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xls" ContentType="application/vnd.ms-excel"/>
  <Default Extension="rels" ContentType="application/vnd.openxmlformats-package.relationships+xml"/>
  <Default Extension="xml" ContentType="application/xml"/>
  <Default Extension="vml" ContentType="application/vnd.openxmlformats-officedocument.vmlDrawing"/>
  <Default Extension="tiff" ContentType="image/tiff"/>
  <Default Extension="doc" ContentType="application/msword"/>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chart3.xml" ContentType="application/vnd.openxmlformats-officedocument.drawingml.chart+xml"/>
  <Override PartName="/ppt/theme/themeOverride2.xml" ContentType="application/vnd.openxmlformats-officedocument.themeOverride+xml"/>
  <Override PartName="/ppt/charts/chart4.xml" ContentType="application/vnd.openxmlformats-officedocument.drawingml.chart+xml"/>
  <Override PartName="/ppt/theme/themeOverride3.xml" ContentType="application/vnd.openxmlformats-officedocument.themeOverride+xml"/>
  <Override PartName="/ppt/charts/chart5.xml" ContentType="application/vnd.openxmlformats-officedocument.drawingml.chart+xml"/>
  <Override PartName="/ppt/theme/themeOverride4.xml" ContentType="application/vnd.openxmlformats-officedocument.themeOverride+xml"/>
  <Override PartName="/ppt/charts/chart6.xml" ContentType="application/vnd.openxmlformats-officedocument.drawingml.chart+xml"/>
  <Override PartName="/ppt/theme/themeOverride5.xml" ContentType="application/vnd.openxmlformats-officedocument.themeOverride+xml"/>
  <Override PartName="/ppt/charts/chart7.xml" ContentType="application/vnd.openxmlformats-officedocument.drawingml.chart+xml"/>
  <Override PartName="/ppt/theme/themeOverride6.xml" ContentType="application/vnd.openxmlformats-officedocument.themeOverride+xml"/>
  <Override PartName="/ppt/charts/chart8.xml" ContentType="application/vnd.openxmlformats-officedocument.drawingml.chart+xml"/>
  <Override PartName="/ppt/theme/themeOverride7.xml" ContentType="application/vnd.openxmlformats-officedocument.themeOverride+xml"/>
  <Override PartName="/ppt/charts/chart9.xml" ContentType="application/vnd.openxmlformats-officedocument.drawingml.chart+xml"/>
  <Override PartName="/ppt/theme/themeOverride8.xml" ContentType="application/vnd.openxmlformats-officedocument.themeOverride+xml"/>
  <Override PartName="/ppt/charts/chart10.xml" ContentType="application/vnd.openxmlformats-officedocument.drawingml.chart+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74"/>
  </p:notesMasterIdLst>
  <p:handoutMasterIdLst>
    <p:handoutMasterId r:id="rId375"/>
  </p:handoutMasterIdLst>
  <p:sldIdLst>
    <p:sldId id="320" r:id="rId2"/>
    <p:sldId id="324" r:id="rId3"/>
    <p:sldId id="804" r:id="rId4"/>
    <p:sldId id="805" r:id="rId5"/>
    <p:sldId id="322" r:id="rId6"/>
    <p:sldId id="417" r:id="rId7"/>
    <p:sldId id="770" r:id="rId8"/>
    <p:sldId id="885" r:id="rId9"/>
    <p:sldId id="855" r:id="rId10"/>
    <p:sldId id="424" r:id="rId11"/>
    <p:sldId id="711" r:id="rId12"/>
    <p:sldId id="826" r:id="rId13"/>
    <p:sldId id="856" r:id="rId14"/>
    <p:sldId id="857" r:id="rId15"/>
    <p:sldId id="710" r:id="rId16"/>
    <p:sldId id="425" r:id="rId17"/>
    <p:sldId id="771" r:id="rId18"/>
    <p:sldId id="772" r:id="rId19"/>
    <p:sldId id="761" r:id="rId20"/>
    <p:sldId id="428" r:id="rId21"/>
    <p:sldId id="886" r:id="rId22"/>
    <p:sldId id="1231" r:id="rId23"/>
    <p:sldId id="889" r:id="rId24"/>
    <p:sldId id="887" r:id="rId25"/>
    <p:sldId id="890" r:id="rId26"/>
    <p:sldId id="1232" r:id="rId27"/>
    <p:sldId id="891" r:id="rId28"/>
    <p:sldId id="893" r:id="rId29"/>
    <p:sldId id="888" r:id="rId30"/>
    <p:sldId id="429" r:id="rId31"/>
    <p:sldId id="592" r:id="rId32"/>
    <p:sldId id="594" r:id="rId33"/>
    <p:sldId id="858" r:id="rId34"/>
    <p:sldId id="809" r:id="rId35"/>
    <p:sldId id="593" r:id="rId36"/>
    <p:sldId id="764" r:id="rId37"/>
    <p:sldId id="811" r:id="rId38"/>
    <p:sldId id="807" r:id="rId39"/>
    <p:sldId id="768" r:id="rId40"/>
    <p:sldId id="596" r:id="rId41"/>
    <p:sldId id="808" r:id="rId42"/>
    <p:sldId id="598" r:id="rId43"/>
    <p:sldId id="599" r:id="rId44"/>
    <p:sldId id="601" r:id="rId45"/>
    <p:sldId id="812" r:id="rId46"/>
    <p:sldId id="603" r:id="rId47"/>
    <p:sldId id="714" r:id="rId48"/>
    <p:sldId id="895" r:id="rId49"/>
    <p:sldId id="896" r:id="rId50"/>
    <p:sldId id="897" r:id="rId51"/>
    <p:sldId id="898" r:id="rId52"/>
    <p:sldId id="899" r:id="rId53"/>
    <p:sldId id="900" r:id="rId54"/>
    <p:sldId id="901" r:id="rId55"/>
    <p:sldId id="902" r:id="rId56"/>
    <p:sldId id="903" r:id="rId57"/>
    <p:sldId id="904" r:id="rId58"/>
    <p:sldId id="905" r:id="rId59"/>
    <p:sldId id="906" r:id="rId60"/>
    <p:sldId id="907" r:id="rId61"/>
    <p:sldId id="908" r:id="rId62"/>
    <p:sldId id="909" r:id="rId63"/>
    <p:sldId id="910" r:id="rId64"/>
    <p:sldId id="911" r:id="rId65"/>
    <p:sldId id="912" r:id="rId66"/>
    <p:sldId id="913" r:id="rId67"/>
    <p:sldId id="914" r:id="rId68"/>
    <p:sldId id="915" r:id="rId69"/>
    <p:sldId id="916" r:id="rId70"/>
    <p:sldId id="917" r:id="rId71"/>
    <p:sldId id="918" r:id="rId72"/>
    <p:sldId id="919" r:id="rId73"/>
    <p:sldId id="920" r:id="rId74"/>
    <p:sldId id="921" r:id="rId75"/>
    <p:sldId id="922" r:id="rId76"/>
    <p:sldId id="923" r:id="rId77"/>
    <p:sldId id="924" r:id="rId78"/>
    <p:sldId id="1233" r:id="rId79"/>
    <p:sldId id="1234" r:id="rId80"/>
    <p:sldId id="925" r:id="rId81"/>
    <p:sldId id="926" r:id="rId82"/>
    <p:sldId id="927" r:id="rId83"/>
    <p:sldId id="928" r:id="rId84"/>
    <p:sldId id="929" r:id="rId85"/>
    <p:sldId id="930" r:id="rId86"/>
    <p:sldId id="931" r:id="rId87"/>
    <p:sldId id="1210" r:id="rId88"/>
    <p:sldId id="934" r:id="rId89"/>
    <p:sldId id="935" r:id="rId90"/>
    <p:sldId id="936" r:id="rId91"/>
    <p:sldId id="938" r:id="rId92"/>
    <p:sldId id="939" r:id="rId93"/>
    <p:sldId id="940" r:id="rId94"/>
    <p:sldId id="941" r:id="rId95"/>
    <p:sldId id="942" r:id="rId96"/>
    <p:sldId id="943" r:id="rId97"/>
    <p:sldId id="944" r:id="rId98"/>
    <p:sldId id="945" r:id="rId99"/>
    <p:sldId id="946" r:id="rId100"/>
    <p:sldId id="947" r:id="rId101"/>
    <p:sldId id="948" r:id="rId102"/>
    <p:sldId id="953" r:id="rId103"/>
    <p:sldId id="954" r:id="rId104"/>
    <p:sldId id="955" r:id="rId105"/>
    <p:sldId id="956" r:id="rId106"/>
    <p:sldId id="957" r:id="rId107"/>
    <p:sldId id="958" r:id="rId108"/>
    <p:sldId id="959" r:id="rId109"/>
    <p:sldId id="960" r:id="rId110"/>
    <p:sldId id="961" r:id="rId111"/>
    <p:sldId id="962" r:id="rId112"/>
    <p:sldId id="963" r:id="rId113"/>
    <p:sldId id="964" r:id="rId114"/>
    <p:sldId id="965" r:id="rId115"/>
    <p:sldId id="966" r:id="rId116"/>
    <p:sldId id="967" r:id="rId117"/>
    <p:sldId id="968" r:id="rId118"/>
    <p:sldId id="969" r:id="rId119"/>
    <p:sldId id="970" r:id="rId120"/>
    <p:sldId id="971" r:id="rId121"/>
    <p:sldId id="972" r:id="rId122"/>
    <p:sldId id="973" r:id="rId123"/>
    <p:sldId id="974" r:id="rId124"/>
    <p:sldId id="975" r:id="rId125"/>
    <p:sldId id="976" r:id="rId126"/>
    <p:sldId id="977" r:id="rId127"/>
    <p:sldId id="978" r:id="rId128"/>
    <p:sldId id="979" r:id="rId129"/>
    <p:sldId id="980" r:id="rId130"/>
    <p:sldId id="981" r:id="rId131"/>
    <p:sldId id="982" r:id="rId132"/>
    <p:sldId id="983" r:id="rId133"/>
    <p:sldId id="984" r:id="rId134"/>
    <p:sldId id="985" r:id="rId135"/>
    <p:sldId id="986" r:id="rId136"/>
    <p:sldId id="987" r:id="rId137"/>
    <p:sldId id="988" r:id="rId138"/>
    <p:sldId id="989" r:id="rId139"/>
    <p:sldId id="990" r:id="rId140"/>
    <p:sldId id="991" r:id="rId141"/>
    <p:sldId id="992" r:id="rId142"/>
    <p:sldId id="993" r:id="rId143"/>
    <p:sldId id="994" r:id="rId144"/>
    <p:sldId id="995" r:id="rId145"/>
    <p:sldId id="996" r:id="rId146"/>
    <p:sldId id="997" r:id="rId147"/>
    <p:sldId id="998" r:id="rId148"/>
    <p:sldId id="999" r:id="rId149"/>
    <p:sldId id="1000" r:id="rId150"/>
    <p:sldId id="1001" r:id="rId151"/>
    <p:sldId id="1002" r:id="rId152"/>
    <p:sldId id="1003" r:id="rId153"/>
    <p:sldId id="1004" r:id="rId154"/>
    <p:sldId id="1005" r:id="rId155"/>
    <p:sldId id="1006" r:id="rId156"/>
    <p:sldId id="1007" r:id="rId157"/>
    <p:sldId id="1008" r:id="rId158"/>
    <p:sldId id="1009" r:id="rId159"/>
    <p:sldId id="1211" r:id="rId160"/>
    <p:sldId id="1212" r:id="rId161"/>
    <p:sldId id="1213" r:id="rId162"/>
    <p:sldId id="1214" r:id="rId163"/>
    <p:sldId id="1215" r:id="rId164"/>
    <p:sldId id="1216" r:id="rId165"/>
    <p:sldId id="1217" r:id="rId166"/>
    <p:sldId id="1218" r:id="rId167"/>
    <p:sldId id="1079" r:id="rId168"/>
    <p:sldId id="1081" r:id="rId169"/>
    <p:sldId id="1082" r:id="rId170"/>
    <p:sldId id="1083" r:id="rId171"/>
    <p:sldId id="1084" r:id="rId172"/>
    <p:sldId id="1085" r:id="rId173"/>
    <p:sldId id="1086" r:id="rId174"/>
    <p:sldId id="1100" r:id="rId175"/>
    <p:sldId id="1087" r:id="rId176"/>
    <p:sldId id="1088" r:id="rId177"/>
    <p:sldId id="1089" r:id="rId178"/>
    <p:sldId id="1090" r:id="rId179"/>
    <p:sldId id="1091" r:id="rId180"/>
    <p:sldId id="1092" r:id="rId181"/>
    <p:sldId id="1093" r:id="rId182"/>
    <p:sldId id="1094" r:id="rId183"/>
    <p:sldId id="1095" r:id="rId184"/>
    <p:sldId id="1096" r:id="rId185"/>
    <p:sldId id="1101" r:id="rId186"/>
    <p:sldId id="1097" r:id="rId187"/>
    <p:sldId id="1098" r:id="rId188"/>
    <p:sldId id="1140" r:id="rId189"/>
    <p:sldId id="1102" r:id="rId190"/>
    <p:sldId id="1103" r:id="rId191"/>
    <p:sldId id="1104" r:id="rId192"/>
    <p:sldId id="1105" r:id="rId193"/>
    <p:sldId id="1106" r:id="rId194"/>
    <p:sldId id="1107" r:id="rId195"/>
    <p:sldId id="1108" r:id="rId196"/>
    <p:sldId id="1109" r:id="rId197"/>
    <p:sldId id="1110" r:id="rId198"/>
    <p:sldId id="1111" r:id="rId199"/>
    <p:sldId id="1112" r:id="rId200"/>
    <p:sldId id="1113" r:id="rId201"/>
    <p:sldId id="1114" r:id="rId202"/>
    <p:sldId id="1115" r:id="rId203"/>
    <p:sldId id="1116" r:id="rId204"/>
    <p:sldId id="1117" r:id="rId205"/>
    <p:sldId id="1118" r:id="rId206"/>
    <p:sldId id="1119" r:id="rId207"/>
    <p:sldId id="1120" r:id="rId208"/>
    <p:sldId id="1121" r:id="rId209"/>
    <p:sldId id="1122" r:id="rId210"/>
    <p:sldId id="1123" r:id="rId211"/>
    <p:sldId id="1124" r:id="rId212"/>
    <p:sldId id="1125" r:id="rId213"/>
    <p:sldId id="1126" r:id="rId214"/>
    <p:sldId id="1127" r:id="rId215"/>
    <p:sldId id="1128" r:id="rId216"/>
    <p:sldId id="1129" r:id="rId217"/>
    <p:sldId id="1130" r:id="rId218"/>
    <p:sldId id="1131" r:id="rId219"/>
    <p:sldId id="1132" r:id="rId220"/>
    <p:sldId id="1133" r:id="rId221"/>
    <p:sldId id="1134" r:id="rId222"/>
    <p:sldId id="1135" r:id="rId223"/>
    <p:sldId id="1136" r:id="rId224"/>
    <p:sldId id="1137" r:id="rId225"/>
    <p:sldId id="1138" r:id="rId226"/>
    <p:sldId id="1139" r:id="rId227"/>
    <p:sldId id="1208" r:id="rId228"/>
    <p:sldId id="1143" r:id="rId229"/>
    <p:sldId id="1144" r:id="rId230"/>
    <p:sldId id="1145" r:id="rId231"/>
    <p:sldId id="1146" r:id="rId232"/>
    <p:sldId id="1147" r:id="rId233"/>
    <p:sldId id="1148" r:id="rId234"/>
    <p:sldId id="1149" r:id="rId235"/>
    <p:sldId id="1150" r:id="rId236"/>
    <p:sldId id="1151" r:id="rId237"/>
    <p:sldId id="1152" r:id="rId238"/>
    <p:sldId id="1153" r:id="rId239"/>
    <p:sldId id="1154" r:id="rId240"/>
    <p:sldId id="1155" r:id="rId241"/>
    <p:sldId id="1156" r:id="rId242"/>
    <p:sldId id="1157" r:id="rId243"/>
    <p:sldId id="1158" r:id="rId244"/>
    <p:sldId id="1159" r:id="rId245"/>
    <p:sldId id="1160" r:id="rId246"/>
    <p:sldId id="1161" r:id="rId247"/>
    <p:sldId id="1162" r:id="rId248"/>
    <p:sldId id="1163" r:id="rId249"/>
    <p:sldId id="1164" r:id="rId250"/>
    <p:sldId id="1165" r:id="rId251"/>
    <p:sldId id="1166" r:id="rId252"/>
    <p:sldId id="1167" r:id="rId253"/>
    <p:sldId id="1168" r:id="rId254"/>
    <p:sldId id="1169" r:id="rId255"/>
    <p:sldId id="1170" r:id="rId256"/>
    <p:sldId id="1171" r:id="rId257"/>
    <p:sldId id="1172" r:id="rId258"/>
    <p:sldId id="1173" r:id="rId259"/>
    <p:sldId id="1174" r:id="rId260"/>
    <p:sldId id="1175" r:id="rId261"/>
    <p:sldId id="1176" r:id="rId262"/>
    <p:sldId id="1177" r:id="rId263"/>
    <p:sldId id="1178" r:id="rId264"/>
    <p:sldId id="1179" r:id="rId265"/>
    <p:sldId id="1180" r:id="rId266"/>
    <p:sldId id="1181" r:id="rId267"/>
    <p:sldId id="1182" r:id="rId268"/>
    <p:sldId id="1183" r:id="rId269"/>
    <p:sldId id="1185" r:id="rId270"/>
    <p:sldId id="1186" r:id="rId271"/>
    <p:sldId id="1187" r:id="rId272"/>
    <p:sldId id="1188" r:id="rId273"/>
    <p:sldId id="1189" r:id="rId274"/>
    <p:sldId id="1190" r:id="rId275"/>
    <p:sldId id="1191" r:id="rId276"/>
    <p:sldId id="1192" r:id="rId277"/>
    <p:sldId id="1193" r:id="rId278"/>
    <p:sldId id="1194" r:id="rId279"/>
    <p:sldId id="1195" r:id="rId280"/>
    <p:sldId id="1196" r:id="rId281"/>
    <p:sldId id="1197" r:id="rId282"/>
    <p:sldId id="1198" r:id="rId283"/>
    <p:sldId id="1199" r:id="rId284"/>
    <p:sldId id="1200" r:id="rId285"/>
    <p:sldId id="1201" r:id="rId286"/>
    <p:sldId id="1202" r:id="rId287"/>
    <p:sldId id="1203" r:id="rId288"/>
    <p:sldId id="1204" r:id="rId289"/>
    <p:sldId id="1205" r:id="rId290"/>
    <p:sldId id="1206" r:id="rId291"/>
    <p:sldId id="1219" r:id="rId292"/>
    <p:sldId id="1220" r:id="rId293"/>
    <p:sldId id="1207" r:id="rId294"/>
    <p:sldId id="1209" r:id="rId295"/>
    <p:sldId id="1010" r:id="rId296"/>
    <p:sldId id="1222" r:id="rId297"/>
    <p:sldId id="1223" r:id="rId298"/>
    <p:sldId id="1224" r:id="rId299"/>
    <p:sldId id="1225" r:id="rId300"/>
    <p:sldId id="1226" r:id="rId301"/>
    <p:sldId id="1230" r:id="rId302"/>
    <p:sldId id="1227" r:id="rId303"/>
    <p:sldId id="1228" r:id="rId304"/>
    <p:sldId id="1229" r:id="rId305"/>
    <p:sldId id="1221" r:id="rId306"/>
    <p:sldId id="1011" r:id="rId307"/>
    <p:sldId id="1012" r:id="rId308"/>
    <p:sldId id="1013" r:id="rId309"/>
    <p:sldId id="1014" r:id="rId310"/>
    <p:sldId id="1015" r:id="rId311"/>
    <p:sldId id="1016" r:id="rId312"/>
    <p:sldId id="1017" r:id="rId313"/>
    <p:sldId id="1018" r:id="rId314"/>
    <p:sldId id="1019" r:id="rId315"/>
    <p:sldId id="1020" r:id="rId316"/>
    <p:sldId id="1021" r:id="rId317"/>
    <p:sldId id="1022" r:id="rId318"/>
    <p:sldId id="1023" r:id="rId319"/>
    <p:sldId id="1024" r:id="rId320"/>
    <p:sldId id="1025" r:id="rId321"/>
    <p:sldId id="1026" r:id="rId322"/>
    <p:sldId id="1027" r:id="rId323"/>
    <p:sldId id="1028" r:id="rId324"/>
    <p:sldId id="1029" r:id="rId325"/>
    <p:sldId id="1030" r:id="rId326"/>
    <p:sldId id="1031" r:id="rId327"/>
    <p:sldId id="1032" r:id="rId328"/>
    <p:sldId id="1033" r:id="rId329"/>
    <p:sldId id="1034" r:id="rId330"/>
    <p:sldId id="1035" r:id="rId331"/>
    <p:sldId id="1036" r:id="rId332"/>
    <p:sldId id="1037" r:id="rId333"/>
    <p:sldId id="1038" r:id="rId334"/>
    <p:sldId id="1039" r:id="rId335"/>
    <p:sldId id="1040" r:id="rId336"/>
    <p:sldId id="1041" r:id="rId337"/>
    <p:sldId id="1042" r:id="rId338"/>
    <p:sldId id="1043" r:id="rId339"/>
    <p:sldId id="1044" r:id="rId340"/>
    <p:sldId id="1045" r:id="rId341"/>
    <p:sldId id="1046" r:id="rId342"/>
    <p:sldId id="1047" r:id="rId343"/>
    <p:sldId id="1048" r:id="rId344"/>
    <p:sldId id="1049" r:id="rId345"/>
    <p:sldId id="1050" r:id="rId346"/>
    <p:sldId id="1051" r:id="rId347"/>
    <p:sldId id="1052" r:id="rId348"/>
    <p:sldId id="1053" r:id="rId349"/>
    <p:sldId id="1054" r:id="rId350"/>
    <p:sldId id="1055" r:id="rId351"/>
    <p:sldId id="1056" r:id="rId352"/>
    <p:sldId id="1057" r:id="rId353"/>
    <p:sldId id="1058" r:id="rId354"/>
    <p:sldId id="1059" r:id="rId355"/>
    <p:sldId id="1060" r:id="rId356"/>
    <p:sldId id="1061" r:id="rId357"/>
    <p:sldId id="1062" r:id="rId358"/>
    <p:sldId id="1063" r:id="rId359"/>
    <p:sldId id="1064" r:id="rId360"/>
    <p:sldId id="1065" r:id="rId361"/>
    <p:sldId id="1066" r:id="rId362"/>
    <p:sldId id="1067" r:id="rId363"/>
    <p:sldId id="1068" r:id="rId364"/>
    <p:sldId id="1069" r:id="rId365"/>
    <p:sldId id="1070" r:id="rId366"/>
    <p:sldId id="1071" r:id="rId367"/>
    <p:sldId id="1072" r:id="rId368"/>
    <p:sldId id="1073" r:id="rId369"/>
    <p:sldId id="1074" r:id="rId370"/>
    <p:sldId id="1075" r:id="rId371"/>
    <p:sldId id="1076" r:id="rId372"/>
    <p:sldId id="1077" r:id="rId373"/>
  </p:sldIdLst>
  <p:sldSz cx="9144000" cy="6858000" type="screen4x3"/>
  <p:notesSz cx="6950075" cy="9236075"/>
  <p:defaultTextStyle>
    <a:defPPr>
      <a:defRPr lang="en-US"/>
    </a:defPPr>
    <a:lvl1pPr algn="l" rtl="0" fontAlgn="base">
      <a:spcBef>
        <a:spcPct val="0"/>
      </a:spcBef>
      <a:spcAft>
        <a:spcPct val="0"/>
      </a:spcAft>
      <a:defRPr kern="1200">
        <a:solidFill>
          <a:schemeClr val="tx1"/>
        </a:solidFill>
        <a:latin typeface="Times New Roman" pitchFamily="18" charset="0"/>
        <a:ea typeface="+mn-ea"/>
        <a:cs typeface="Arial" charset="0"/>
      </a:defRPr>
    </a:lvl1pPr>
    <a:lvl2pPr marL="457200" algn="l" rtl="0" fontAlgn="base">
      <a:spcBef>
        <a:spcPct val="0"/>
      </a:spcBef>
      <a:spcAft>
        <a:spcPct val="0"/>
      </a:spcAft>
      <a:defRPr kern="1200">
        <a:solidFill>
          <a:schemeClr val="tx1"/>
        </a:solidFill>
        <a:latin typeface="Times New Roman" pitchFamily="18" charset="0"/>
        <a:ea typeface="+mn-ea"/>
        <a:cs typeface="Arial" charset="0"/>
      </a:defRPr>
    </a:lvl2pPr>
    <a:lvl3pPr marL="914400" algn="l" rtl="0" fontAlgn="base">
      <a:spcBef>
        <a:spcPct val="0"/>
      </a:spcBef>
      <a:spcAft>
        <a:spcPct val="0"/>
      </a:spcAft>
      <a:defRPr kern="1200">
        <a:solidFill>
          <a:schemeClr val="tx1"/>
        </a:solidFill>
        <a:latin typeface="Times New Roman" pitchFamily="18" charset="0"/>
        <a:ea typeface="+mn-ea"/>
        <a:cs typeface="Arial" charset="0"/>
      </a:defRPr>
    </a:lvl3pPr>
    <a:lvl4pPr marL="1371600" algn="l" rtl="0" fontAlgn="base">
      <a:spcBef>
        <a:spcPct val="0"/>
      </a:spcBef>
      <a:spcAft>
        <a:spcPct val="0"/>
      </a:spcAft>
      <a:defRPr kern="1200">
        <a:solidFill>
          <a:schemeClr val="tx1"/>
        </a:solidFill>
        <a:latin typeface="Times New Roman" pitchFamily="18" charset="0"/>
        <a:ea typeface="+mn-ea"/>
        <a:cs typeface="Arial" charset="0"/>
      </a:defRPr>
    </a:lvl4pPr>
    <a:lvl5pPr marL="1828800" algn="l" rtl="0" fontAlgn="base">
      <a:spcBef>
        <a:spcPct val="0"/>
      </a:spcBef>
      <a:spcAft>
        <a:spcPct val="0"/>
      </a:spcAft>
      <a:defRPr kern="1200">
        <a:solidFill>
          <a:schemeClr val="tx1"/>
        </a:solidFill>
        <a:latin typeface="Times New Roman" pitchFamily="18" charset="0"/>
        <a:ea typeface="+mn-ea"/>
        <a:cs typeface="Arial" charset="0"/>
      </a:defRPr>
    </a:lvl5pPr>
    <a:lvl6pPr marL="2286000" algn="l" defTabSz="914400" rtl="0" eaLnBrk="1" latinLnBrk="0" hangingPunct="1">
      <a:defRPr kern="1200">
        <a:solidFill>
          <a:schemeClr val="tx1"/>
        </a:solidFill>
        <a:latin typeface="Times New Roman" pitchFamily="18" charset="0"/>
        <a:ea typeface="+mn-ea"/>
        <a:cs typeface="Arial" charset="0"/>
      </a:defRPr>
    </a:lvl6pPr>
    <a:lvl7pPr marL="2743200" algn="l" defTabSz="914400" rtl="0" eaLnBrk="1" latinLnBrk="0" hangingPunct="1">
      <a:defRPr kern="1200">
        <a:solidFill>
          <a:schemeClr val="tx1"/>
        </a:solidFill>
        <a:latin typeface="Times New Roman" pitchFamily="18" charset="0"/>
        <a:ea typeface="+mn-ea"/>
        <a:cs typeface="Arial" charset="0"/>
      </a:defRPr>
    </a:lvl7pPr>
    <a:lvl8pPr marL="3200400" algn="l" defTabSz="914400" rtl="0" eaLnBrk="1" latinLnBrk="0" hangingPunct="1">
      <a:defRPr kern="1200">
        <a:solidFill>
          <a:schemeClr val="tx1"/>
        </a:solidFill>
        <a:latin typeface="Times New Roman" pitchFamily="18" charset="0"/>
        <a:ea typeface="+mn-ea"/>
        <a:cs typeface="Arial" charset="0"/>
      </a:defRPr>
    </a:lvl8pPr>
    <a:lvl9pPr marL="3657600" algn="l" defTabSz="914400" rtl="0" eaLnBrk="1" latinLnBrk="0" hangingPunct="1">
      <a:defRPr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D3F1"/>
    <a:srgbClr val="FFFFFF"/>
    <a:srgbClr val="9999FF"/>
    <a:srgbClr val="CCCCFF"/>
    <a:srgbClr val="33CCFF"/>
    <a:srgbClr val="66CCFF"/>
    <a:srgbClr val="FFFF99"/>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1527" autoAdjust="0"/>
  </p:normalViewPr>
  <p:slideViewPr>
    <p:cSldViewPr snapToGrid="0">
      <p:cViewPr varScale="1">
        <p:scale>
          <a:sx n="57" d="100"/>
          <a:sy n="57" d="100"/>
        </p:scale>
        <p:origin x="154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p:cViewPr varScale="1">
        <p:scale>
          <a:sx n="54" d="100"/>
          <a:sy n="54" d="100"/>
        </p:scale>
        <p:origin x="-1752" y="-84"/>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366" Type="http://schemas.openxmlformats.org/officeDocument/2006/relationships/slide" Target="slides/slide365.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377"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theme" Target="theme/theme1.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tableStyles" Target="tableStyles.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notesMaster" Target="notesMasters/notesMaster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handoutMaster" Target="handoutMasters/handout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s>
</file>

<file path=ppt/charts/_rels/chart1.xml.rels><?xml version="1.0" encoding="UTF-8" standalone="yes"?>
<Relationships xmlns="http://schemas.openxmlformats.org/package/2006/relationships"><Relationship Id="rId2" Type="http://schemas.openxmlformats.org/officeDocument/2006/relationships/oleObject" Target="file:///C:\Users\Keren\Documents\lab\Germany\morph1%20germany.xlsx" TargetMode="External"/><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oleObject" Target="file:///C:\Users\Keren\Documents\lab\Germany\morph1%20germany.xlsx" TargetMode="External"/></Relationships>
</file>

<file path=ppt/charts/_rels/chart3.xml.rels><?xml version="1.0" encoding="UTF-8" standalone="yes"?>
<Relationships xmlns="http://schemas.openxmlformats.org/package/2006/relationships"><Relationship Id="rId2" Type="http://schemas.openxmlformats.org/officeDocument/2006/relationships/oleObject" Target="file:///C:\Users\Keren\Documents\lab\Germany\morph1%20germany.xlsx" TargetMode="External"/><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2" Type="http://schemas.openxmlformats.org/officeDocument/2006/relationships/oleObject" Target="file:///C:\Users\Keren\Documents\lab\Germany\morph1%20germany.xlsx" TargetMode="External"/><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oleObject" Target="file:///C:\Users\Keren\Documents\lab\Germany\morph1%20germany.xlsx" TargetMode="External"/><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2" Type="http://schemas.openxmlformats.org/officeDocument/2006/relationships/oleObject" Target="file:///C:\Users\Keren\Documents\lab\Germany\morph1%20germany.xlsx" TargetMode="External"/><Relationship Id="rId1" Type="http://schemas.openxmlformats.org/officeDocument/2006/relationships/themeOverride" Target="../theme/themeOverride5.xml"/></Relationships>
</file>

<file path=ppt/charts/_rels/chart7.xml.rels><?xml version="1.0" encoding="UTF-8" standalone="yes"?>
<Relationships xmlns="http://schemas.openxmlformats.org/package/2006/relationships"><Relationship Id="rId2" Type="http://schemas.openxmlformats.org/officeDocument/2006/relationships/oleObject" Target="file:///C:\Users\Keren\Documents\lab\Germany\morph1%20germany.xlsx" TargetMode="External"/><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2" Type="http://schemas.openxmlformats.org/officeDocument/2006/relationships/oleObject" Target="file:///C:\Users\Keren\Documents\lab\Germany\morph1%20germany.xlsx" TargetMode="External"/><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2" Type="http://schemas.openxmlformats.org/officeDocument/2006/relationships/oleObject" Target="file:///C:\Users\Keren\Documents\lab\Germany\morph1%20germany.xlsx" TargetMode="External"/><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spPr>
            <a:ln w="50800">
              <a:solidFill>
                <a:srgbClr val="1F497D"/>
              </a:solidFill>
            </a:ln>
          </c:spPr>
          <c:marker>
            <c:spPr>
              <a:ln w="19050">
                <a:solidFill>
                  <a:srgbClr val="1F497D"/>
                </a:solidFill>
              </a:ln>
            </c:spPr>
          </c:marker>
          <c:val>
            <c:numRef>
              <c:f>set_face_graphs!$AL$38:$AZ$38</c:f>
              <c:numCache>
                <c:formatCode>General</c:formatCode>
                <c:ptCount val="15"/>
                <c:pt idx="0">
                  <c:v>3</c:v>
                </c:pt>
                <c:pt idx="1">
                  <c:v>3</c:v>
                </c:pt>
                <c:pt idx="2">
                  <c:v>3</c:v>
                </c:pt>
                <c:pt idx="3">
                  <c:v>3</c:v>
                </c:pt>
                <c:pt idx="4">
                  <c:v>3</c:v>
                </c:pt>
                <c:pt idx="5">
                  <c:v>3</c:v>
                </c:pt>
                <c:pt idx="6">
                  <c:v>3</c:v>
                </c:pt>
                <c:pt idx="7">
                  <c:v>0</c:v>
                </c:pt>
                <c:pt idx="8">
                  <c:v>0</c:v>
                </c:pt>
                <c:pt idx="9">
                  <c:v>0</c:v>
                </c:pt>
                <c:pt idx="10">
                  <c:v>0</c:v>
                </c:pt>
                <c:pt idx="11">
                  <c:v>0</c:v>
                </c:pt>
                <c:pt idx="12">
                  <c:v>0</c:v>
                </c:pt>
                <c:pt idx="13">
                  <c:v>0</c:v>
                </c:pt>
                <c:pt idx="14">
                  <c:v>0</c:v>
                </c:pt>
              </c:numCache>
            </c:numRef>
          </c:val>
          <c:smooth val="0"/>
        </c:ser>
        <c:dLbls>
          <c:showLegendKey val="0"/>
          <c:showVal val="0"/>
          <c:showCatName val="0"/>
          <c:showSerName val="0"/>
          <c:showPercent val="0"/>
          <c:showBubbleSize val="0"/>
        </c:dLbls>
        <c:marker val="1"/>
        <c:smooth val="0"/>
        <c:axId val="391623768"/>
        <c:axId val="391631608"/>
      </c:lineChart>
      <c:catAx>
        <c:axId val="391623768"/>
        <c:scaling>
          <c:orientation val="minMax"/>
        </c:scaling>
        <c:delete val="0"/>
        <c:axPos val="b"/>
        <c:majorTickMark val="cross"/>
        <c:minorTickMark val="none"/>
        <c:tickLblPos val="nextTo"/>
        <c:txPr>
          <a:bodyPr/>
          <a:lstStyle/>
          <a:p>
            <a:pPr>
              <a:defRPr b="1" i="0" strike="noStrike" baseline="0"/>
            </a:pPr>
            <a:endParaRPr lang="en-US"/>
          </a:p>
        </c:txPr>
        <c:crossAx val="391631608"/>
        <c:crosses val="autoZero"/>
        <c:auto val="1"/>
        <c:lblAlgn val="ctr"/>
        <c:lblOffset val="100"/>
        <c:noMultiLvlLbl val="0"/>
      </c:catAx>
      <c:valAx>
        <c:axId val="391631608"/>
        <c:scaling>
          <c:orientation val="minMax"/>
          <c:max val="3"/>
        </c:scaling>
        <c:delete val="0"/>
        <c:axPos val="l"/>
        <c:majorGridlines/>
        <c:numFmt formatCode="General" sourceLinked="1"/>
        <c:majorTickMark val="out"/>
        <c:minorTickMark val="none"/>
        <c:tickLblPos val="nextTo"/>
        <c:txPr>
          <a:bodyPr/>
          <a:lstStyle/>
          <a:p>
            <a:pPr>
              <a:defRPr b="1" i="0" strike="noStrike" baseline="0"/>
            </a:pPr>
            <a:endParaRPr lang="en-US"/>
          </a:p>
        </c:txPr>
        <c:crossAx val="391623768"/>
        <c:crosses val="autoZero"/>
        <c:crossBetween val="midCat"/>
        <c:majorUnit val="1"/>
      </c:valAx>
    </c:plotArea>
    <c:plotVisOnly val="1"/>
    <c:dispBlanksAs val="gap"/>
    <c:showDLblsOverMax val="0"/>
  </c:chart>
  <c:txPr>
    <a:bodyPr/>
    <a:lstStyle/>
    <a:p>
      <a:pPr>
        <a:defRPr sz="1400" strike="sngStrike" baseline="0"/>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516" b="0" i="0" u="none" strike="noStrike" baseline="0">
                <a:solidFill>
                  <a:schemeClr val="tx1"/>
                </a:solidFill>
                <a:latin typeface="Arial"/>
                <a:ea typeface="Arial"/>
                <a:cs typeface="Arial"/>
              </a:defRPr>
            </a:pPr>
            <a:r>
              <a:rPr lang="en-US" sz="1800" dirty="0" smtClean="0"/>
              <a:t>Combat </a:t>
            </a:r>
            <a:r>
              <a:rPr lang="en-US" sz="1800" dirty="0"/>
              <a:t>Experiences and Acute Stress</a:t>
            </a:r>
          </a:p>
        </c:rich>
      </c:tx>
      <c:layout>
        <c:manualLayout>
          <c:xMode val="edge"/>
          <c:yMode val="edge"/>
          <c:x val="0.15437783254192464"/>
          <c:y val="4.0436505379892032E-2"/>
        </c:manualLayout>
      </c:layout>
      <c:overlay val="0"/>
      <c:spPr>
        <a:noFill/>
        <a:ln w="19256">
          <a:noFill/>
        </a:ln>
      </c:spPr>
    </c:title>
    <c:autoTitleDeleted val="0"/>
    <c:plotArea>
      <c:layout>
        <c:manualLayout>
          <c:layoutTarget val="inner"/>
          <c:xMode val="edge"/>
          <c:yMode val="edge"/>
          <c:x val="0.13940092165898618"/>
          <c:y val="0.17123770707531258"/>
          <c:w val="0.70391705069124422"/>
          <c:h val="0.66053781197987904"/>
        </c:manualLayout>
      </c:layout>
      <c:lineChart>
        <c:grouping val="standard"/>
        <c:varyColors val="0"/>
        <c:ser>
          <c:idx val="1"/>
          <c:order val="0"/>
          <c:tx>
            <c:strRef>
              <c:f>Sheet1!$A$2</c:f>
              <c:strCache>
                <c:ptCount val="1"/>
                <c:pt idx="0">
                  <c:v>Acute Stress Slope</c:v>
                </c:pt>
              </c:strCache>
            </c:strRef>
          </c:tx>
          <c:spPr>
            <a:ln w="9628">
              <a:solidFill>
                <a:srgbClr val="808080"/>
              </a:solidFill>
              <a:prstDash val="solid"/>
            </a:ln>
          </c:spPr>
          <c:marker>
            <c:symbol val="square"/>
            <c:size val="6"/>
            <c:spPr>
              <a:solidFill>
                <a:srgbClr val="808080"/>
              </a:solidFill>
              <a:ln>
                <a:solidFill>
                  <a:srgbClr val="333333"/>
                </a:solidFill>
                <a:prstDash val="solid"/>
              </a:ln>
            </c:spPr>
          </c:marker>
          <c:cat>
            <c:numRef>
              <c:f>Sheet1!$B$1:$AF$1</c:f>
              <c:numCache>
                <c:formatCode>General</c:formatCode>
                <c:ptCount val="3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numCache>
            </c:numRef>
          </c:cat>
          <c:val>
            <c:numRef>
              <c:f>Sheet1!$B$2:$AF$2</c:f>
              <c:numCache>
                <c:formatCode>General</c:formatCode>
                <c:ptCount val="31"/>
                <c:pt idx="0">
                  <c:v>23.9221068205979</c:v>
                </c:pt>
                <c:pt idx="1">
                  <c:v>24.1528014286963</c:v>
                </c:pt>
                <c:pt idx="2">
                  <c:v>24.438230562710402</c:v>
                </c:pt>
                <c:pt idx="3">
                  <c:v>24.778394222640301</c:v>
                </c:pt>
                <c:pt idx="4">
                  <c:v>25.1732924084858</c:v>
                </c:pt>
                <c:pt idx="5">
                  <c:v>25.622925120247199</c:v>
                </c:pt>
                <c:pt idx="6">
                  <c:v>26.127292357924201</c:v>
                </c:pt>
                <c:pt idx="7">
                  <c:v>26.686394121517001</c:v>
                </c:pt>
                <c:pt idx="8">
                  <c:v>27.300230411025499</c:v>
                </c:pt>
                <c:pt idx="9">
                  <c:v>27.968801226449699</c:v>
                </c:pt>
                <c:pt idx="10">
                  <c:v>28.6921065677897</c:v>
                </c:pt>
                <c:pt idx="11">
                  <c:v>29.4701464350454</c:v>
                </c:pt>
                <c:pt idx="12">
                  <c:v>30.302920828216902</c:v>
                </c:pt>
                <c:pt idx="13">
                  <c:v>31.190429747304101</c:v>
                </c:pt>
                <c:pt idx="14">
                  <c:v>32.132673192307003</c:v>
                </c:pt>
                <c:pt idx="15">
                  <c:v>33.129651163225603</c:v>
                </c:pt>
                <c:pt idx="16">
                  <c:v>34.181363660060001</c:v>
                </c:pt>
                <c:pt idx="17">
                  <c:v>35.287810682810097</c:v>
                </c:pt>
                <c:pt idx="18">
                  <c:v>36.448992231475998</c:v>
                </c:pt>
                <c:pt idx="19">
                  <c:v>37.664908306057598</c:v>
                </c:pt>
                <c:pt idx="20">
                  <c:v>38.935558906554903</c:v>
                </c:pt>
                <c:pt idx="21">
                  <c:v>40.260944032967899</c:v>
                </c:pt>
                <c:pt idx="22">
                  <c:v>41.6410636852967</c:v>
                </c:pt>
                <c:pt idx="23">
                  <c:v>43.0759178635412</c:v>
                </c:pt>
                <c:pt idx="24">
                  <c:v>44.565506567701497</c:v>
                </c:pt>
                <c:pt idx="25">
                  <c:v>46.1098297977775</c:v>
                </c:pt>
                <c:pt idx="26">
                  <c:v>47.708887553769202</c:v>
                </c:pt>
                <c:pt idx="27">
                  <c:v>49.362679835676602</c:v>
                </c:pt>
                <c:pt idx="28">
                  <c:v>51.071206643499799</c:v>
                </c:pt>
                <c:pt idx="29">
                  <c:v>52.834467977238702</c:v>
                </c:pt>
                <c:pt idx="30">
                  <c:v>54.652463836893403</c:v>
                </c:pt>
              </c:numCache>
            </c:numRef>
          </c:val>
          <c:smooth val="0"/>
        </c:ser>
        <c:dLbls>
          <c:showLegendKey val="0"/>
          <c:showVal val="0"/>
          <c:showCatName val="0"/>
          <c:showSerName val="0"/>
          <c:showPercent val="0"/>
          <c:showBubbleSize val="0"/>
        </c:dLbls>
        <c:marker val="1"/>
        <c:smooth val="0"/>
        <c:axId val="350297904"/>
        <c:axId val="350302216"/>
      </c:lineChart>
      <c:lineChart>
        <c:grouping val="standard"/>
        <c:varyColors val="0"/>
        <c:ser>
          <c:idx val="0"/>
          <c:order val="1"/>
          <c:tx>
            <c:strRef>
              <c:f>Sheet1!$A$3</c:f>
              <c:strCache>
                <c:ptCount val="1"/>
                <c:pt idx="0">
                  <c:v>Probability of Meeting Criteria Slope</c:v>
                </c:pt>
              </c:strCache>
            </c:strRef>
          </c:tx>
          <c:spPr>
            <a:ln w="9628">
              <a:solidFill>
                <a:srgbClr val="000000"/>
              </a:solidFill>
              <a:prstDash val="solid"/>
            </a:ln>
          </c:spPr>
          <c:marker>
            <c:symbol val="circle"/>
            <c:size val="6"/>
            <c:spPr>
              <a:solidFill>
                <a:srgbClr val="000000"/>
              </a:solidFill>
              <a:ln>
                <a:solidFill>
                  <a:srgbClr val="000000"/>
                </a:solidFill>
                <a:prstDash val="solid"/>
              </a:ln>
            </c:spPr>
          </c:marker>
          <c:cat>
            <c:numRef>
              <c:f>Sheet1!$B$1:$AF$1</c:f>
              <c:numCache>
                <c:formatCode>General</c:formatCode>
                <c:ptCount val="3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numCache>
            </c:numRef>
          </c:cat>
          <c:val>
            <c:numRef>
              <c:f>Sheet1!$B$3:$AF$3</c:f>
              <c:numCache>
                <c:formatCode>General</c:formatCode>
                <c:ptCount val="31"/>
                <c:pt idx="0">
                  <c:v>2.7604523668100699E-2</c:v>
                </c:pt>
                <c:pt idx="1">
                  <c:v>3.0740061017756198E-2</c:v>
                </c:pt>
                <c:pt idx="2">
                  <c:v>3.4219223725239598E-2</c:v>
                </c:pt>
                <c:pt idx="3">
                  <c:v>3.80766893113961E-2</c:v>
                </c:pt>
                <c:pt idx="4">
                  <c:v>4.2349931252729303E-2</c:v>
                </c:pt>
                <c:pt idx="5">
                  <c:v>4.70792756341505E-2</c:v>
                </c:pt>
                <c:pt idx="6">
                  <c:v>5.23079125456948E-2</c:v>
                </c:pt>
                <c:pt idx="7">
                  <c:v>5.8081849168673302E-2</c:v>
                </c:pt>
                <c:pt idx="8">
                  <c:v>6.4449789615250497E-2</c:v>
                </c:pt>
                <c:pt idx="9">
                  <c:v>7.1462924808931599E-2</c:v>
                </c:pt>
                <c:pt idx="10">
                  <c:v>7.9174614189528605E-2</c:v>
                </c:pt>
                <c:pt idx="11">
                  <c:v>8.7639940017059298E-2</c:v>
                </c:pt>
                <c:pt idx="12">
                  <c:v>9.6915114815534595E-2</c:v>
                </c:pt>
                <c:pt idx="13">
                  <c:v>0.107056723377708</c:v>
                </c:pt>
                <c:pt idx="14">
                  <c:v>0.118120783130627</c:v>
                </c:pt>
                <c:pt idx="15">
                  <c:v>0.13016161094878401</c:v>
                </c:pt>
                <c:pt idx="16">
                  <c:v>0.14323049109234601</c:v>
                </c:pt>
                <c:pt idx="17">
                  <c:v>0.15737414816637099</c:v>
                </c:pt>
                <c:pt idx="18">
                  <c:v>0.17263304101869101</c:v>
                </c:pt>
                <c:pt idx="19">
                  <c:v>0.18903950825257601</c:v>
                </c:pt>
                <c:pt idx="20">
                  <c:v>0.206615813115298</c:v>
                </c:pt>
                <c:pt idx="21">
                  <c:v>0.22537215408703901</c:v>
                </c:pt>
                <c:pt idx="22">
                  <c:v>0.24530472618720101</c:v>
                </c:pt>
                <c:pt idx="23">
                  <c:v>0.266393934981625</c:v>
                </c:pt>
                <c:pt idx="24">
                  <c:v>0.28860287823781</c:v>
                </c:pt>
                <c:pt idx="25">
                  <c:v>0.31187621663318899</c:v>
                </c:pt>
                <c:pt idx="26">
                  <c:v>0.33613955246004301</c:v>
                </c:pt>
                <c:pt idx="27">
                  <c:v>0.36129942197701498</c:v>
                </c:pt>
                <c:pt idx="28">
                  <c:v>0.38724398197614901</c:v>
                </c:pt>
                <c:pt idx="29">
                  <c:v>0.41384443468105298</c:v>
                </c:pt>
                <c:pt idx="30">
                  <c:v>0.44095718931558198</c:v>
                </c:pt>
              </c:numCache>
            </c:numRef>
          </c:val>
          <c:smooth val="0"/>
        </c:ser>
        <c:dLbls>
          <c:showLegendKey val="0"/>
          <c:showVal val="0"/>
          <c:showCatName val="0"/>
          <c:showSerName val="0"/>
          <c:showPercent val="0"/>
          <c:showBubbleSize val="0"/>
        </c:dLbls>
        <c:marker val="1"/>
        <c:smooth val="0"/>
        <c:axId val="350298688"/>
        <c:axId val="350302608"/>
      </c:lineChart>
      <c:catAx>
        <c:axId val="350297904"/>
        <c:scaling>
          <c:orientation val="minMax"/>
        </c:scaling>
        <c:delete val="0"/>
        <c:axPos val="b"/>
        <c:title>
          <c:tx>
            <c:rich>
              <a:bodyPr/>
              <a:lstStyle/>
              <a:p>
                <a:pPr>
                  <a:defRPr sz="1365" b="0" i="0" u="none" strike="noStrike" baseline="0">
                    <a:solidFill>
                      <a:schemeClr val="tx1"/>
                    </a:solidFill>
                    <a:latin typeface="Arial"/>
                    <a:ea typeface="Arial"/>
                    <a:cs typeface="Arial"/>
                  </a:defRPr>
                </a:pPr>
                <a:r>
                  <a:rPr lang="en-US"/>
                  <a:t>Combat Experiences Score</a:t>
                </a:r>
              </a:p>
            </c:rich>
          </c:tx>
          <c:layout>
            <c:manualLayout>
              <c:xMode val="edge"/>
              <c:yMode val="edge"/>
              <c:x val="0.31797235023041476"/>
              <c:y val="0.90841121495327104"/>
            </c:manualLayout>
          </c:layout>
          <c:overlay val="0"/>
          <c:spPr>
            <a:noFill/>
            <a:ln w="19256">
              <a:noFill/>
            </a:ln>
          </c:spPr>
        </c:title>
        <c:numFmt formatCode="General" sourceLinked="1"/>
        <c:majorTickMark val="cross"/>
        <c:minorTickMark val="none"/>
        <c:tickLblPos val="nextTo"/>
        <c:spPr>
          <a:ln w="2407">
            <a:solidFill>
              <a:schemeClr val="tx1"/>
            </a:solidFill>
            <a:prstDash val="solid"/>
          </a:ln>
        </c:spPr>
        <c:txPr>
          <a:bodyPr rot="0" vert="horz"/>
          <a:lstStyle/>
          <a:p>
            <a:pPr>
              <a:defRPr sz="758" b="0" i="0" u="none" strike="noStrike" baseline="0">
                <a:solidFill>
                  <a:schemeClr val="tx1"/>
                </a:solidFill>
                <a:latin typeface="Arial"/>
                <a:ea typeface="Arial"/>
                <a:cs typeface="Arial"/>
              </a:defRPr>
            </a:pPr>
            <a:endParaRPr lang="en-US"/>
          </a:p>
        </c:txPr>
        <c:crossAx val="350302216"/>
        <c:crosses val="autoZero"/>
        <c:auto val="0"/>
        <c:lblAlgn val="ctr"/>
        <c:lblOffset val="100"/>
        <c:tickLblSkip val="1"/>
        <c:tickMarkSkip val="1"/>
        <c:noMultiLvlLbl val="0"/>
      </c:catAx>
      <c:valAx>
        <c:axId val="350302216"/>
        <c:scaling>
          <c:orientation val="minMax"/>
          <c:max val="60"/>
        </c:scaling>
        <c:delete val="0"/>
        <c:axPos val="l"/>
        <c:title>
          <c:tx>
            <c:rich>
              <a:bodyPr/>
              <a:lstStyle/>
              <a:p>
                <a:pPr>
                  <a:defRPr sz="1365" b="0" i="0" u="none" strike="noStrike" baseline="0">
                    <a:solidFill>
                      <a:srgbClr val="808080"/>
                    </a:solidFill>
                    <a:latin typeface="Arial"/>
                    <a:ea typeface="Arial"/>
                    <a:cs typeface="Arial"/>
                  </a:defRPr>
                </a:pPr>
                <a:r>
                  <a:rPr lang="en-US"/>
                  <a:t>Acute Stress Score</a:t>
                </a:r>
              </a:p>
            </c:rich>
          </c:tx>
          <c:layout>
            <c:manualLayout>
              <c:xMode val="edge"/>
              <c:yMode val="edge"/>
              <c:x val="1.1520737327188941E-2"/>
              <c:y val="0.27850467289719627"/>
            </c:manualLayout>
          </c:layout>
          <c:overlay val="0"/>
          <c:spPr>
            <a:noFill/>
            <a:ln w="19256">
              <a:noFill/>
            </a:ln>
          </c:spPr>
        </c:title>
        <c:numFmt formatCode="General" sourceLinked="1"/>
        <c:majorTickMark val="cross"/>
        <c:minorTickMark val="none"/>
        <c:tickLblPos val="nextTo"/>
        <c:spPr>
          <a:ln w="2407">
            <a:solidFill>
              <a:schemeClr val="tx1"/>
            </a:solidFill>
            <a:prstDash val="solid"/>
          </a:ln>
        </c:spPr>
        <c:txPr>
          <a:bodyPr rot="0" vert="horz"/>
          <a:lstStyle/>
          <a:p>
            <a:pPr>
              <a:defRPr sz="1061" b="0" i="0" u="none" strike="noStrike" baseline="0">
                <a:solidFill>
                  <a:schemeClr val="tx1"/>
                </a:solidFill>
                <a:latin typeface="Arial"/>
                <a:ea typeface="Arial"/>
                <a:cs typeface="Arial"/>
              </a:defRPr>
            </a:pPr>
            <a:endParaRPr lang="en-US"/>
          </a:p>
        </c:txPr>
        <c:crossAx val="350297904"/>
        <c:crosses val="autoZero"/>
        <c:crossBetween val="between"/>
      </c:valAx>
      <c:catAx>
        <c:axId val="350298688"/>
        <c:scaling>
          <c:orientation val="minMax"/>
        </c:scaling>
        <c:delete val="1"/>
        <c:axPos val="b"/>
        <c:numFmt formatCode="General" sourceLinked="1"/>
        <c:majorTickMark val="out"/>
        <c:minorTickMark val="none"/>
        <c:tickLblPos val="nextTo"/>
        <c:crossAx val="350302608"/>
        <c:crosses val="autoZero"/>
        <c:auto val="0"/>
        <c:lblAlgn val="ctr"/>
        <c:lblOffset val="100"/>
        <c:noMultiLvlLbl val="0"/>
      </c:catAx>
      <c:valAx>
        <c:axId val="350302608"/>
        <c:scaling>
          <c:orientation val="minMax"/>
          <c:max val="0.6"/>
        </c:scaling>
        <c:delete val="0"/>
        <c:axPos val="r"/>
        <c:title>
          <c:tx>
            <c:rich>
              <a:bodyPr rot="5400000" vert="horz"/>
              <a:lstStyle/>
              <a:p>
                <a:pPr algn="ctr">
                  <a:defRPr sz="1365" b="0" i="0" u="none" strike="noStrike" baseline="0">
                    <a:solidFill>
                      <a:schemeClr val="tx1"/>
                    </a:solidFill>
                    <a:latin typeface="Arial"/>
                    <a:ea typeface="Arial"/>
                    <a:cs typeface="Arial"/>
                  </a:defRPr>
                </a:pPr>
                <a:r>
                  <a:rPr lang="en-US"/>
                  <a:t>Probability of Meeting Critieria for Acute Stress</a:t>
                </a:r>
              </a:p>
            </c:rich>
          </c:tx>
          <c:layout>
            <c:manualLayout>
              <c:xMode val="edge"/>
              <c:yMode val="edge"/>
              <c:x val="0.92696022920799026"/>
              <c:y val="0.1485944919542275"/>
            </c:manualLayout>
          </c:layout>
          <c:overlay val="0"/>
          <c:spPr>
            <a:noFill/>
            <a:ln w="19256">
              <a:noFill/>
            </a:ln>
          </c:spPr>
        </c:title>
        <c:numFmt formatCode="0%" sourceLinked="0"/>
        <c:majorTickMark val="cross"/>
        <c:minorTickMark val="none"/>
        <c:tickLblPos val="nextTo"/>
        <c:spPr>
          <a:ln w="2407">
            <a:solidFill>
              <a:schemeClr val="tx1"/>
            </a:solidFill>
            <a:prstDash val="solid"/>
          </a:ln>
        </c:spPr>
        <c:txPr>
          <a:bodyPr rot="0" vert="horz"/>
          <a:lstStyle/>
          <a:p>
            <a:pPr>
              <a:defRPr sz="1061" b="0" i="0" u="none" strike="noStrike" baseline="0">
                <a:solidFill>
                  <a:schemeClr val="tx1"/>
                </a:solidFill>
                <a:latin typeface="Arial"/>
                <a:ea typeface="Arial"/>
                <a:cs typeface="Arial"/>
              </a:defRPr>
            </a:pPr>
            <a:endParaRPr lang="en-US"/>
          </a:p>
        </c:txPr>
        <c:crossAx val="350298688"/>
        <c:crosses val="max"/>
        <c:crossBetween val="between"/>
      </c:valAx>
      <c:spPr>
        <a:noFill/>
        <a:ln w="2407">
          <a:solidFill>
            <a:schemeClr val="tx1"/>
          </a:solidFill>
          <a:prstDash val="solid"/>
        </a:ln>
      </c:spPr>
    </c:plotArea>
    <c:legend>
      <c:legendPos val="r"/>
      <c:legendEntry>
        <c:idx val="0"/>
        <c:txPr>
          <a:bodyPr/>
          <a:lstStyle/>
          <a:p>
            <a:pPr>
              <a:defRPr sz="1114" b="0" i="0" u="none" strike="noStrike" baseline="0">
                <a:solidFill>
                  <a:srgbClr val="808080"/>
                </a:solidFill>
                <a:latin typeface="Arial"/>
                <a:ea typeface="Arial"/>
                <a:cs typeface="Arial"/>
              </a:defRPr>
            </a:pPr>
            <a:endParaRPr lang="en-US"/>
          </a:p>
        </c:txPr>
      </c:legendEntry>
      <c:layout>
        <c:manualLayout>
          <c:xMode val="edge"/>
          <c:yMode val="edge"/>
          <c:x val="0.18132579992386447"/>
          <c:y val="0.21402245995648125"/>
          <c:w val="0.49654377880184331"/>
          <c:h val="0.11401869158878504"/>
        </c:manualLayout>
      </c:layout>
      <c:overlay val="0"/>
      <c:spPr>
        <a:solidFill>
          <a:schemeClr val="bg1"/>
        </a:solidFill>
        <a:ln w="2407">
          <a:solidFill>
            <a:schemeClr val="tx1"/>
          </a:solidFill>
          <a:prstDash val="solid"/>
        </a:ln>
      </c:spPr>
      <c:txPr>
        <a:bodyPr/>
        <a:lstStyle/>
        <a:p>
          <a:pPr>
            <a:defRPr sz="1114" b="0" i="0" u="none" strike="noStrike" baseline="0">
              <a:solidFill>
                <a:schemeClr val="tx1"/>
              </a:solidFill>
              <a:latin typeface="Arial"/>
              <a:ea typeface="Arial"/>
              <a:cs typeface="Arial"/>
            </a:defRPr>
          </a:pPr>
          <a:endParaRPr lang="en-US"/>
        </a:p>
      </c:txPr>
    </c:legend>
    <c:plotVisOnly val="1"/>
    <c:dispBlanksAs val="gap"/>
    <c:showDLblsOverMax val="0"/>
  </c:chart>
  <c:spPr>
    <a:noFill/>
    <a:ln>
      <a:noFill/>
    </a:ln>
  </c:spPr>
  <c:txPr>
    <a:bodyPr/>
    <a:lstStyle/>
    <a:p>
      <a:pPr>
        <a:defRPr sz="758" b="0" i="0" u="none" strike="noStrike" baseline="0">
          <a:solidFill>
            <a:schemeClr val="tx1"/>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val>
            <c:numRef>
              <c:f>set_face_graphs!$AL$5:$AZ$5</c:f>
              <c:numCache>
                <c:formatCode>General</c:formatCode>
                <c:ptCount val="15"/>
                <c:pt idx="0">
                  <c:v>3</c:v>
                </c:pt>
                <c:pt idx="1">
                  <c:v>3</c:v>
                </c:pt>
                <c:pt idx="2">
                  <c:v>3</c:v>
                </c:pt>
                <c:pt idx="3">
                  <c:v>3</c:v>
                </c:pt>
                <c:pt idx="4">
                  <c:v>3</c:v>
                </c:pt>
                <c:pt idx="5">
                  <c:v>3</c:v>
                </c:pt>
                <c:pt idx="6">
                  <c:v>2</c:v>
                </c:pt>
                <c:pt idx="7">
                  <c:v>2</c:v>
                </c:pt>
                <c:pt idx="8">
                  <c:v>2</c:v>
                </c:pt>
                <c:pt idx="9">
                  <c:v>0</c:v>
                </c:pt>
                <c:pt idx="10">
                  <c:v>0</c:v>
                </c:pt>
                <c:pt idx="11">
                  <c:v>0</c:v>
                </c:pt>
                <c:pt idx="12">
                  <c:v>0</c:v>
                </c:pt>
                <c:pt idx="13">
                  <c:v>0</c:v>
                </c:pt>
                <c:pt idx="14">
                  <c:v>0</c:v>
                </c:pt>
              </c:numCache>
            </c:numRef>
          </c:val>
          <c:smooth val="0"/>
        </c:ser>
        <c:ser>
          <c:idx val="1"/>
          <c:order val="1"/>
          <c:val>
            <c:numRef>
              <c:f>set_face_graphs!$AL$6:$AZ$6</c:f>
              <c:numCache>
                <c:formatCode>General</c:formatCode>
                <c:ptCount val="15"/>
                <c:pt idx="0">
                  <c:v>3</c:v>
                </c:pt>
                <c:pt idx="1">
                  <c:v>3</c:v>
                </c:pt>
                <c:pt idx="2">
                  <c:v>3</c:v>
                </c:pt>
                <c:pt idx="3">
                  <c:v>3</c:v>
                </c:pt>
                <c:pt idx="4">
                  <c:v>3</c:v>
                </c:pt>
                <c:pt idx="5">
                  <c:v>3</c:v>
                </c:pt>
                <c:pt idx="6">
                  <c:v>3</c:v>
                </c:pt>
                <c:pt idx="7">
                  <c:v>3</c:v>
                </c:pt>
                <c:pt idx="8">
                  <c:v>1</c:v>
                </c:pt>
                <c:pt idx="9">
                  <c:v>0</c:v>
                </c:pt>
                <c:pt idx="10">
                  <c:v>0</c:v>
                </c:pt>
                <c:pt idx="11">
                  <c:v>0</c:v>
                </c:pt>
                <c:pt idx="12">
                  <c:v>0</c:v>
                </c:pt>
                <c:pt idx="13">
                  <c:v>0</c:v>
                </c:pt>
                <c:pt idx="14">
                  <c:v>0</c:v>
                </c:pt>
              </c:numCache>
            </c:numRef>
          </c:val>
          <c:smooth val="0"/>
        </c:ser>
        <c:ser>
          <c:idx val="2"/>
          <c:order val="2"/>
          <c:val>
            <c:numRef>
              <c:f>set_face_graphs!$AL$7:$AZ$7</c:f>
              <c:numCache>
                <c:formatCode>General</c:formatCode>
                <c:ptCount val="15"/>
                <c:pt idx="0">
                  <c:v>3</c:v>
                </c:pt>
                <c:pt idx="1">
                  <c:v>3</c:v>
                </c:pt>
                <c:pt idx="2">
                  <c:v>3</c:v>
                </c:pt>
                <c:pt idx="3">
                  <c:v>3</c:v>
                </c:pt>
                <c:pt idx="4">
                  <c:v>3</c:v>
                </c:pt>
                <c:pt idx="5">
                  <c:v>3</c:v>
                </c:pt>
                <c:pt idx="6">
                  <c:v>3</c:v>
                </c:pt>
                <c:pt idx="7">
                  <c:v>1</c:v>
                </c:pt>
                <c:pt idx="8">
                  <c:v>1</c:v>
                </c:pt>
                <c:pt idx="9">
                  <c:v>0</c:v>
                </c:pt>
                <c:pt idx="10">
                  <c:v>0</c:v>
                </c:pt>
                <c:pt idx="11">
                  <c:v>0</c:v>
                </c:pt>
                <c:pt idx="12">
                  <c:v>1</c:v>
                </c:pt>
                <c:pt idx="13">
                  <c:v>0</c:v>
                </c:pt>
                <c:pt idx="14">
                  <c:v>0</c:v>
                </c:pt>
              </c:numCache>
            </c:numRef>
          </c:val>
          <c:smooth val="0"/>
        </c:ser>
        <c:ser>
          <c:idx val="3"/>
          <c:order val="3"/>
          <c:val>
            <c:numRef>
              <c:f>set_face_graphs!$AL$8:$AZ$8</c:f>
              <c:numCache>
                <c:formatCode>General</c:formatCode>
                <c:ptCount val="15"/>
                <c:pt idx="0">
                  <c:v>3</c:v>
                </c:pt>
                <c:pt idx="1">
                  <c:v>3</c:v>
                </c:pt>
                <c:pt idx="2">
                  <c:v>3</c:v>
                </c:pt>
                <c:pt idx="3">
                  <c:v>3</c:v>
                </c:pt>
                <c:pt idx="4">
                  <c:v>3</c:v>
                </c:pt>
                <c:pt idx="5">
                  <c:v>3</c:v>
                </c:pt>
                <c:pt idx="6">
                  <c:v>2</c:v>
                </c:pt>
                <c:pt idx="7">
                  <c:v>2</c:v>
                </c:pt>
                <c:pt idx="8">
                  <c:v>0</c:v>
                </c:pt>
                <c:pt idx="9">
                  <c:v>1</c:v>
                </c:pt>
                <c:pt idx="10">
                  <c:v>0</c:v>
                </c:pt>
                <c:pt idx="11">
                  <c:v>0</c:v>
                </c:pt>
                <c:pt idx="12">
                  <c:v>0</c:v>
                </c:pt>
                <c:pt idx="13">
                  <c:v>0</c:v>
                </c:pt>
                <c:pt idx="14">
                  <c:v>0</c:v>
                </c:pt>
              </c:numCache>
            </c:numRef>
          </c:val>
          <c:smooth val="0"/>
        </c:ser>
        <c:ser>
          <c:idx val="4"/>
          <c:order val="4"/>
          <c:val>
            <c:numRef>
              <c:f>set_face_graphs!$AL$9:$AZ$9</c:f>
              <c:numCache>
                <c:formatCode>General</c:formatCode>
                <c:ptCount val="15"/>
                <c:pt idx="0">
                  <c:v>3</c:v>
                </c:pt>
                <c:pt idx="1">
                  <c:v>3</c:v>
                </c:pt>
                <c:pt idx="2">
                  <c:v>3</c:v>
                </c:pt>
                <c:pt idx="3">
                  <c:v>3</c:v>
                </c:pt>
                <c:pt idx="4">
                  <c:v>3</c:v>
                </c:pt>
                <c:pt idx="5">
                  <c:v>3</c:v>
                </c:pt>
                <c:pt idx="6">
                  <c:v>2</c:v>
                </c:pt>
                <c:pt idx="7">
                  <c:v>1</c:v>
                </c:pt>
                <c:pt idx="8">
                  <c:v>0</c:v>
                </c:pt>
                <c:pt idx="9">
                  <c:v>0</c:v>
                </c:pt>
                <c:pt idx="10">
                  <c:v>0</c:v>
                </c:pt>
                <c:pt idx="11">
                  <c:v>0</c:v>
                </c:pt>
                <c:pt idx="12">
                  <c:v>0</c:v>
                </c:pt>
                <c:pt idx="13">
                  <c:v>0</c:v>
                </c:pt>
                <c:pt idx="14">
                  <c:v>0</c:v>
                </c:pt>
              </c:numCache>
            </c:numRef>
          </c:val>
          <c:smooth val="0"/>
        </c:ser>
        <c:ser>
          <c:idx val="5"/>
          <c:order val="5"/>
          <c:val>
            <c:numRef>
              <c:f>set_face_graphs!$AL$10:$AZ$10</c:f>
              <c:numCache>
                <c:formatCode>General</c:formatCode>
                <c:ptCount val="15"/>
                <c:pt idx="0">
                  <c:v>2</c:v>
                </c:pt>
                <c:pt idx="1">
                  <c:v>3</c:v>
                </c:pt>
                <c:pt idx="2">
                  <c:v>3</c:v>
                </c:pt>
                <c:pt idx="3">
                  <c:v>2</c:v>
                </c:pt>
                <c:pt idx="4">
                  <c:v>3</c:v>
                </c:pt>
                <c:pt idx="5">
                  <c:v>3</c:v>
                </c:pt>
                <c:pt idx="6">
                  <c:v>3</c:v>
                </c:pt>
                <c:pt idx="7">
                  <c:v>3</c:v>
                </c:pt>
                <c:pt idx="8">
                  <c:v>2</c:v>
                </c:pt>
                <c:pt idx="9">
                  <c:v>0</c:v>
                </c:pt>
                <c:pt idx="10">
                  <c:v>0</c:v>
                </c:pt>
                <c:pt idx="11">
                  <c:v>0</c:v>
                </c:pt>
                <c:pt idx="12">
                  <c:v>1</c:v>
                </c:pt>
                <c:pt idx="13">
                  <c:v>0</c:v>
                </c:pt>
                <c:pt idx="14">
                  <c:v>1</c:v>
                </c:pt>
              </c:numCache>
            </c:numRef>
          </c:val>
          <c:smooth val="0"/>
        </c:ser>
        <c:ser>
          <c:idx val="6"/>
          <c:order val="6"/>
          <c:val>
            <c:numRef>
              <c:f>set_face_graphs!$AL$11:$AZ$11</c:f>
              <c:numCache>
                <c:formatCode>General</c:formatCode>
                <c:ptCount val="15"/>
                <c:pt idx="0">
                  <c:v>3</c:v>
                </c:pt>
                <c:pt idx="1">
                  <c:v>3</c:v>
                </c:pt>
                <c:pt idx="2">
                  <c:v>3</c:v>
                </c:pt>
                <c:pt idx="3">
                  <c:v>3</c:v>
                </c:pt>
                <c:pt idx="4">
                  <c:v>3</c:v>
                </c:pt>
                <c:pt idx="5">
                  <c:v>3</c:v>
                </c:pt>
                <c:pt idx="6">
                  <c:v>3</c:v>
                </c:pt>
                <c:pt idx="7">
                  <c:v>1</c:v>
                </c:pt>
                <c:pt idx="8">
                  <c:v>0</c:v>
                </c:pt>
                <c:pt idx="9">
                  <c:v>1</c:v>
                </c:pt>
                <c:pt idx="10">
                  <c:v>0</c:v>
                </c:pt>
                <c:pt idx="11">
                  <c:v>0</c:v>
                </c:pt>
                <c:pt idx="12">
                  <c:v>0</c:v>
                </c:pt>
                <c:pt idx="13">
                  <c:v>0</c:v>
                </c:pt>
                <c:pt idx="14">
                  <c:v>0</c:v>
                </c:pt>
              </c:numCache>
            </c:numRef>
          </c:val>
          <c:smooth val="0"/>
        </c:ser>
        <c:ser>
          <c:idx val="7"/>
          <c:order val="7"/>
          <c:val>
            <c:numRef>
              <c:f>set_face_graphs!$AL$12:$AZ$12</c:f>
              <c:numCache>
                <c:formatCode>General</c:formatCode>
                <c:ptCount val="15"/>
                <c:pt idx="0">
                  <c:v>3</c:v>
                </c:pt>
                <c:pt idx="1">
                  <c:v>3</c:v>
                </c:pt>
                <c:pt idx="2">
                  <c:v>3</c:v>
                </c:pt>
                <c:pt idx="3">
                  <c:v>3</c:v>
                </c:pt>
                <c:pt idx="4">
                  <c:v>3</c:v>
                </c:pt>
                <c:pt idx="5">
                  <c:v>3</c:v>
                </c:pt>
                <c:pt idx="6">
                  <c:v>3</c:v>
                </c:pt>
                <c:pt idx="7">
                  <c:v>2</c:v>
                </c:pt>
                <c:pt idx="8">
                  <c:v>1</c:v>
                </c:pt>
                <c:pt idx="9">
                  <c:v>1</c:v>
                </c:pt>
                <c:pt idx="10">
                  <c:v>0</c:v>
                </c:pt>
                <c:pt idx="11">
                  <c:v>0</c:v>
                </c:pt>
                <c:pt idx="12">
                  <c:v>0</c:v>
                </c:pt>
                <c:pt idx="13">
                  <c:v>0</c:v>
                </c:pt>
                <c:pt idx="14">
                  <c:v>0</c:v>
                </c:pt>
              </c:numCache>
            </c:numRef>
          </c:val>
          <c:smooth val="0"/>
        </c:ser>
        <c:ser>
          <c:idx val="8"/>
          <c:order val="8"/>
          <c:val>
            <c:numRef>
              <c:f>set_face_graphs!$AL$13:$AZ$13</c:f>
              <c:numCache>
                <c:formatCode>General</c:formatCode>
                <c:ptCount val="15"/>
                <c:pt idx="0">
                  <c:v>3</c:v>
                </c:pt>
                <c:pt idx="1">
                  <c:v>3</c:v>
                </c:pt>
                <c:pt idx="2">
                  <c:v>3</c:v>
                </c:pt>
                <c:pt idx="3">
                  <c:v>3</c:v>
                </c:pt>
                <c:pt idx="4">
                  <c:v>3</c:v>
                </c:pt>
                <c:pt idx="5">
                  <c:v>2</c:v>
                </c:pt>
                <c:pt idx="6">
                  <c:v>3</c:v>
                </c:pt>
                <c:pt idx="7">
                  <c:v>3</c:v>
                </c:pt>
                <c:pt idx="8">
                  <c:v>3</c:v>
                </c:pt>
                <c:pt idx="9">
                  <c:v>1</c:v>
                </c:pt>
                <c:pt idx="10">
                  <c:v>0</c:v>
                </c:pt>
                <c:pt idx="11">
                  <c:v>0</c:v>
                </c:pt>
                <c:pt idx="12">
                  <c:v>0</c:v>
                </c:pt>
                <c:pt idx="13">
                  <c:v>0</c:v>
                </c:pt>
                <c:pt idx="14">
                  <c:v>0</c:v>
                </c:pt>
              </c:numCache>
            </c:numRef>
          </c:val>
          <c:smooth val="0"/>
        </c:ser>
        <c:ser>
          <c:idx val="9"/>
          <c:order val="9"/>
          <c:val>
            <c:numRef>
              <c:f>set_face_graphs!$AL$14:$AZ$14</c:f>
              <c:numCache>
                <c:formatCode>General</c:formatCode>
                <c:ptCount val="15"/>
                <c:pt idx="0">
                  <c:v>3</c:v>
                </c:pt>
                <c:pt idx="1">
                  <c:v>3</c:v>
                </c:pt>
                <c:pt idx="2">
                  <c:v>3</c:v>
                </c:pt>
                <c:pt idx="3">
                  <c:v>3</c:v>
                </c:pt>
                <c:pt idx="4">
                  <c:v>3</c:v>
                </c:pt>
                <c:pt idx="5">
                  <c:v>3</c:v>
                </c:pt>
                <c:pt idx="6">
                  <c:v>3</c:v>
                </c:pt>
                <c:pt idx="7">
                  <c:v>1</c:v>
                </c:pt>
                <c:pt idx="8">
                  <c:v>1</c:v>
                </c:pt>
                <c:pt idx="9">
                  <c:v>0</c:v>
                </c:pt>
                <c:pt idx="10">
                  <c:v>0</c:v>
                </c:pt>
                <c:pt idx="11">
                  <c:v>0</c:v>
                </c:pt>
                <c:pt idx="12">
                  <c:v>0</c:v>
                </c:pt>
                <c:pt idx="13">
                  <c:v>0</c:v>
                </c:pt>
                <c:pt idx="14">
                  <c:v>0</c:v>
                </c:pt>
              </c:numCache>
            </c:numRef>
          </c:val>
          <c:smooth val="0"/>
        </c:ser>
        <c:ser>
          <c:idx val="10"/>
          <c:order val="10"/>
          <c:val>
            <c:numRef>
              <c:f>set_face_graphs!$AL$15:$AZ$15</c:f>
              <c:numCache>
                <c:formatCode>General</c:formatCode>
                <c:ptCount val="15"/>
                <c:pt idx="0">
                  <c:v>3</c:v>
                </c:pt>
                <c:pt idx="1">
                  <c:v>3</c:v>
                </c:pt>
                <c:pt idx="2">
                  <c:v>3</c:v>
                </c:pt>
                <c:pt idx="3">
                  <c:v>3</c:v>
                </c:pt>
                <c:pt idx="4">
                  <c:v>3</c:v>
                </c:pt>
                <c:pt idx="5">
                  <c:v>2</c:v>
                </c:pt>
                <c:pt idx="6">
                  <c:v>2</c:v>
                </c:pt>
                <c:pt idx="7">
                  <c:v>2</c:v>
                </c:pt>
                <c:pt idx="8">
                  <c:v>1</c:v>
                </c:pt>
                <c:pt idx="9">
                  <c:v>0</c:v>
                </c:pt>
                <c:pt idx="10">
                  <c:v>0</c:v>
                </c:pt>
                <c:pt idx="11">
                  <c:v>0</c:v>
                </c:pt>
                <c:pt idx="12">
                  <c:v>0</c:v>
                </c:pt>
                <c:pt idx="13">
                  <c:v>0</c:v>
                </c:pt>
                <c:pt idx="14">
                  <c:v>0</c:v>
                </c:pt>
              </c:numCache>
            </c:numRef>
          </c:val>
          <c:smooth val="0"/>
        </c:ser>
        <c:ser>
          <c:idx val="11"/>
          <c:order val="11"/>
          <c:val>
            <c:numRef>
              <c:f>set_face_graphs!$AL$16:$AZ$16</c:f>
              <c:numCache>
                <c:formatCode>General</c:formatCode>
                <c:ptCount val="15"/>
                <c:pt idx="0">
                  <c:v>3</c:v>
                </c:pt>
                <c:pt idx="1">
                  <c:v>3</c:v>
                </c:pt>
                <c:pt idx="2">
                  <c:v>3</c:v>
                </c:pt>
                <c:pt idx="3">
                  <c:v>3</c:v>
                </c:pt>
                <c:pt idx="4">
                  <c:v>3</c:v>
                </c:pt>
                <c:pt idx="5">
                  <c:v>3</c:v>
                </c:pt>
                <c:pt idx="6">
                  <c:v>3</c:v>
                </c:pt>
                <c:pt idx="7">
                  <c:v>2</c:v>
                </c:pt>
                <c:pt idx="8">
                  <c:v>1</c:v>
                </c:pt>
                <c:pt idx="9">
                  <c:v>0</c:v>
                </c:pt>
                <c:pt idx="10">
                  <c:v>0</c:v>
                </c:pt>
                <c:pt idx="11">
                  <c:v>0</c:v>
                </c:pt>
                <c:pt idx="12">
                  <c:v>1</c:v>
                </c:pt>
                <c:pt idx="13">
                  <c:v>0</c:v>
                </c:pt>
                <c:pt idx="14">
                  <c:v>0</c:v>
                </c:pt>
              </c:numCache>
            </c:numRef>
          </c:val>
          <c:smooth val="0"/>
        </c:ser>
        <c:ser>
          <c:idx val="12"/>
          <c:order val="12"/>
          <c:val>
            <c:numRef>
              <c:f>set_face_graphs!$AL$17:$AZ$17</c:f>
              <c:numCache>
                <c:formatCode>General</c:formatCode>
                <c:ptCount val="15"/>
                <c:pt idx="0">
                  <c:v>3</c:v>
                </c:pt>
                <c:pt idx="1">
                  <c:v>3</c:v>
                </c:pt>
                <c:pt idx="2">
                  <c:v>3</c:v>
                </c:pt>
                <c:pt idx="3">
                  <c:v>2</c:v>
                </c:pt>
                <c:pt idx="4">
                  <c:v>3</c:v>
                </c:pt>
                <c:pt idx="5">
                  <c:v>3</c:v>
                </c:pt>
                <c:pt idx="6">
                  <c:v>2</c:v>
                </c:pt>
                <c:pt idx="7">
                  <c:v>2</c:v>
                </c:pt>
                <c:pt idx="8">
                  <c:v>2</c:v>
                </c:pt>
                <c:pt idx="9">
                  <c:v>1</c:v>
                </c:pt>
                <c:pt idx="10">
                  <c:v>0</c:v>
                </c:pt>
                <c:pt idx="11">
                  <c:v>0</c:v>
                </c:pt>
                <c:pt idx="12">
                  <c:v>0</c:v>
                </c:pt>
                <c:pt idx="13">
                  <c:v>1</c:v>
                </c:pt>
                <c:pt idx="14">
                  <c:v>1</c:v>
                </c:pt>
              </c:numCache>
            </c:numRef>
          </c:val>
          <c:smooth val="0"/>
        </c:ser>
        <c:ser>
          <c:idx val="13"/>
          <c:order val="13"/>
          <c:val>
            <c:numRef>
              <c:f>set_face_graphs!$AL$18:$AZ$18</c:f>
              <c:numCache>
                <c:formatCode>General</c:formatCode>
                <c:ptCount val="15"/>
                <c:pt idx="0">
                  <c:v>3</c:v>
                </c:pt>
                <c:pt idx="1">
                  <c:v>3</c:v>
                </c:pt>
                <c:pt idx="2">
                  <c:v>3</c:v>
                </c:pt>
                <c:pt idx="3">
                  <c:v>3</c:v>
                </c:pt>
                <c:pt idx="4">
                  <c:v>3</c:v>
                </c:pt>
                <c:pt idx="5">
                  <c:v>3</c:v>
                </c:pt>
                <c:pt idx="6">
                  <c:v>3</c:v>
                </c:pt>
                <c:pt idx="7">
                  <c:v>2</c:v>
                </c:pt>
                <c:pt idx="8">
                  <c:v>0</c:v>
                </c:pt>
                <c:pt idx="9">
                  <c:v>0</c:v>
                </c:pt>
                <c:pt idx="10">
                  <c:v>0</c:v>
                </c:pt>
                <c:pt idx="11">
                  <c:v>0</c:v>
                </c:pt>
                <c:pt idx="12">
                  <c:v>0</c:v>
                </c:pt>
                <c:pt idx="13">
                  <c:v>0</c:v>
                </c:pt>
                <c:pt idx="14">
                  <c:v>0</c:v>
                </c:pt>
              </c:numCache>
            </c:numRef>
          </c:val>
          <c:smooth val="0"/>
        </c:ser>
        <c:ser>
          <c:idx val="14"/>
          <c:order val="14"/>
          <c:val>
            <c:numRef>
              <c:f>set_face_graphs!$AL$19:$AZ$19</c:f>
              <c:numCache>
                <c:formatCode>General</c:formatCode>
                <c:ptCount val="15"/>
                <c:pt idx="0">
                  <c:v>3</c:v>
                </c:pt>
                <c:pt idx="1">
                  <c:v>3</c:v>
                </c:pt>
                <c:pt idx="2">
                  <c:v>3</c:v>
                </c:pt>
                <c:pt idx="3">
                  <c:v>3</c:v>
                </c:pt>
                <c:pt idx="4">
                  <c:v>3</c:v>
                </c:pt>
                <c:pt idx="5">
                  <c:v>3</c:v>
                </c:pt>
                <c:pt idx="6">
                  <c:v>3</c:v>
                </c:pt>
                <c:pt idx="7">
                  <c:v>3</c:v>
                </c:pt>
                <c:pt idx="8">
                  <c:v>3</c:v>
                </c:pt>
                <c:pt idx="9">
                  <c:v>1</c:v>
                </c:pt>
                <c:pt idx="10">
                  <c:v>0</c:v>
                </c:pt>
                <c:pt idx="11">
                  <c:v>0</c:v>
                </c:pt>
                <c:pt idx="12">
                  <c:v>1</c:v>
                </c:pt>
                <c:pt idx="13">
                  <c:v>0</c:v>
                </c:pt>
                <c:pt idx="14">
                  <c:v>1</c:v>
                </c:pt>
              </c:numCache>
            </c:numRef>
          </c:val>
          <c:smooth val="0"/>
        </c:ser>
        <c:ser>
          <c:idx val="15"/>
          <c:order val="15"/>
          <c:val>
            <c:numRef>
              <c:f>set_face_graphs!$AL$20:$AZ$20</c:f>
              <c:numCache>
                <c:formatCode>General</c:formatCode>
                <c:ptCount val="15"/>
                <c:pt idx="0">
                  <c:v>3</c:v>
                </c:pt>
                <c:pt idx="1">
                  <c:v>3</c:v>
                </c:pt>
                <c:pt idx="2">
                  <c:v>3</c:v>
                </c:pt>
                <c:pt idx="3">
                  <c:v>3</c:v>
                </c:pt>
                <c:pt idx="4">
                  <c:v>3</c:v>
                </c:pt>
                <c:pt idx="5">
                  <c:v>3</c:v>
                </c:pt>
                <c:pt idx="6">
                  <c:v>3</c:v>
                </c:pt>
                <c:pt idx="7">
                  <c:v>3</c:v>
                </c:pt>
                <c:pt idx="8">
                  <c:v>2</c:v>
                </c:pt>
                <c:pt idx="9">
                  <c:v>0</c:v>
                </c:pt>
                <c:pt idx="10">
                  <c:v>1</c:v>
                </c:pt>
                <c:pt idx="11">
                  <c:v>0</c:v>
                </c:pt>
                <c:pt idx="12">
                  <c:v>0</c:v>
                </c:pt>
                <c:pt idx="13">
                  <c:v>2</c:v>
                </c:pt>
                <c:pt idx="14">
                  <c:v>0</c:v>
                </c:pt>
              </c:numCache>
            </c:numRef>
          </c:val>
          <c:smooth val="0"/>
        </c:ser>
        <c:ser>
          <c:idx val="16"/>
          <c:order val="16"/>
          <c:val>
            <c:numRef>
              <c:f>set_face_graphs!$AL$21:$AZ$21</c:f>
              <c:numCache>
                <c:formatCode>General</c:formatCode>
                <c:ptCount val="15"/>
                <c:pt idx="0">
                  <c:v>3</c:v>
                </c:pt>
                <c:pt idx="1">
                  <c:v>3</c:v>
                </c:pt>
                <c:pt idx="2">
                  <c:v>3</c:v>
                </c:pt>
                <c:pt idx="3">
                  <c:v>3</c:v>
                </c:pt>
                <c:pt idx="4">
                  <c:v>3</c:v>
                </c:pt>
                <c:pt idx="5">
                  <c:v>3</c:v>
                </c:pt>
                <c:pt idx="6">
                  <c:v>3</c:v>
                </c:pt>
                <c:pt idx="7">
                  <c:v>3</c:v>
                </c:pt>
                <c:pt idx="8">
                  <c:v>1</c:v>
                </c:pt>
                <c:pt idx="9">
                  <c:v>0</c:v>
                </c:pt>
                <c:pt idx="10">
                  <c:v>1</c:v>
                </c:pt>
                <c:pt idx="11">
                  <c:v>0</c:v>
                </c:pt>
                <c:pt idx="12">
                  <c:v>1</c:v>
                </c:pt>
                <c:pt idx="13">
                  <c:v>1</c:v>
                </c:pt>
                <c:pt idx="14">
                  <c:v>1</c:v>
                </c:pt>
              </c:numCache>
            </c:numRef>
          </c:val>
          <c:smooth val="0"/>
        </c:ser>
        <c:ser>
          <c:idx val="17"/>
          <c:order val="17"/>
          <c:val>
            <c:numRef>
              <c:f>set_face_graphs!$AL$22:$AZ$22</c:f>
              <c:numCache>
                <c:formatCode>General</c:formatCode>
                <c:ptCount val="15"/>
                <c:pt idx="0">
                  <c:v>3</c:v>
                </c:pt>
                <c:pt idx="1">
                  <c:v>3</c:v>
                </c:pt>
                <c:pt idx="2">
                  <c:v>2</c:v>
                </c:pt>
                <c:pt idx="3">
                  <c:v>3</c:v>
                </c:pt>
                <c:pt idx="4">
                  <c:v>3</c:v>
                </c:pt>
                <c:pt idx="5">
                  <c:v>2</c:v>
                </c:pt>
                <c:pt idx="6">
                  <c:v>1</c:v>
                </c:pt>
                <c:pt idx="7">
                  <c:v>1</c:v>
                </c:pt>
                <c:pt idx="8">
                  <c:v>2</c:v>
                </c:pt>
                <c:pt idx="9">
                  <c:v>1</c:v>
                </c:pt>
                <c:pt idx="10">
                  <c:v>0</c:v>
                </c:pt>
                <c:pt idx="11">
                  <c:v>0</c:v>
                </c:pt>
                <c:pt idx="12">
                  <c:v>0</c:v>
                </c:pt>
                <c:pt idx="13">
                  <c:v>0</c:v>
                </c:pt>
                <c:pt idx="14">
                  <c:v>0</c:v>
                </c:pt>
              </c:numCache>
            </c:numRef>
          </c:val>
          <c:smooth val="0"/>
        </c:ser>
        <c:ser>
          <c:idx val="18"/>
          <c:order val="18"/>
          <c:val>
            <c:numRef>
              <c:f>set_face_graphs!$AL$23:$AZ$23</c:f>
              <c:numCache>
                <c:formatCode>General</c:formatCode>
                <c:ptCount val="15"/>
                <c:pt idx="0">
                  <c:v>3</c:v>
                </c:pt>
                <c:pt idx="1">
                  <c:v>3</c:v>
                </c:pt>
                <c:pt idx="2">
                  <c:v>3</c:v>
                </c:pt>
                <c:pt idx="3">
                  <c:v>3</c:v>
                </c:pt>
                <c:pt idx="4">
                  <c:v>3</c:v>
                </c:pt>
                <c:pt idx="5">
                  <c:v>3</c:v>
                </c:pt>
                <c:pt idx="6">
                  <c:v>2</c:v>
                </c:pt>
                <c:pt idx="7">
                  <c:v>2</c:v>
                </c:pt>
                <c:pt idx="8">
                  <c:v>3</c:v>
                </c:pt>
                <c:pt idx="9">
                  <c:v>1</c:v>
                </c:pt>
                <c:pt idx="10">
                  <c:v>0</c:v>
                </c:pt>
                <c:pt idx="11">
                  <c:v>0</c:v>
                </c:pt>
                <c:pt idx="12">
                  <c:v>0</c:v>
                </c:pt>
                <c:pt idx="13">
                  <c:v>0</c:v>
                </c:pt>
                <c:pt idx="14">
                  <c:v>0</c:v>
                </c:pt>
              </c:numCache>
            </c:numRef>
          </c:val>
          <c:smooth val="0"/>
        </c:ser>
        <c:ser>
          <c:idx val="19"/>
          <c:order val="19"/>
          <c:val>
            <c:numRef>
              <c:f>set_face_graphs!$AL$24:$AZ$24</c:f>
              <c:numCache>
                <c:formatCode>General</c:formatCode>
                <c:ptCount val="15"/>
                <c:pt idx="0">
                  <c:v>3</c:v>
                </c:pt>
                <c:pt idx="1">
                  <c:v>3</c:v>
                </c:pt>
                <c:pt idx="2">
                  <c:v>3</c:v>
                </c:pt>
                <c:pt idx="3">
                  <c:v>3</c:v>
                </c:pt>
                <c:pt idx="4">
                  <c:v>3</c:v>
                </c:pt>
                <c:pt idx="5">
                  <c:v>3</c:v>
                </c:pt>
                <c:pt idx="6">
                  <c:v>3</c:v>
                </c:pt>
                <c:pt idx="7">
                  <c:v>1</c:v>
                </c:pt>
                <c:pt idx="8">
                  <c:v>1</c:v>
                </c:pt>
                <c:pt idx="9">
                  <c:v>0</c:v>
                </c:pt>
                <c:pt idx="10">
                  <c:v>0</c:v>
                </c:pt>
                <c:pt idx="11">
                  <c:v>1</c:v>
                </c:pt>
                <c:pt idx="12">
                  <c:v>1</c:v>
                </c:pt>
                <c:pt idx="13">
                  <c:v>1</c:v>
                </c:pt>
                <c:pt idx="14">
                  <c:v>0</c:v>
                </c:pt>
              </c:numCache>
            </c:numRef>
          </c:val>
          <c:smooth val="0"/>
        </c:ser>
        <c:ser>
          <c:idx val="20"/>
          <c:order val="20"/>
          <c:val>
            <c:numRef>
              <c:f>set_face_graphs!$AL$25:$AZ$25</c:f>
              <c:numCache>
                <c:formatCode>General</c:formatCode>
                <c:ptCount val="15"/>
                <c:pt idx="0">
                  <c:v>3</c:v>
                </c:pt>
                <c:pt idx="1">
                  <c:v>3</c:v>
                </c:pt>
                <c:pt idx="2">
                  <c:v>3</c:v>
                </c:pt>
                <c:pt idx="3">
                  <c:v>3</c:v>
                </c:pt>
                <c:pt idx="4">
                  <c:v>2</c:v>
                </c:pt>
                <c:pt idx="5">
                  <c:v>3</c:v>
                </c:pt>
                <c:pt idx="6">
                  <c:v>2</c:v>
                </c:pt>
                <c:pt idx="7">
                  <c:v>1</c:v>
                </c:pt>
                <c:pt idx="8">
                  <c:v>0</c:v>
                </c:pt>
                <c:pt idx="9">
                  <c:v>0</c:v>
                </c:pt>
                <c:pt idx="10">
                  <c:v>0</c:v>
                </c:pt>
                <c:pt idx="11">
                  <c:v>0</c:v>
                </c:pt>
                <c:pt idx="12">
                  <c:v>0</c:v>
                </c:pt>
                <c:pt idx="13">
                  <c:v>0</c:v>
                </c:pt>
                <c:pt idx="14">
                  <c:v>0</c:v>
                </c:pt>
              </c:numCache>
            </c:numRef>
          </c:val>
          <c:smooth val="0"/>
        </c:ser>
        <c:ser>
          <c:idx val="21"/>
          <c:order val="21"/>
          <c:val>
            <c:numRef>
              <c:f>set_face_graphs!$AL$26:$AZ$26</c:f>
              <c:numCache>
                <c:formatCode>General</c:formatCode>
                <c:ptCount val="15"/>
                <c:pt idx="0">
                  <c:v>3</c:v>
                </c:pt>
                <c:pt idx="1">
                  <c:v>3</c:v>
                </c:pt>
                <c:pt idx="2">
                  <c:v>3</c:v>
                </c:pt>
                <c:pt idx="3">
                  <c:v>3</c:v>
                </c:pt>
                <c:pt idx="4">
                  <c:v>3</c:v>
                </c:pt>
                <c:pt idx="5">
                  <c:v>3</c:v>
                </c:pt>
                <c:pt idx="6">
                  <c:v>3</c:v>
                </c:pt>
                <c:pt idx="7">
                  <c:v>3</c:v>
                </c:pt>
                <c:pt idx="8">
                  <c:v>3</c:v>
                </c:pt>
                <c:pt idx="9">
                  <c:v>1</c:v>
                </c:pt>
                <c:pt idx="10">
                  <c:v>0</c:v>
                </c:pt>
                <c:pt idx="11">
                  <c:v>0</c:v>
                </c:pt>
                <c:pt idx="12">
                  <c:v>0</c:v>
                </c:pt>
                <c:pt idx="13">
                  <c:v>1</c:v>
                </c:pt>
                <c:pt idx="14">
                  <c:v>0</c:v>
                </c:pt>
              </c:numCache>
            </c:numRef>
          </c:val>
          <c:smooth val="0"/>
        </c:ser>
        <c:ser>
          <c:idx val="22"/>
          <c:order val="22"/>
          <c:val>
            <c:numRef>
              <c:f>set_face_graphs!$AL$27:$AZ$27</c:f>
              <c:numCache>
                <c:formatCode>General</c:formatCode>
                <c:ptCount val="15"/>
                <c:pt idx="0">
                  <c:v>3</c:v>
                </c:pt>
                <c:pt idx="1">
                  <c:v>3</c:v>
                </c:pt>
                <c:pt idx="2">
                  <c:v>3</c:v>
                </c:pt>
                <c:pt idx="3">
                  <c:v>3</c:v>
                </c:pt>
                <c:pt idx="4">
                  <c:v>3</c:v>
                </c:pt>
                <c:pt idx="5">
                  <c:v>3</c:v>
                </c:pt>
                <c:pt idx="6">
                  <c:v>3</c:v>
                </c:pt>
                <c:pt idx="7">
                  <c:v>1</c:v>
                </c:pt>
                <c:pt idx="8">
                  <c:v>3</c:v>
                </c:pt>
                <c:pt idx="9">
                  <c:v>1</c:v>
                </c:pt>
                <c:pt idx="10">
                  <c:v>0</c:v>
                </c:pt>
                <c:pt idx="11">
                  <c:v>0</c:v>
                </c:pt>
                <c:pt idx="12">
                  <c:v>2</c:v>
                </c:pt>
                <c:pt idx="13">
                  <c:v>1</c:v>
                </c:pt>
                <c:pt idx="14">
                  <c:v>0</c:v>
                </c:pt>
              </c:numCache>
            </c:numRef>
          </c:val>
          <c:smooth val="0"/>
        </c:ser>
        <c:ser>
          <c:idx val="23"/>
          <c:order val="23"/>
          <c:val>
            <c:numRef>
              <c:f>set_face_graphs!$AL$28:$AZ$28</c:f>
              <c:numCache>
                <c:formatCode>General</c:formatCode>
                <c:ptCount val="15"/>
                <c:pt idx="0">
                  <c:v>3</c:v>
                </c:pt>
                <c:pt idx="1">
                  <c:v>3</c:v>
                </c:pt>
                <c:pt idx="2">
                  <c:v>3</c:v>
                </c:pt>
                <c:pt idx="3">
                  <c:v>3</c:v>
                </c:pt>
                <c:pt idx="4">
                  <c:v>2</c:v>
                </c:pt>
                <c:pt idx="5">
                  <c:v>3</c:v>
                </c:pt>
                <c:pt idx="6">
                  <c:v>2</c:v>
                </c:pt>
                <c:pt idx="7">
                  <c:v>1</c:v>
                </c:pt>
                <c:pt idx="8">
                  <c:v>1</c:v>
                </c:pt>
                <c:pt idx="9">
                  <c:v>0</c:v>
                </c:pt>
                <c:pt idx="10">
                  <c:v>0</c:v>
                </c:pt>
                <c:pt idx="11">
                  <c:v>0</c:v>
                </c:pt>
                <c:pt idx="12">
                  <c:v>2</c:v>
                </c:pt>
                <c:pt idx="13">
                  <c:v>0</c:v>
                </c:pt>
                <c:pt idx="14">
                  <c:v>0</c:v>
                </c:pt>
              </c:numCache>
            </c:numRef>
          </c:val>
          <c:smooth val="0"/>
        </c:ser>
        <c:ser>
          <c:idx val="24"/>
          <c:order val="24"/>
          <c:val>
            <c:numRef>
              <c:f>set_face_graphs!$AL$29:$AZ$29</c:f>
              <c:numCache>
                <c:formatCode>General</c:formatCode>
                <c:ptCount val="15"/>
                <c:pt idx="0">
                  <c:v>3</c:v>
                </c:pt>
                <c:pt idx="1">
                  <c:v>3</c:v>
                </c:pt>
                <c:pt idx="2">
                  <c:v>2</c:v>
                </c:pt>
                <c:pt idx="3">
                  <c:v>3</c:v>
                </c:pt>
                <c:pt idx="4">
                  <c:v>3</c:v>
                </c:pt>
                <c:pt idx="5">
                  <c:v>3</c:v>
                </c:pt>
                <c:pt idx="6">
                  <c:v>3</c:v>
                </c:pt>
                <c:pt idx="7">
                  <c:v>3</c:v>
                </c:pt>
                <c:pt idx="8">
                  <c:v>2</c:v>
                </c:pt>
                <c:pt idx="9">
                  <c:v>0</c:v>
                </c:pt>
                <c:pt idx="10">
                  <c:v>0</c:v>
                </c:pt>
                <c:pt idx="11">
                  <c:v>1</c:v>
                </c:pt>
                <c:pt idx="12">
                  <c:v>0</c:v>
                </c:pt>
                <c:pt idx="13">
                  <c:v>0</c:v>
                </c:pt>
                <c:pt idx="14">
                  <c:v>0</c:v>
                </c:pt>
              </c:numCache>
            </c:numRef>
          </c:val>
          <c:smooth val="0"/>
        </c:ser>
        <c:ser>
          <c:idx val="25"/>
          <c:order val="25"/>
          <c:val>
            <c:numRef>
              <c:f>set_face_graphs!$AL$30:$AZ$30</c:f>
              <c:numCache>
                <c:formatCode>General</c:formatCode>
                <c:ptCount val="15"/>
                <c:pt idx="0">
                  <c:v>3</c:v>
                </c:pt>
                <c:pt idx="1">
                  <c:v>3</c:v>
                </c:pt>
                <c:pt idx="2">
                  <c:v>3</c:v>
                </c:pt>
                <c:pt idx="3">
                  <c:v>3</c:v>
                </c:pt>
                <c:pt idx="4">
                  <c:v>3</c:v>
                </c:pt>
                <c:pt idx="5">
                  <c:v>3</c:v>
                </c:pt>
                <c:pt idx="6">
                  <c:v>3</c:v>
                </c:pt>
                <c:pt idx="7">
                  <c:v>3</c:v>
                </c:pt>
                <c:pt idx="8">
                  <c:v>0</c:v>
                </c:pt>
                <c:pt idx="9">
                  <c:v>0</c:v>
                </c:pt>
                <c:pt idx="10">
                  <c:v>0</c:v>
                </c:pt>
                <c:pt idx="11">
                  <c:v>0</c:v>
                </c:pt>
                <c:pt idx="12">
                  <c:v>0</c:v>
                </c:pt>
                <c:pt idx="13">
                  <c:v>0</c:v>
                </c:pt>
                <c:pt idx="14">
                  <c:v>0</c:v>
                </c:pt>
              </c:numCache>
            </c:numRef>
          </c:val>
          <c:smooth val="0"/>
        </c:ser>
        <c:ser>
          <c:idx val="26"/>
          <c:order val="26"/>
          <c:val>
            <c:numRef>
              <c:f>set_face_graphs!$AL$31:$AZ$31</c:f>
              <c:numCache>
                <c:formatCode>General</c:formatCode>
                <c:ptCount val="15"/>
                <c:pt idx="0">
                  <c:v>3</c:v>
                </c:pt>
                <c:pt idx="1">
                  <c:v>3</c:v>
                </c:pt>
                <c:pt idx="2">
                  <c:v>3</c:v>
                </c:pt>
                <c:pt idx="3">
                  <c:v>3</c:v>
                </c:pt>
                <c:pt idx="4">
                  <c:v>3</c:v>
                </c:pt>
                <c:pt idx="5">
                  <c:v>3</c:v>
                </c:pt>
                <c:pt idx="6">
                  <c:v>3</c:v>
                </c:pt>
                <c:pt idx="7">
                  <c:v>3</c:v>
                </c:pt>
                <c:pt idx="8">
                  <c:v>2</c:v>
                </c:pt>
                <c:pt idx="9">
                  <c:v>0</c:v>
                </c:pt>
                <c:pt idx="10">
                  <c:v>0</c:v>
                </c:pt>
                <c:pt idx="11">
                  <c:v>0</c:v>
                </c:pt>
                <c:pt idx="12">
                  <c:v>0</c:v>
                </c:pt>
                <c:pt idx="13">
                  <c:v>1</c:v>
                </c:pt>
                <c:pt idx="14">
                  <c:v>0</c:v>
                </c:pt>
              </c:numCache>
            </c:numRef>
          </c:val>
          <c:smooth val="0"/>
        </c:ser>
        <c:ser>
          <c:idx val="27"/>
          <c:order val="27"/>
          <c:val>
            <c:numRef>
              <c:f>set_face_graphs!$AL$32:$AZ$32</c:f>
              <c:numCache>
                <c:formatCode>General</c:formatCode>
                <c:ptCount val="15"/>
                <c:pt idx="0">
                  <c:v>3</c:v>
                </c:pt>
                <c:pt idx="1">
                  <c:v>3</c:v>
                </c:pt>
                <c:pt idx="2">
                  <c:v>3</c:v>
                </c:pt>
                <c:pt idx="3">
                  <c:v>3</c:v>
                </c:pt>
                <c:pt idx="4">
                  <c:v>3</c:v>
                </c:pt>
                <c:pt idx="5">
                  <c:v>3</c:v>
                </c:pt>
                <c:pt idx="6">
                  <c:v>2</c:v>
                </c:pt>
                <c:pt idx="7">
                  <c:v>3</c:v>
                </c:pt>
                <c:pt idx="8">
                  <c:v>0</c:v>
                </c:pt>
                <c:pt idx="9">
                  <c:v>0</c:v>
                </c:pt>
                <c:pt idx="10">
                  <c:v>0</c:v>
                </c:pt>
                <c:pt idx="11">
                  <c:v>0</c:v>
                </c:pt>
                <c:pt idx="12">
                  <c:v>0</c:v>
                </c:pt>
                <c:pt idx="13">
                  <c:v>0</c:v>
                </c:pt>
                <c:pt idx="14">
                  <c:v>0</c:v>
                </c:pt>
              </c:numCache>
            </c:numRef>
          </c:val>
          <c:smooth val="0"/>
        </c:ser>
        <c:ser>
          <c:idx val="28"/>
          <c:order val="28"/>
          <c:val>
            <c:numRef>
              <c:f>set_face_graphs!$AL$33:$AZ$33</c:f>
              <c:numCache>
                <c:formatCode>General</c:formatCode>
                <c:ptCount val="15"/>
                <c:pt idx="0">
                  <c:v>3</c:v>
                </c:pt>
                <c:pt idx="1">
                  <c:v>3</c:v>
                </c:pt>
                <c:pt idx="2">
                  <c:v>3</c:v>
                </c:pt>
                <c:pt idx="3">
                  <c:v>3</c:v>
                </c:pt>
                <c:pt idx="4">
                  <c:v>3</c:v>
                </c:pt>
                <c:pt idx="5">
                  <c:v>3</c:v>
                </c:pt>
                <c:pt idx="6">
                  <c:v>2</c:v>
                </c:pt>
                <c:pt idx="7">
                  <c:v>0</c:v>
                </c:pt>
                <c:pt idx="8">
                  <c:v>0</c:v>
                </c:pt>
                <c:pt idx="9">
                  <c:v>0</c:v>
                </c:pt>
                <c:pt idx="10">
                  <c:v>0</c:v>
                </c:pt>
                <c:pt idx="11">
                  <c:v>1</c:v>
                </c:pt>
                <c:pt idx="12">
                  <c:v>0</c:v>
                </c:pt>
                <c:pt idx="13">
                  <c:v>0</c:v>
                </c:pt>
                <c:pt idx="14">
                  <c:v>0</c:v>
                </c:pt>
              </c:numCache>
            </c:numRef>
          </c:val>
          <c:smooth val="0"/>
        </c:ser>
        <c:dLbls>
          <c:showLegendKey val="0"/>
          <c:showVal val="0"/>
          <c:showCatName val="0"/>
          <c:showSerName val="0"/>
          <c:showPercent val="0"/>
          <c:showBubbleSize val="0"/>
        </c:dLbls>
        <c:marker val="1"/>
        <c:smooth val="0"/>
        <c:axId val="391626904"/>
        <c:axId val="391628472"/>
      </c:lineChart>
      <c:catAx>
        <c:axId val="391626904"/>
        <c:scaling>
          <c:orientation val="minMax"/>
        </c:scaling>
        <c:delete val="0"/>
        <c:axPos val="b"/>
        <c:majorTickMark val="cross"/>
        <c:minorTickMark val="none"/>
        <c:tickLblPos val="nextTo"/>
        <c:txPr>
          <a:bodyPr/>
          <a:lstStyle/>
          <a:p>
            <a:pPr>
              <a:defRPr b="1" i="0" strike="noStrike" baseline="0"/>
            </a:pPr>
            <a:endParaRPr lang="en-US"/>
          </a:p>
        </c:txPr>
        <c:crossAx val="391628472"/>
        <c:crosses val="autoZero"/>
        <c:auto val="1"/>
        <c:lblAlgn val="ctr"/>
        <c:lblOffset val="100"/>
        <c:noMultiLvlLbl val="0"/>
      </c:catAx>
      <c:valAx>
        <c:axId val="391628472"/>
        <c:scaling>
          <c:orientation val="minMax"/>
          <c:max val="3"/>
        </c:scaling>
        <c:delete val="0"/>
        <c:axPos val="l"/>
        <c:majorGridlines/>
        <c:numFmt formatCode="General" sourceLinked="1"/>
        <c:majorTickMark val="out"/>
        <c:minorTickMark val="none"/>
        <c:tickLblPos val="nextTo"/>
        <c:txPr>
          <a:bodyPr/>
          <a:lstStyle/>
          <a:p>
            <a:pPr>
              <a:defRPr b="1" i="0" strike="noStrike" baseline="0"/>
            </a:pPr>
            <a:endParaRPr lang="en-US"/>
          </a:p>
        </c:txPr>
        <c:crossAx val="391626904"/>
        <c:crosses val="autoZero"/>
        <c:crossBetween val="midCat"/>
        <c:majorUnit val="1"/>
      </c:valAx>
    </c:plotArea>
    <c:plotVisOnly val="1"/>
    <c:dispBlanksAs val="gap"/>
    <c:showDLblsOverMax val="0"/>
  </c:chart>
  <c:txPr>
    <a:bodyPr/>
    <a:lstStyle/>
    <a:p>
      <a:pPr>
        <a:defRPr sz="1400" strike="sngStrike" baseline="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spPr>
            <a:ln w="50800">
              <a:solidFill>
                <a:srgbClr val="FF0000"/>
              </a:solidFill>
            </a:ln>
          </c:spPr>
          <c:marker>
            <c:spPr>
              <a:solidFill>
                <a:srgbClr val="FF0000"/>
              </a:solidFill>
              <a:ln w="19050">
                <a:solidFill>
                  <a:srgbClr val="7030A0"/>
                </a:solidFill>
              </a:ln>
            </c:spPr>
          </c:marker>
          <c:val>
            <c:numRef>
              <c:f>set_face_graphs!$AL$37:$AZ$37</c:f>
              <c:numCache>
                <c:formatCode>General</c:formatCode>
                <c:ptCount val="15"/>
                <c:pt idx="0">
                  <c:v>2.9655172413793194</c:v>
                </c:pt>
                <c:pt idx="1">
                  <c:v>3</c:v>
                </c:pt>
                <c:pt idx="2">
                  <c:v>2.9310344827586197</c:v>
                </c:pt>
                <c:pt idx="3">
                  <c:v>2.9310344827586197</c:v>
                </c:pt>
                <c:pt idx="4">
                  <c:v>2.9310344827586197</c:v>
                </c:pt>
                <c:pt idx="5">
                  <c:v>2.896551724137931</c:v>
                </c:pt>
                <c:pt idx="6">
                  <c:v>2.5862068965517238</c:v>
                </c:pt>
                <c:pt idx="7">
                  <c:v>2</c:v>
                </c:pt>
                <c:pt idx="8">
                  <c:v>1.3103448275862088</c:v>
                </c:pt>
                <c:pt idx="9">
                  <c:v>0.34482758620689724</c:v>
                </c:pt>
                <c:pt idx="10">
                  <c:v>6.8965517241379309E-2</c:v>
                </c:pt>
                <c:pt idx="11">
                  <c:v>0.10344827586206895</c:v>
                </c:pt>
                <c:pt idx="12">
                  <c:v>0.34482758620689724</c:v>
                </c:pt>
                <c:pt idx="13">
                  <c:v>0.2758620689655179</c:v>
                </c:pt>
                <c:pt idx="14">
                  <c:v>0.13793103448275895</c:v>
                </c:pt>
              </c:numCache>
            </c:numRef>
          </c:val>
          <c:smooth val="0"/>
        </c:ser>
        <c:dLbls>
          <c:showLegendKey val="0"/>
          <c:showVal val="0"/>
          <c:showCatName val="0"/>
          <c:showSerName val="0"/>
          <c:showPercent val="0"/>
          <c:showBubbleSize val="0"/>
        </c:dLbls>
        <c:marker val="1"/>
        <c:smooth val="0"/>
        <c:axId val="391641016"/>
        <c:axId val="391642584"/>
      </c:lineChart>
      <c:catAx>
        <c:axId val="391641016"/>
        <c:scaling>
          <c:orientation val="minMax"/>
        </c:scaling>
        <c:delete val="0"/>
        <c:axPos val="b"/>
        <c:majorTickMark val="cross"/>
        <c:minorTickMark val="none"/>
        <c:tickLblPos val="nextTo"/>
        <c:txPr>
          <a:bodyPr/>
          <a:lstStyle/>
          <a:p>
            <a:pPr>
              <a:defRPr b="1" i="0" strike="noStrike" baseline="0"/>
            </a:pPr>
            <a:endParaRPr lang="en-US"/>
          </a:p>
        </c:txPr>
        <c:crossAx val="391642584"/>
        <c:crosses val="autoZero"/>
        <c:auto val="1"/>
        <c:lblAlgn val="ctr"/>
        <c:lblOffset val="100"/>
        <c:noMultiLvlLbl val="0"/>
      </c:catAx>
      <c:valAx>
        <c:axId val="391642584"/>
        <c:scaling>
          <c:orientation val="minMax"/>
          <c:max val="3"/>
        </c:scaling>
        <c:delete val="0"/>
        <c:axPos val="l"/>
        <c:majorGridlines/>
        <c:numFmt formatCode="General" sourceLinked="1"/>
        <c:majorTickMark val="out"/>
        <c:minorTickMark val="none"/>
        <c:tickLblPos val="nextTo"/>
        <c:txPr>
          <a:bodyPr/>
          <a:lstStyle/>
          <a:p>
            <a:pPr>
              <a:defRPr b="1" i="0" strike="noStrike" baseline="0"/>
            </a:pPr>
            <a:endParaRPr lang="en-US"/>
          </a:p>
        </c:txPr>
        <c:crossAx val="391641016"/>
        <c:crosses val="autoZero"/>
        <c:crossBetween val="midCat"/>
        <c:majorUnit val="1"/>
      </c:valAx>
    </c:plotArea>
    <c:plotVisOnly val="1"/>
    <c:dispBlanksAs val="gap"/>
    <c:showDLblsOverMax val="0"/>
  </c:chart>
  <c:txPr>
    <a:bodyPr/>
    <a:lstStyle/>
    <a:p>
      <a:pPr>
        <a:defRPr sz="1400" strike="sngStrike" baseline="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val>
            <c:numRef>
              <c:f>set_face_graphs!$BD$5:$BR$5</c:f>
              <c:numCache>
                <c:formatCode>General</c:formatCode>
                <c:ptCount val="15"/>
                <c:pt idx="0">
                  <c:v>3</c:v>
                </c:pt>
                <c:pt idx="1">
                  <c:v>3</c:v>
                </c:pt>
                <c:pt idx="2">
                  <c:v>3</c:v>
                </c:pt>
                <c:pt idx="3">
                  <c:v>3</c:v>
                </c:pt>
                <c:pt idx="4">
                  <c:v>3</c:v>
                </c:pt>
                <c:pt idx="5">
                  <c:v>3</c:v>
                </c:pt>
                <c:pt idx="6">
                  <c:v>3</c:v>
                </c:pt>
                <c:pt idx="7">
                  <c:v>2</c:v>
                </c:pt>
                <c:pt idx="8">
                  <c:v>3</c:v>
                </c:pt>
                <c:pt idx="9">
                  <c:v>0</c:v>
                </c:pt>
                <c:pt idx="10">
                  <c:v>0</c:v>
                </c:pt>
                <c:pt idx="11">
                  <c:v>0</c:v>
                </c:pt>
                <c:pt idx="12">
                  <c:v>0</c:v>
                </c:pt>
                <c:pt idx="13">
                  <c:v>0</c:v>
                </c:pt>
                <c:pt idx="14">
                  <c:v>0</c:v>
                </c:pt>
              </c:numCache>
            </c:numRef>
          </c:val>
          <c:smooth val="0"/>
        </c:ser>
        <c:ser>
          <c:idx val="1"/>
          <c:order val="1"/>
          <c:val>
            <c:numRef>
              <c:f>set_face_graphs!$BD$6:$BR$6</c:f>
              <c:numCache>
                <c:formatCode>General</c:formatCode>
                <c:ptCount val="15"/>
                <c:pt idx="0">
                  <c:v>3</c:v>
                </c:pt>
                <c:pt idx="1">
                  <c:v>3</c:v>
                </c:pt>
                <c:pt idx="2">
                  <c:v>3</c:v>
                </c:pt>
                <c:pt idx="3">
                  <c:v>3</c:v>
                </c:pt>
                <c:pt idx="4">
                  <c:v>2</c:v>
                </c:pt>
                <c:pt idx="5">
                  <c:v>3</c:v>
                </c:pt>
                <c:pt idx="6">
                  <c:v>3</c:v>
                </c:pt>
                <c:pt idx="7">
                  <c:v>2</c:v>
                </c:pt>
                <c:pt idx="8">
                  <c:v>3</c:v>
                </c:pt>
                <c:pt idx="9">
                  <c:v>1</c:v>
                </c:pt>
                <c:pt idx="10">
                  <c:v>0</c:v>
                </c:pt>
                <c:pt idx="11">
                  <c:v>0</c:v>
                </c:pt>
                <c:pt idx="12">
                  <c:v>0</c:v>
                </c:pt>
                <c:pt idx="13">
                  <c:v>0</c:v>
                </c:pt>
                <c:pt idx="14">
                  <c:v>0</c:v>
                </c:pt>
              </c:numCache>
            </c:numRef>
          </c:val>
          <c:smooth val="0"/>
        </c:ser>
        <c:ser>
          <c:idx val="2"/>
          <c:order val="2"/>
          <c:val>
            <c:numRef>
              <c:f>set_face_graphs!$BD$7:$BR$7</c:f>
              <c:numCache>
                <c:formatCode>General</c:formatCode>
                <c:ptCount val="15"/>
                <c:pt idx="0">
                  <c:v>3</c:v>
                </c:pt>
                <c:pt idx="1">
                  <c:v>3</c:v>
                </c:pt>
                <c:pt idx="2">
                  <c:v>3</c:v>
                </c:pt>
                <c:pt idx="3">
                  <c:v>3</c:v>
                </c:pt>
                <c:pt idx="4">
                  <c:v>3</c:v>
                </c:pt>
                <c:pt idx="5">
                  <c:v>3</c:v>
                </c:pt>
                <c:pt idx="6">
                  <c:v>3</c:v>
                </c:pt>
                <c:pt idx="7">
                  <c:v>3</c:v>
                </c:pt>
                <c:pt idx="8">
                  <c:v>3</c:v>
                </c:pt>
                <c:pt idx="9">
                  <c:v>2</c:v>
                </c:pt>
                <c:pt idx="10">
                  <c:v>3</c:v>
                </c:pt>
                <c:pt idx="11">
                  <c:v>0</c:v>
                </c:pt>
                <c:pt idx="12">
                  <c:v>0</c:v>
                </c:pt>
                <c:pt idx="13">
                  <c:v>3</c:v>
                </c:pt>
                <c:pt idx="14">
                  <c:v>0</c:v>
                </c:pt>
              </c:numCache>
            </c:numRef>
          </c:val>
          <c:smooth val="0"/>
        </c:ser>
        <c:ser>
          <c:idx val="3"/>
          <c:order val="3"/>
          <c:val>
            <c:numRef>
              <c:f>set_face_graphs!$BD$8:$BR$8</c:f>
              <c:numCache>
                <c:formatCode>General</c:formatCode>
                <c:ptCount val="15"/>
                <c:pt idx="0">
                  <c:v>3</c:v>
                </c:pt>
                <c:pt idx="1">
                  <c:v>3</c:v>
                </c:pt>
                <c:pt idx="2">
                  <c:v>2</c:v>
                </c:pt>
                <c:pt idx="3">
                  <c:v>3</c:v>
                </c:pt>
                <c:pt idx="4">
                  <c:v>3</c:v>
                </c:pt>
                <c:pt idx="5">
                  <c:v>3</c:v>
                </c:pt>
                <c:pt idx="6">
                  <c:v>3</c:v>
                </c:pt>
                <c:pt idx="7">
                  <c:v>2</c:v>
                </c:pt>
                <c:pt idx="8">
                  <c:v>1</c:v>
                </c:pt>
                <c:pt idx="9">
                  <c:v>0</c:v>
                </c:pt>
                <c:pt idx="10">
                  <c:v>0</c:v>
                </c:pt>
                <c:pt idx="11">
                  <c:v>0</c:v>
                </c:pt>
                <c:pt idx="12">
                  <c:v>0</c:v>
                </c:pt>
                <c:pt idx="13">
                  <c:v>0</c:v>
                </c:pt>
                <c:pt idx="14">
                  <c:v>0</c:v>
                </c:pt>
              </c:numCache>
            </c:numRef>
          </c:val>
          <c:smooth val="0"/>
        </c:ser>
        <c:ser>
          <c:idx val="4"/>
          <c:order val="4"/>
          <c:val>
            <c:numRef>
              <c:f>set_face_graphs!$BD$9:$BR$9</c:f>
              <c:numCache>
                <c:formatCode>General</c:formatCode>
                <c:ptCount val="15"/>
                <c:pt idx="0">
                  <c:v>2</c:v>
                </c:pt>
                <c:pt idx="1">
                  <c:v>3</c:v>
                </c:pt>
                <c:pt idx="2">
                  <c:v>2</c:v>
                </c:pt>
                <c:pt idx="3">
                  <c:v>2</c:v>
                </c:pt>
                <c:pt idx="4">
                  <c:v>3</c:v>
                </c:pt>
                <c:pt idx="5">
                  <c:v>1</c:v>
                </c:pt>
                <c:pt idx="6">
                  <c:v>0</c:v>
                </c:pt>
                <c:pt idx="7">
                  <c:v>2</c:v>
                </c:pt>
                <c:pt idx="8">
                  <c:v>0</c:v>
                </c:pt>
                <c:pt idx="9">
                  <c:v>0</c:v>
                </c:pt>
                <c:pt idx="10">
                  <c:v>0</c:v>
                </c:pt>
                <c:pt idx="11">
                  <c:v>0</c:v>
                </c:pt>
                <c:pt idx="12">
                  <c:v>0</c:v>
                </c:pt>
                <c:pt idx="13">
                  <c:v>0</c:v>
                </c:pt>
                <c:pt idx="14">
                  <c:v>0</c:v>
                </c:pt>
              </c:numCache>
            </c:numRef>
          </c:val>
          <c:smooth val="0"/>
        </c:ser>
        <c:ser>
          <c:idx val="5"/>
          <c:order val="5"/>
          <c:val>
            <c:numRef>
              <c:f>set_face_graphs!$BD$10:$BR$10</c:f>
              <c:numCache>
                <c:formatCode>General</c:formatCode>
                <c:ptCount val="15"/>
                <c:pt idx="0">
                  <c:v>3</c:v>
                </c:pt>
                <c:pt idx="1">
                  <c:v>3</c:v>
                </c:pt>
                <c:pt idx="2">
                  <c:v>3</c:v>
                </c:pt>
                <c:pt idx="3">
                  <c:v>3</c:v>
                </c:pt>
                <c:pt idx="4">
                  <c:v>2</c:v>
                </c:pt>
                <c:pt idx="5">
                  <c:v>1</c:v>
                </c:pt>
                <c:pt idx="6">
                  <c:v>1</c:v>
                </c:pt>
                <c:pt idx="7">
                  <c:v>1</c:v>
                </c:pt>
                <c:pt idx="8">
                  <c:v>1</c:v>
                </c:pt>
                <c:pt idx="9">
                  <c:v>1</c:v>
                </c:pt>
                <c:pt idx="10">
                  <c:v>0</c:v>
                </c:pt>
                <c:pt idx="11">
                  <c:v>0</c:v>
                </c:pt>
                <c:pt idx="12">
                  <c:v>0</c:v>
                </c:pt>
                <c:pt idx="13">
                  <c:v>0</c:v>
                </c:pt>
                <c:pt idx="14">
                  <c:v>0</c:v>
                </c:pt>
              </c:numCache>
            </c:numRef>
          </c:val>
          <c:smooth val="0"/>
        </c:ser>
        <c:ser>
          <c:idx val="6"/>
          <c:order val="6"/>
          <c:val>
            <c:numRef>
              <c:f>set_face_graphs!$BD$11:$BR$11</c:f>
              <c:numCache>
                <c:formatCode>General</c:formatCode>
                <c:ptCount val="15"/>
                <c:pt idx="0">
                  <c:v>3</c:v>
                </c:pt>
                <c:pt idx="1">
                  <c:v>3</c:v>
                </c:pt>
                <c:pt idx="2">
                  <c:v>3</c:v>
                </c:pt>
                <c:pt idx="3">
                  <c:v>3</c:v>
                </c:pt>
                <c:pt idx="4">
                  <c:v>3</c:v>
                </c:pt>
                <c:pt idx="5">
                  <c:v>3</c:v>
                </c:pt>
                <c:pt idx="6">
                  <c:v>3</c:v>
                </c:pt>
                <c:pt idx="7">
                  <c:v>2</c:v>
                </c:pt>
                <c:pt idx="8">
                  <c:v>0</c:v>
                </c:pt>
                <c:pt idx="9">
                  <c:v>1</c:v>
                </c:pt>
                <c:pt idx="10">
                  <c:v>0</c:v>
                </c:pt>
                <c:pt idx="11">
                  <c:v>0</c:v>
                </c:pt>
                <c:pt idx="12">
                  <c:v>0</c:v>
                </c:pt>
                <c:pt idx="13">
                  <c:v>1</c:v>
                </c:pt>
                <c:pt idx="14">
                  <c:v>0</c:v>
                </c:pt>
              </c:numCache>
            </c:numRef>
          </c:val>
          <c:smooth val="0"/>
        </c:ser>
        <c:ser>
          <c:idx val="7"/>
          <c:order val="7"/>
          <c:val>
            <c:numRef>
              <c:f>set_face_graphs!$BD$12:$BR$12</c:f>
              <c:numCache>
                <c:formatCode>General</c:formatCode>
                <c:ptCount val="15"/>
                <c:pt idx="0">
                  <c:v>3</c:v>
                </c:pt>
                <c:pt idx="1">
                  <c:v>3</c:v>
                </c:pt>
                <c:pt idx="2">
                  <c:v>3</c:v>
                </c:pt>
                <c:pt idx="3">
                  <c:v>3</c:v>
                </c:pt>
                <c:pt idx="4">
                  <c:v>3</c:v>
                </c:pt>
                <c:pt idx="5">
                  <c:v>3</c:v>
                </c:pt>
                <c:pt idx="6">
                  <c:v>2</c:v>
                </c:pt>
                <c:pt idx="7">
                  <c:v>0</c:v>
                </c:pt>
                <c:pt idx="8">
                  <c:v>1</c:v>
                </c:pt>
                <c:pt idx="9">
                  <c:v>1</c:v>
                </c:pt>
                <c:pt idx="10">
                  <c:v>0</c:v>
                </c:pt>
                <c:pt idx="11">
                  <c:v>0</c:v>
                </c:pt>
                <c:pt idx="12">
                  <c:v>0</c:v>
                </c:pt>
                <c:pt idx="13">
                  <c:v>0</c:v>
                </c:pt>
                <c:pt idx="14">
                  <c:v>0</c:v>
                </c:pt>
              </c:numCache>
            </c:numRef>
          </c:val>
          <c:smooth val="0"/>
        </c:ser>
        <c:ser>
          <c:idx val="8"/>
          <c:order val="8"/>
          <c:val>
            <c:numRef>
              <c:f>set_face_graphs!$BD$13:$BR$13</c:f>
              <c:numCache>
                <c:formatCode>General</c:formatCode>
                <c:ptCount val="15"/>
                <c:pt idx="0">
                  <c:v>3</c:v>
                </c:pt>
                <c:pt idx="1">
                  <c:v>3</c:v>
                </c:pt>
                <c:pt idx="2">
                  <c:v>3</c:v>
                </c:pt>
                <c:pt idx="3">
                  <c:v>3</c:v>
                </c:pt>
                <c:pt idx="4">
                  <c:v>3</c:v>
                </c:pt>
                <c:pt idx="5">
                  <c:v>3</c:v>
                </c:pt>
                <c:pt idx="6">
                  <c:v>3</c:v>
                </c:pt>
                <c:pt idx="7">
                  <c:v>3</c:v>
                </c:pt>
                <c:pt idx="8">
                  <c:v>3</c:v>
                </c:pt>
                <c:pt idx="9">
                  <c:v>2</c:v>
                </c:pt>
                <c:pt idx="10">
                  <c:v>3</c:v>
                </c:pt>
                <c:pt idx="11">
                  <c:v>1</c:v>
                </c:pt>
                <c:pt idx="12">
                  <c:v>1</c:v>
                </c:pt>
                <c:pt idx="13">
                  <c:v>2</c:v>
                </c:pt>
                <c:pt idx="14">
                  <c:v>0</c:v>
                </c:pt>
              </c:numCache>
            </c:numRef>
          </c:val>
          <c:smooth val="0"/>
        </c:ser>
        <c:ser>
          <c:idx val="9"/>
          <c:order val="9"/>
          <c:val>
            <c:numRef>
              <c:f>set_face_graphs!$BD$14:$BR$14</c:f>
              <c:numCache>
                <c:formatCode>General</c:formatCode>
                <c:ptCount val="15"/>
                <c:pt idx="0">
                  <c:v>3</c:v>
                </c:pt>
                <c:pt idx="1">
                  <c:v>3</c:v>
                </c:pt>
                <c:pt idx="2">
                  <c:v>3</c:v>
                </c:pt>
                <c:pt idx="3">
                  <c:v>3</c:v>
                </c:pt>
                <c:pt idx="4">
                  <c:v>2</c:v>
                </c:pt>
                <c:pt idx="5">
                  <c:v>3</c:v>
                </c:pt>
                <c:pt idx="6">
                  <c:v>1</c:v>
                </c:pt>
                <c:pt idx="7">
                  <c:v>2</c:v>
                </c:pt>
                <c:pt idx="8">
                  <c:v>1</c:v>
                </c:pt>
                <c:pt idx="9">
                  <c:v>0</c:v>
                </c:pt>
                <c:pt idx="10">
                  <c:v>0</c:v>
                </c:pt>
                <c:pt idx="11">
                  <c:v>0</c:v>
                </c:pt>
                <c:pt idx="12">
                  <c:v>0</c:v>
                </c:pt>
                <c:pt idx="13">
                  <c:v>1</c:v>
                </c:pt>
                <c:pt idx="14">
                  <c:v>0</c:v>
                </c:pt>
              </c:numCache>
            </c:numRef>
          </c:val>
          <c:smooth val="0"/>
        </c:ser>
        <c:ser>
          <c:idx val="10"/>
          <c:order val="10"/>
          <c:val>
            <c:numRef>
              <c:f>set_face_graphs!$BD$15:$BR$15</c:f>
              <c:numCache>
                <c:formatCode>General</c:formatCode>
                <c:ptCount val="15"/>
                <c:pt idx="0">
                  <c:v>3</c:v>
                </c:pt>
                <c:pt idx="1">
                  <c:v>2</c:v>
                </c:pt>
                <c:pt idx="2">
                  <c:v>3</c:v>
                </c:pt>
                <c:pt idx="3">
                  <c:v>3</c:v>
                </c:pt>
                <c:pt idx="4">
                  <c:v>2</c:v>
                </c:pt>
                <c:pt idx="5">
                  <c:v>3</c:v>
                </c:pt>
                <c:pt idx="6">
                  <c:v>2</c:v>
                </c:pt>
                <c:pt idx="7">
                  <c:v>2</c:v>
                </c:pt>
                <c:pt idx="8">
                  <c:v>1</c:v>
                </c:pt>
                <c:pt idx="9">
                  <c:v>2</c:v>
                </c:pt>
                <c:pt idx="10">
                  <c:v>0</c:v>
                </c:pt>
                <c:pt idx="11">
                  <c:v>0</c:v>
                </c:pt>
                <c:pt idx="12">
                  <c:v>0</c:v>
                </c:pt>
                <c:pt idx="13">
                  <c:v>0</c:v>
                </c:pt>
                <c:pt idx="14">
                  <c:v>0</c:v>
                </c:pt>
              </c:numCache>
            </c:numRef>
          </c:val>
          <c:smooth val="0"/>
        </c:ser>
        <c:ser>
          <c:idx val="11"/>
          <c:order val="11"/>
          <c:val>
            <c:numRef>
              <c:f>set_face_graphs!$BD$16:$BR$16</c:f>
              <c:numCache>
                <c:formatCode>General</c:formatCode>
                <c:ptCount val="15"/>
                <c:pt idx="0">
                  <c:v>3</c:v>
                </c:pt>
                <c:pt idx="1">
                  <c:v>3</c:v>
                </c:pt>
                <c:pt idx="2">
                  <c:v>3</c:v>
                </c:pt>
                <c:pt idx="3">
                  <c:v>3</c:v>
                </c:pt>
                <c:pt idx="4">
                  <c:v>3</c:v>
                </c:pt>
                <c:pt idx="5">
                  <c:v>2</c:v>
                </c:pt>
                <c:pt idx="6">
                  <c:v>1</c:v>
                </c:pt>
                <c:pt idx="7">
                  <c:v>1</c:v>
                </c:pt>
                <c:pt idx="8">
                  <c:v>1</c:v>
                </c:pt>
                <c:pt idx="9">
                  <c:v>0</c:v>
                </c:pt>
                <c:pt idx="10">
                  <c:v>0</c:v>
                </c:pt>
                <c:pt idx="11">
                  <c:v>0</c:v>
                </c:pt>
                <c:pt idx="12">
                  <c:v>0</c:v>
                </c:pt>
                <c:pt idx="13">
                  <c:v>0</c:v>
                </c:pt>
                <c:pt idx="14">
                  <c:v>0</c:v>
                </c:pt>
              </c:numCache>
            </c:numRef>
          </c:val>
          <c:smooth val="0"/>
        </c:ser>
        <c:ser>
          <c:idx val="12"/>
          <c:order val="12"/>
          <c:val>
            <c:numRef>
              <c:f>set_face_graphs!$BD$17:$BR$17</c:f>
              <c:numCache>
                <c:formatCode>General</c:formatCode>
                <c:ptCount val="15"/>
                <c:pt idx="0">
                  <c:v>3</c:v>
                </c:pt>
                <c:pt idx="1">
                  <c:v>3</c:v>
                </c:pt>
                <c:pt idx="2">
                  <c:v>3</c:v>
                </c:pt>
                <c:pt idx="3">
                  <c:v>3</c:v>
                </c:pt>
                <c:pt idx="4">
                  <c:v>3</c:v>
                </c:pt>
                <c:pt idx="5">
                  <c:v>1</c:v>
                </c:pt>
                <c:pt idx="6">
                  <c:v>3</c:v>
                </c:pt>
                <c:pt idx="7">
                  <c:v>1</c:v>
                </c:pt>
                <c:pt idx="8">
                  <c:v>0</c:v>
                </c:pt>
                <c:pt idx="9">
                  <c:v>1</c:v>
                </c:pt>
                <c:pt idx="10">
                  <c:v>1</c:v>
                </c:pt>
                <c:pt idx="11">
                  <c:v>0</c:v>
                </c:pt>
                <c:pt idx="12">
                  <c:v>0</c:v>
                </c:pt>
                <c:pt idx="13">
                  <c:v>0</c:v>
                </c:pt>
                <c:pt idx="14">
                  <c:v>0</c:v>
                </c:pt>
              </c:numCache>
            </c:numRef>
          </c:val>
          <c:smooth val="0"/>
        </c:ser>
        <c:ser>
          <c:idx val="13"/>
          <c:order val="13"/>
          <c:val>
            <c:numRef>
              <c:f>set_face_graphs!$BD$18:$BR$18</c:f>
              <c:numCache>
                <c:formatCode>General</c:formatCode>
                <c:ptCount val="15"/>
                <c:pt idx="0">
                  <c:v>3</c:v>
                </c:pt>
                <c:pt idx="1">
                  <c:v>3</c:v>
                </c:pt>
                <c:pt idx="2">
                  <c:v>3</c:v>
                </c:pt>
                <c:pt idx="3">
                  <c:v>3</c:v>
                </c:pt>
                <c:pt idx="4">
                  <c:v>3</c:v>
                </c:pt>
                <c:pt idx="5">
                  <c:v>2</c:v>
                </c:pt>
                <c:pt idx="6">
                  <c:v>1</c:v>
                </c:pt>
                <c:pt idx="7">
                  <c:v>1</c:v>
                </c:pt>
                <c:pt idx="8">
                  <c:v>0</c:v>
                </c:pt>
                <c:pt idx="9">
                  <c:v>0</c:v>
                </c:pt>
                <c:pt idx="10">
                  <c:v>1</c:v>
                </c:pt>
                <c:pt idx="11">
                  <c:v>0</c:v>
                </c:pt>
                <c:pt idx="12">
                  <c:v>0</c:v>
                </c:pt>
                <c:pt idx="13">
                  <c:v>0</c:v>
                </c:pt>
                <c:pt idx="14">
                  <c:v>0</c:v>
                </c:pt>
              </c:numCache>
            </c:numRef>
          </c:val>
          <c:smooth val="0"/>
        </c:ser>
        <c:ser>
          <c:idx val="14"/>
          <c:order val="14"/>
          <c:val>
            <c:numRef>
              <c:f>set_face_graphs!$BD$19:$BR$19</c:f>
              <c:numCache>
                <c:formatCode>General</c:formatCode>
                <c:ptCount val="15"/>
                <c:pt idx="0">
                  <c:v>3</c:v>
                </c:pt>
                <c:pt idx="1">
                  <c:v>3</c:v>
                </c:pt>
                <c:pt idx="2">
                  <c:v>3</c:v>
                </c:pt>
                <c:pt idx="3">
                  <c:v>3</c:v>
                </c:pt>
                <c:pt idx="4">
                  <c:v>3</c:v>
                </c:pt>
                <c:pt idx="5">
                  <c:v>3</c:v>
                </c:pt>
                <c:pt idx="6">
                  <c:v>3</c:v>
                </c:pt>
                <c:pt idx="7">
                  <c:v>3</c:v>
                </c:pt>
                <c:pt idx="8">
                  <c:v>1</c:v>
                </c:pt>
                <c:pt idx="9">
                  <c:v>0</c:v>
                </c:pt>
                <c:pt idx="10">
                  <c:v>0</c:v>
                </c:pt>
                <c:pt idx="11">
                  <c:v>1</c:v>
                </c:pt>
                <c:pt idx="12">
                  <c:v>1</c:v>
                </c:pt>
                <c:pt idx="13">
                  <c:v>0</c:v>
                </c:pt>
                <c:pt idx="14">
                  <c:v>0</c:v>
                </c:pt>
              </c:numCache>
            </c:numRef>
          </c:val>
          <c:smooth val="0"/>
        </c:ser>
        <c:ser>
          <c:idx val="15"/>
          <c:order val="15"/>
          <c:val>
            <c:numRef>
              <c:f>set_face_graphs!$BD$20:$BR$20</c:f>
              <c:numCache>
                <c:formatCode>General</c:formatCode>
                <c:ptCount val="15"/>
                <c:pt idx="0">
                  <c:v>3</c:v>
                </c:pt>
                <c:pt idx="1">
                  <c:v>3</c:v>
                </c:pt>
                <c:pt idx="2">
                  <c:v>3</c:v>
                </c:pt>
                <c:pt idx="3">
                  <c:v>3</c:v>
                </c:pt>
                <c:pt idx="4">
                  <c:v>3</c:v>
                </c:pt>
                <c:pt idx="5">
                  <c:v>3</c:v>
                </c:pt>
                <c:pt idx="6">
                  <c:v>2</c:v>
                </c:pt>
                <c:pt idx="7">
                  <c:v>1</c:v>
                </c:pt>
                <c:pt idx="8">
                  <c:v>0</c:v>
                </c:pt>
                <c:pt idx="9">
                  <c:v>0</c:v>
                </c:pt>
                <c:pt idx="10">
                  <c:v>0</c:v>
                </c:pt>
                <c:pt idx="11">
                  <c:v>0</c:v>
                </c:pt>
                <c:pt idx="12">
                  <c:v>0</c:v>
                </c:pt>
                <c:pt idx="13">
                  <c:v>0</c:v>
                </c:pt>
                <c:pt idx="14">
                  <c:v>0</c:v>
                </c:pt>
              </c:numCache>
            </c:numRef>
          </c:val>
          <c:smooth val="0"/>
        </c:ser>
        <c:ser>
          <c:idx val="16"/>
          <c:order val="16"/>
          <c:val>
            <c:numRef>
              <c:f>set_face_graphs!$BD$21:$BR$21</c:f>
              <c:numCache>
                <c:formatCode>General</c:formatCode>
                <c:ptCount val="15"/>
                <c:pt idx="0">
                  <c:v>3</c:v>
                </c:pt>
                <c:pt idx="1">
                  <c:v>3</c:v>
                </c:pt>
                <c:pt idx="2">
                  <c:v>3</c:v>
                </c:pt>
                <c:pt idx="3">
                  <c:v>3</c:v>
                </c:pt>
                <c:pt idx="4">
                  <c:v>3</c:v>
                </c:pt>
                <c:pt idx="5">
                  <c:v>3</c:v>
                </c:pt>
                <c:pt idx="6">
                  <c:v>3</c:v>
                </c:pt>
                <c:pt idx="7">
                  <c:v>2</c:v>
                </c:pt>
                <c:pt idx="8">
                  <c:v>2</c:v>
                </c:pt>
                <c:pt idx="9">
                  <c:v>0</c:v>
                </c:pt>
                <c:pt idx="10">
                  <c:v>0</c:v>
                </c:pt>
                <c:pt idx="11">
                  <c:v>0</c:v>
                </c:pt>
                <c:pt idx="12">
                  <c:v>1</c:v>
                </c:pt>
                <c:pt idx="13">
                  <c:v>0</c:v>
                </c:pt>
                <c:pt idx="14">
                  <c:v>1</c:v>
                </c:pt>
              </c:numCache>
            </c:numRef>
          </c:val>
          <c:smooth val="0"/>
        </c:ser>
        <c:ser>
          <c:idx val="17"/>
          <c:order val="17"/>
          <c:val>
            <c:numRef>
              <c:f>set_face_graphs!$BD$22:$BR$22</c:f>
              <c:numCache>
                <c:formatCode>General</c:formatCode>
                <c:ptCount val="15"/>
                <c:pt idx="0">
                  <c:v>3</c:v>
                </c:pt>
                <c:pt idx="1">
                  <c:v>2</c:v>
                </c:pt>
                <c:pt idx="2">
                  <c:v>3</c:v>
                </c:pt>
                <c:pt idx="3">
                  <c:v>3</c:v>
                </c:pt>
                <c:pt idx="4">
                  <c:v>2</c:v>
                </c:pt>
                <c:pt idx="5">
                  <c:v>2</c:v>
                </c:pt>
                <c:pt idx="6">
                  <c:v>3</c:v>
                </c:pt>
                <c:pt idx="7">
                  <c:v>3</c:v>
                </c:pt>
                <c:pt idx="8">
                  <c:v>2</c:v>
                </c:pt>
                <c:pt idx="9">
                  <c:v>1</c:v>
                </c:pt>
                <c:pt idx="10">
                  <c:v>1</c:v>
                </c:pt>
                <c:pt idx="11">
                  <c:v>0</c:v>
                </c:pt>
                <c:pt idx="12">
                  <c:v>0</c:v>
                </c:pt>
                <c:pt idx="13">
                  <c:v>0</c:v>
                </c:pt>
                <c:pt idx="14">
                  <c:v>0</c:v>
                </c:pt>
              </c:numCache>
            </c:numRef>
          </c:val>
          <c:smooth val="0"/>
        </c:ser>
        <c:ser>
          <c:idx val="18"/>
          <c:order val="18"/>
          <c:val>
            <c:numRef>
              <c:f>set_face_graphs!$BD$23:$BR$23</c:f>
              <c:numCache>
                <c:formatCode>General</c:formatCode>
                <c:ptCount val="15"/>
                <c:pt idx="0">
                  <c:v>3</c:v>
                </c:pt>
                <c:pt idx="1">
                  <c:v>3</c:v>
                </c:pt>
                <c:pt idx="2">
                  <c:v>2</c:v>
                </c:pt>
                <c:pt idx="3">
                  <c:v>3</c:v>
                </c:pt>
                <c:pt idx="4">
                  <c:v>2</c:v>
                </c:pt>
                <c:pt idx="5">
                  <c:v>3</c:v>
                </c:pt>
                <c:pt idx="6">
                  <c:v>1</c:v>
                </c:pt>
                <c:pt idx="7">
                  <c:v>3</c:v>
                </c:pt>
                <c:pt idx="8">
                  <c:v>2</c:v>
                </c:pt>
                <c:pt idx="9">
                  <c:v>2</c:v>
                </c:pt>
                <c:pt idx="10">
                  <c:v>1</c:v>
                </c:pt>
                <c:pt idx="11">
                  <c:v>0</c:v>
                </c:pt>
                <c:pt idx="12">
                  <c:v>0</c:v>
                </c:pt>
                <c:pt idx="13">
                  <c:v>0</c:v>
                </c:pt>
                <c:pt idx="14">
                  <c:v>2</c:v>
                </c:pt>
              </c:numCache>
            </c:numRef>
          </c:val>
          <c:smooth val="0"/>
        </c:ser>
        <c:ser>
          <c:idx val="19"/>
          <c:order val="19"/>
          <c:val>
            <c:numRef>
              <c:f>set_face_graphs!$BD$24:$BR$24</c:f>
              <c:numCache>
                <c:formatCode>General</c:formatCode>
                <c:ptCount val="15"/>
                <c:pt idx="0">
                  <c:v>3</c:v>
                </c:pt>
                <c:pt idx="1">
                  <c:v>3</c:v>
                </c:pt>
                <c:pt idx="2">
                  <c:v>3</c:v>
                </c:pt>
                <c:pt idx="3">
                  <c:v>3</c:v>
                </c:pt>
                <c:pt idx="4">
                  <c:v>3</c:v>
                </c:pt>
                <c:pt idx="5">
                  <c:v>3</c:v>
                </c:pt>
                <c:pt idx="6">
                  <c:v>2</c:v>
                </c:pt>
                <c:pt idx="7">
                  <c:v>2</c:v>
                </c:pt>
                <c:pt idx="8">
                  <c:v>0</c:v>
                </c:pt>
                <c:pt idx="9">
                  <c:v>0</c:v>
                </c:pt>
                <c:pt idx="10">
                  <c:v>0</c:v>
                </c:pt>
                <c:pt idx="11">
                  <c:v>0</c:v>
                </c:pt>
                <c:pt idx="12">
                  <c:v>1</c:v>
                </c:pt>
                <c:pt idx="13">
                  <c:v>0</c:v>
                </c:pt>
                <c:pt idx="14">
                  <c:v>1</c:v>
                </c:pt>
              </c:numCache>
            </c:numRef>
          </c:val>
          <c:smooth val="0"/>
        </c:ser>
        <c:ser>
          <c:idx val="20"/>
          <c:order val="20"/>
          <c:val>
            <c:numRef>
              <c:f>set_face_graphs!$BD$25:$BR$25</c:f>
              <c:numCache>
                <c:formatCode>General</c:formatCode>
                <c:ptCount val="15"/>
                <c:pt idx="0">
                  <c:v>3</c:v>
                </c:pt>
                <c:pt idx="1">
                  <c:v>3</c:v>
                </c:pt>
                <c:pt idx="2">
                  <c:v>3</c:v>
                </c:pt>
                <c:pt idx="3">
                  <c:v>3</c:v>
                </c:pt>
                <c:pt idx="4">
                  <c:v>3</c:v>
                </c:pt>
                <c:pt idx="5">
                  <c:v>3</c:v>
                </c:pt>
                <c:pt idx="6">
                  <c:v>3</c:v>
                </c:pt>
                <c:pt idx="7">
                  <c:v>1</c:v>
                </c:pt>
                <c:pt idx="8">
                  <c:v>1</c:v>
                </c:pt>
                <c:pt idx="9">
                  <c:v>0</c:v>
                </c:pt>
                <c:pt idx="10">
                  <c:v>0</c:v>
                </c:pt>
                <c:pt idx="11">
                  <c:v>0</c:v>
                </c:pt>
                <c:pt idx="12">
                  <c:v>1</c:v>
                </c:pt>
                <c:pt idx="13">
                  <c:v>0</c:v>
                </c:pt>
                <c:pt idx="14">
                  <c:v>0</c:v>
                </c:pt>
              </c:numCache>
            </c:numRef>
          </c:val>
          <c:smooth val="0"/>
        </c:ser>
        <c:ser>
          <c:idx val="21"/>
          <c:order val="21"/>
          <c:val>
            <c:numRef>
              <c:f>set_face_graphs!$BD$26:$BR$26</c:f>
              <c:numCache>
                <c:formatCode>General</c:formatCode>
                <c:ptCount val="15"/>
                <c:pt idx="0">
                  <c:v>3</c:v>
                </c:pt>
                <c:pt idx="1">
                  <c:v>3</c:v>
                </c:pt>
                <c:pt idx="2">
                  <c:v>3</c:v>
                </c:pt>
                <c:pt idx="3">
                  <c:v>3</c:v>
                </c:pt>
                <c:pt idx="4">
                  <c:v>2</c:v>
                </c:pt>
                <c:pt idx="5">
                  <c:v>3</c:v>
                </c:pt>
                <c:pt idx="6">
                  <c:v>3</c:v>
                </c:pt>
                <c:pt idx="7">
                  <c:v>1</c:v>
                </c:pt>
                <c:pt idx="8">
                  <c:v>1</c:v>
                </c:pt>
                <c:pt idx="9">
                  <c:v>0</c:v>
                </c:pt>
                <c:pt idx="10">
                  <c:v>0</c:v>
                </c:pt>
                <c:pt idx="11">
                  <c:v>0</c:v>
                </c:pt>
                <c:pt idx="12">
                  <c:v>0</c:v>
                </c:pt>
                <c:pt idx="13">
                  <c:v>0</c:v>
                </c:pt>
                <c:pt idx="14">
                  <c:v>0</c:v>
                </c:pt>
              </c:numCache>
            </c:numRef>
          </c:val>
          <c:smooth val="0"/>
        </c:ser>
        <c:ser>
          <c:idx val="22"/>
          <c:order val="22"/>
          <c:val>
            <c:numRef>
              <c:f>set_face_graphs!$BD$27:$BR$27</c:f>
              <c:numCache>
                <c:formatCode>General</c:formatCode>
                <c:ptCount val="15"/>
                <c:pt idx="0">
                  <c:v>3</c:v>
                </c:pt>
                <c:pt idx="1">
                  <c:v>2</c:v>
                </c:pt>
                <c:pt idx="2">
                  <c:v>3</c:v>
                </c:pt>
                <c:pt idx="3">
                  <c:v>3</c:v>
                </c:pt>
                <c:pt idx="4">
                  <c:v>2</c:v>
                </c:pt>
                <c:pt idx="5">
                  <c:v>3</c:v>
                </c:pt>
                <c:pt idx="6">
                  <c:v>1</c:v>
                </c:pt>
                <c:pt idx="7">
                  <c:v>2</c:v>
                </c:pt>
                <c:pt idx="8">
                  <c:v>0</c:v>
                </c:pt>
                <c:pt idx="9">
                  <c:v>0</c:v>
                </c:pt>
                <c:pt idx="10">
                  <c:v>0</c:v>
                </c:pt>
                <c:pt idx="11">
                  <c:v>0</c:v>
                </c:pt>
                <c:pt idx="12">
                  <c:v>0</c:v>
                </c:pt>
                <c:pt idx="13">
                  <c:v>0</c:v>
                </c:pt>
                <c:pt idx="14">
                  <c:v>0</c:v>
                </c:pt>
              </c:numCache>
            </c:numRef>
          </c:val>
          <c:smooth val="0"/>
        </c:ser>
        <c:ser>
          <c:idx val="23"/>
          <c:order val="23"/>
          <c:val>
            <c:numRef>
              <c:f>set_face_graphs!$BD$28:$BR$28</c:f>
              <c:numCache>
                <c:formatCode>General</c:formatCode>
                <c:ptCount val="15"/>
                <c:pt idx="0">
                  <c:v>3</c:v>
                </c:pt>
                <c:pt idx="1">
                  <c:v>3</c:v>
                </c:pt>
                <c:pt idx="2">
                  <c:v>3</c:v>
                </c:pt>
                <c:pt idx="3">
                  <c:v>2</c:v>
                </c:pt>
                <c:pt idx="4">
                  <c:v>3</c:v>
                </c:pt>
                <c:pt idx="5">
                  <c:v>3</c:v>
                </c:pt>
                <c:pt idx="6">
                  <c:v>3</c:v>
                </c:pt>
                <c:pt idx="7">
                  <c:v>1</c:v>
                </c:pt>
                <c:pt idx="8">
                  <c:v>1</c:v>
                </c:pt>
                <c:pt idx="9">
                  <c:v>1</c:v>
                </c:pt>
                <c:pt idx="10">
                  <c:v>0</c:v>
                </c:pt>
                <c:pt idx="11">
                  <c:v>0</c:v>
                </c:pt>
                <c:pt idx="12">
                  <c:v>0</c:v>
                </c:pt>
                <c:pt idx="13">
                  <c:v>0</c:v>
                </c:pt>
                <c:pt idx="14">
                  <c:v>1</c:v>
                </c:pt>
              </c:numCache>
            </c:numRef>
          </c:val>
          <c:smooth val="0"/>
        </c:ser>
        <c:ser>
          <c:idx val="24"/>
          <c:order val="24"/>
          <c:val>
            <c:numRef>
              <c:f>set_face_graphs!$BD$29:$BR$29</c:f>
              <c:numCache>
                <c:formatCode>General</c:formatCode>
                <c:ptCount val="15"/>
                <c:pt idx="0">
                  <c:v>3</c:v>
                </c:pt>
                <c:pt idx="1">
                  <c:v>3</c:v>
                </c:pt>
                <c:pt idx="2">
                  <c:v>3</c:v>
                </c:pt>
                <c:pt idx="3">
                  <c:v>3</c:v>
                </c:pt>
                <c:pt idx="4">
                  <c:v>3</c:v>
                </c:pt>
                <c:pt idx="5">
                  <c:v>3</c:v>
                </c:pt>
                <c:pt idx="6">
                  <c:v>3</c:v>
                </c:pt>
                <c:pt idx="7">
                  <c:v>3</c:v>
                </c:pt>
                <c:pt idx="8">
                  <c:v>2</c:v>
                </c:pt>
                <c:pt idx="9">
                  <c:v>1</c:v>
                </c:pt>
                <c:pt idx="10">
                  <c:v>0</c:v>
                </c:pt>
                <c:pt idx="11">
                  <c:v>0</c:v>
                </c:pt>
                <c:pt idx="12">
                  <c:v>0</c:v>
                </c:pt>
                <c:pt idx="13">
                  <c:v>0</c:v>
                </c:pt>
                <c:pt idx="14">
                  <c:v>0</c:v>
                </c:pt>
              </c:numCache>
            </c:numRef>
          </c:val>
          <c:smooth val="0"/>
        </c:ser>
        <c:ser>
          <c:idx val="25"/>
          <c:order val="25"/>
          <c:val>
            <c:numRef>
              <c:f>set_face_graphs!$BD$30:$BR$30</c:f>
              <c:numCache>
                <c:formatCode>General</c:formatCode>
                <c:ptCount val="15"/>
                <c:pt idx="0">
                  <c:v>3</c:v>
                </c:pt>
                <c:pt idx="1">
                  <c:v>2</c:v>
                </c:pt>
                <c:pt idx="2">
                  <c:v>3</c:v>
                </c:pt>
                <c:pt idx="3">
                  <c:v>3</c:v>
                </c:pt>
                <c:pt idx="4">
                  <c:v>3</c:v>
                </c:pt>
                <c:pt idx="5">
                  <c:v>3</c:v>
                </c:pt>
                <c:pt idx="6">
                  <c:v>2</c:v>
                </c:pt>
                <c:pt idx="7">
                  <c:v>2</c:v>
                </c:pt>
                <c:pt idx="8">
                  <c:v>0</c:v>
                </c:pt>
                <c:pt idx="9">
                  <c:v>0</c:v>
                </c:pt>
                <c:pt idx="10">
                  <c:v>0</c:v>
                </c:pt>
                <c:pt idx="11">
                  <c:v>0</c:v>
                </c:pt>
                <c:pt idx="12">
                  <c:v>0</c:v>
                </c:pt>
                <c:pt idx="13">
                  <c:v>0</c:v>
                </c:pt>
                <c:pt idx="14">
                  <c:v>0</c:v>
                </c:pt>
              </c:numCache>
            </c:numRef>
          </c:val>
          <c:smooth val="0"/>
        </c:ser>
        <c:ser>
          <c:idx val="26"/>
          <c:order val="26"/>
          <c:val>
            <c:numRef>
              <c:f>set_face_graphs!$BD$31:$BR$31</c:f>
              <c:numCache>
                <c:formatCode>General</c:formatCode>
                <c:ptCount val="15"/>
                <c:pt idx="0">
                  <c:v>3</c:v>
                </c:pt>
                <c:pt idx="1">
                  <c:v>3</c:v>
                </c:pt>
                <c:pt idx="2">
                  <c:v>3</c:v>
                </c:pt>
                <c:pt idx="3">
                  <c:v>2</c:v>
                </c:pt>
                <c:pt idx="4">
                  <c:v>2</c:v>
                </c:pt>
                <c:pt idx="5">
                  <c:v>3</c:v>
                </c:pt>
                <c:pt idx="6">
                  <c:v>2</c:v>
                </c:pt>
                <c:pt idx="7">
                  <c:v>1</c:v>
                </c:pt>
                <c:pt idx="8">
                  <c:v>3</c:v>
                </c:pt>
                <c:pt idx="9">
                  <c:v>1</c:v>
                </c:pt>
                <c:pt idx="10">
                  <c:v>1</c:v>
                </c:pt>
                <c:pt idx="11">
                  <c:v>0</c:v>
                </c:pt>
                <c:pt idx="12">
                  <c:v>0</c:v>
                </c:pt>
                <c:pt idx="13">
                  <c:v>0</c:v>
                </c:pt>
                <c:pt idx="14">
                  <c:v>0</c:v>
                </c:pt>
              </c:numCache>
            </c:numRef>
          </c:val>
          <c:smooth val="0"/>
        </c:ser>
        <c:ser>
          <c:idx val="27"/>
          <c:order val="27"/>
          <c:val>
            <c:numRef>
              <c:f>set_face_graphs!$BD$32:$BR$32</c:f>
              <c:numCache>
                <c:formatCode>General</c:formatCode>
                <c:ptCount val="15"/>
                <c:pt idx="0">
                  <c:v>3</c:v>
                </c:pt>
                <c:pt idx="1">
                  <c:v>2</c:v>
                </c:pt>
                <c:pt idx="2">
                  <c:v>3</c:v>
                </c:pt>
                <c:pt idx="3">
                  <c:v>3</c:v>
                </c:pt>
                <c:pt idx="4">
                  <c:v>3</c:v>
                </c:pt>
                <c:pt idx="5">
                  <c:v>3</c:v>
                </c:pt>
                <c:pt idx="6">
                  <c:v>1</c:v>
                </c:pt>
                <c:pt idx="7">
                  <c:v>1</c:v>
                </c:pt>
                <c:pt idx="8">
                  <c:v>1</c:v>
                </c:pt>
                <c:pt idx="9">
                  <c:v>0</c:v>
                </c:pt>
                <c:pt idx="10">
                  <c:v>0</c:v>
                </c:pt>
                <c:pt idx="11">
                  <c:v>0</c:v>
                </c:pt>
                <c:pt idx="12">
                  <c:v>0</c:v>
                </c:pt>
                <c:pt idx="13">
                  <c:v>0</c:v>
                </c:pt>
                <c:pt idx="14">
                  <c:v>0</c:v>
                </c:pt>
              </c:numCache>
            </c:numRef>
          </c:val>
          <c:smooth val="0"/>
        </c:ser>
        <c:ser>
          <c:idx val="28"/>
          <c:order val="28"/>
          <c:val>
            <c:numRef>
              <c:f>set_face_graphs!$BD$33:$BR$33</c:f>
              <c:numCache>
                <c:formatCode>General</c:formatCode>
                <c:ptCount val="15"/>
                <c:pt idx="0">
                  <c:v>3</c:v>
                </c:pt>
                <c:pt idx="1">
                  <c:v>3</c:v>
                </c:pt>
                <c:pt idx="2">
                  <c:v>3</c:v>
                </c:pt>
                <c:pt idx="3">
                  <c:v>3</c:v>
                </c:pt>
                <c:pt idx="4">
                  <c:v>3</c:v>
                </c:pt>
                <c:pt idx="5">
                  <c:v>3</c:v>
                </c:pt>
                <c:pt idx="6">
                  <c:v>1</c:v>
                </c:pt>
                <c:pt idx="7">
                  <c:v>3</c:v>
                </c:pt>
                <c:pt idx="8">
                  <c:v>1</c:v>
                </c:pt>
                <c:pt idx="9">
                  <c:v>0</c:v>
                </c:pt>
                <c:pt idx="10">
                  <c:v>0</c:v>
                </c:pt>
                <c:pt idx="11">
                  <c:v>0</c:v>
                </c:pt>
                <c:pt idx="12">
                  <c:v>0</c:v>
                </c:pt>
                <c:pt idx="13">
                  <c:v>0</c:v>
                </c:pt>
                <c:pt idx="14">
                  <c:v>0</c:v>
                </c:pt>
              </c:numCache>
            </c:numRef>
          </c:val>
          <c:smooth val="0"/>
        </c:ser>
        <c:dLbls>
          <c:showLegendKey val="0"/>
          <c:showVal val="0"/>
          <c:showCatName val="0"/>
          <c:showSerName val="0"/>
          <c:showPercent val="0"/>
          <c:showBubbleSize val="0"/>
        </c:dLbls>
        <c:marker val="1"/>
        <c:smooth val="0"/>
        <c:axId val="391636704"/>
        <c:axId val="391639056"/>
      </c:lineChart>
      <c:catAx>
        <c:axId val="391636704"/>
        <c:scaling>
          <c:orientation val="minMax"/>
        </c:scaling>
        <c:delete val="0"/>
        <c:axPos val="b"/>
        <c:majorTickMark val="cross"/>
        <c:minorTickMark val="none"/>
        <c:tickLblPos val="nextTo"/>
        <c:txPr>
          <a:bodyPr/>
          <a:lstStyle/>
          <a:p>
            <a:pPr>
              <a:defRPr b="1" i="0" strike="noStrike" baseline="0"/>
            </a:pPr>
            <a:endParaRPr lang="en-US"/>
          </a:p>
        </c:txPr>
        <c:crossAx val="391639056"/>
        <c:crosses val="autoZero"/>
        <c:auto val="1"/>
        <c:lblAlgn val="ctr"/>
        <c:lblOffset val="100"/>
        <c:noMultiLvlLbl val="0"/>
      </c:catAx>
      <c:valAx>
        <c:axId val="391639056"/>
        <c:scaling>
          <c:orientation val="minMax"/>
          <c:max val="3"/>
        </c:scaling>
        <c:delete val="0"/>
        <c:axPos val="l"/>
        <c:majorGridlines/>
        <c:numFmt formatCode="General" sourceLinked="1"/>
        <c:majorTickMark val="out"/>
        <c:minorTickMark val="none"/>
        <c:tickLblPos val="nextTo"/>
        <c:txPr>
          <a:bodyPr/>
          <a:lstStyle/>
          <a:p>
            <a:pPr>
              <a:defRPr b="1" i="0" strike="noStrike" baseline="0"/>
            </a:pPr>
            <a:endParaRPr lang="en-US"/>
          </a:p>
        </c:txPr>
        <c:crossAx val="391636704"/>
        <c:crosses val="autoZero"/>
        <c:crossBetween val="midCat"/>
        <c:majorUnit val="1"/>
      </c:valAx>
    </c:plotArea>
    <c:plotVisOnly val="1"/>
    <c:dispBlanksAs val="gap"/>
    <c:showDLblsOverMax val="0"/>
  </c:chart>
  <c:txPr>
    <a:bodyPr/>
    <a:lstStyle/>
    <a:p>
      <a:pPr>
        <a:defRPr sz="1400" strike="sngStrike" baseline="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spPr>
            <a:ln w="50800">
              <a:solidFill>
                <a:srgbClr val="FF0000"/>
              </a:solidFill>
            </a:ln>
          </c:spPr>
          <c:marker>
            <c:spPr>
              <a:solidFill>
                <a:srgbClr val="FF0000"/>
              </a:solidFill>
              <a:ln w="19050">
                <a:solidFill>
                  <a:srgbClr val="7030A0"/>
                </a:solidFill>
              </a:ln>
            </c:spPr>
          </c:marker>
          <c:val>
            <c:numRef>
              <c:f>set_face_graphs!$BD$37:$BR$37</c:f>
              <c:numCache>
                <c:formatCode>General</c:formatCode>
                <c:ptCount val="15"/>
                <c:pt idx="0">
                  <c:v>2.9655172413793194</c:v>
                </c:pt>
                <c:pt idx="1">
                  <c:v>2.8275862068965587</c:v>
                </c:pt>
                <c:pt idx="2">
                  <c:v>2.896551724137931</c:v>
                </c:pt>
                <c:pt idx="3">
                  <c:v>2.896551724137931</c:v>
                </c:pt>
                <c:pt idx="4">
                  <c:v>2.6896551724137927</c:v>
                </c:pt>
                <c:pt idx="5">
                  <c:v>2.6896551724137927</c:v>
                </c:pt>
                <c:pt idx="6">
                  <c:v>2.1379310344827602</c:v>
                </c:pt>
                <c:pt idx="7">
                  <c:v>1.827586206896552</c:v>
                </c:pt>
                <c:pt idx="8">
                  <c:v>1.2068965517241357</c:v>
                </c:pt>
                <c:pt idx="9">
                  <c:v>0.58620689655172409</c:v>
                </c:pt>
                <c:pt idx="10">
                  <c:v>0.37931034482758685</c:v>
                </c:pt>
                <c:pt idx="11">
                  <c:v>6.8965517241379309E-2</c:v>
                </c:pt>
                <c:pt idx="12">
                  <c:v>0.17241379310344859</c:v>
                </c:pt>
                <c:pt idx="13">
                  <c:v>0.24137931034482771</c:v>
                </c:pt>
                <c:pt idx="14">
                  <c:v>0.17241379310344859</c:v>
                </c:pt>
              </c:numCache>
            </c:numRef>
          </c:val>
          <c:smooth val="0"/>
        </c:ser>
        <c:dLbls>
          <c:showLegendKey val="0"/>
          <c:showVal val="0"/>
          <c:showCatName val="0"/>
          <c:showSerName val="0"/>
          <c:showPercent val="0"/>
          <c:showBubbleSize val="0"/>
        </c:dLbls>
        <c:marker val="1"/>
        <c:smooth val="0"/>
        <c:axId val="391637096"/>
        <c:axId val="391637488"/>
      </c:lineChart>
      <c:catAx>
        <c:axId val="391637096"/>
        <c:scaling>
          <c:orientation val="minMax"/>
        </c:scaling>
        <c:delete val="0"/>
        <c:axPos val="b"/>
        <c:majorTickMark val="cross"/>
        <c:minorTickMark val="none"/>
        <c:tickLblPos val="nextTo"/>
        <c:txPr>
          <a:bodyPr/>
          <a:lstStyle/>
          <a:p>
            <a:pPr>
              <a:defRPr b="1" i="0" strike="noStrike" baseline="0"/>
            </a:pPr>
            <a:endParaRPr lang="en-US"/>
          </a:p>
        </c:txPr>
        <c:crossAx val="391637488"/>
        <c:crosses val="autoZero"/>
        <c:auto val="1"/>
        <c:lblAlgn val="ctr"/>
        <c:lblOffset val="100"/>
        <c:noMultiLvlLbl val="0"/>
      </c:catAx>
      <c:valAx>
        <c:axId val="391637488"/>
        <c:scaling>
          <c:orientation val="minMax"/>
          <c:max val="3"/>
        </c:scaling>
        <c:delete val="0"/>
        <c:axPos val="l"/>
        <c:majorGridlines/>
        <c:numFmt formatCode="General" sourceLinked="1"/>
        <c:majorTickMark val="out"/>
        <c:minorTickMark val="none"/>
        <c:tickLblPos val="nextTo"/>
        <c:txPr>
          <a:bodyPr/>
          <a:lstStyle/>
          <a:p>
            <a:pPr>
              <a:defRPr b="1" i="0" strike="noStrike" baseline="0"/>
            </a:pPr>
            <a:endParaRPr lang="en-US"/>
          </a:p>
        </c:txPr>
        <c:crossAx val="391637096"/>
        <c:crosses val="autoZero"/>
        <c:crossBetween val="midCat"/>
        <c:majorUnit val="1"/>
      </c:valAx>
    </c:plotArea>
    <c:plotVisOnly val="1"/>
    <c:dispBlanksAs val="gap"/>
    <c:showDLblsOverMax val="0"/>
  </c:chart>
  <c:txPr>
    <a:bodyPr/>
    <a:lstStyle/>
    <a:p>
      <a:pPr>
        <a:defRPr sz="1400" strike="sngStrike" baseline="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val>
            <c:numRef>
              <c:f>set_face_graphs!$DR$5:$EF$5</c:f>
              <c:numCache>
                <c:formatCode>General</c:formatCode>
                <c:ptCount val="15"/>
                <c:pt idx="0">
                  <c:v>3</c:v>
                </c:pt>
                <c:pt idx="1">
                  <c:v>3</c:v>
                </c:pt>
                <c:pt idx="2">
                  <c:v>3</c:v>
                </c:pt>
                <c:pt idx="3">
                  <c:v>3</c:v>
                </c:pt>
                <c:pt idx="4">
                  <c:v>3</c:v>
                </c:pt>
                <c:pt idx="5">
                  <c:v>3</c:v>
                </c:pt>
                <c:pt idx="6">
                  <c:v>3</c:v>
                </c:pt>
                <c:pt idx="7">
                  <c:v>2</c:v>
                </c:pt>
                <c:pt idx="8">
                  <c:v>1</c:v>
                </c:pt>
                <c:pt idx="9">
                  <c:v>1</c:v>
                </c:pt>
                <c:pt idx="10">
                  <c:v>0</c:v>
                </c:pt>
                <c:pt idx="11">
                  <c:v>0</c:v>
                </c:pt>
                <c:pt idx="12">
                  <c:v>0</c:v>
                </c:pt>
                <c:pt idx="13">
                  <c:v>0</c:v>
                </c:pt>
                <c:pt idx="14">
                  <c:v>0</c:v>
                </c:pt>
              </c:numCache>
            </c:numRef>
          </c:val>
          <c:smooth val="0"/>
        </c:ser>
        <c:ser>
          <c:idx val="1"/>
          <c:order val="1"/>
          <c:val>
            <c:numRef>
              <c:f>set_face_graphs!$DR$6:$EF$6</c:f>
              <c:numCache>
                <c:formatCode>General</c:formatCode>
                <c:ptCount val="15"/>
                <c:pt idx="0">
                  <c:v>3</c:v>
                </c:pt>
                <c:pt idx="1">
                  <c:v>3</c:v>
                </c:pt>
                <c:pt idx="2">
                  <c:v>3</c:v>
                </c:pt>
                <c:pt idx="3">
                  <c:v>3</c:v>
                </c:pt>
                <c:pt idx="4">
                  <c:v>3</c:v>
                </c:pt>
                <c:pt idx="5">
                  <c:v>3</c:v>
                </c:pt>
                <c:pt idx="6">
                  <c:v>3</c:v>
                </c:pt>
                <c:pt idx="7">
                  <c:v>3</c:v>
                </c:pt>
                <c:pt idx="8">
                  <c:v>2</c:v>
                </c:pt>
                <c:pt idx="9">
                  <c:v>2</c:v>
                </c:pt>
                <c:pt idx="10">
                  <c:v>1</c:v>
                </c:pt>
                <c:pt idx="11">
                  <c:v>0</c:v>
                </c:pt>
                <c:pt idx="12">
                  <c:v>0</c:v>
                </c:pt>
                <c:pt idx="13">
                  <c:v>0</c:v>
                </c:pt>
                <c:pt idx="14">
                  <c:v>0</c:v>
                </c:pt>
              </c:numCache>
            </c:numRef>
          </c:val>
          <c:smooth val="0"/>
        </c:ser>
        <c:ser>
          <c:idx val="2"/>
          <c:order val="2"/>
          <c:val>
            <c:numRef>
              <c:f>set_face_graphs!$DR$7:$EF$7</c:f>
              <c:numCache>
                <c:formatCode>General</c:formatCode>
                <c:ptCount val="15"/>
                <c:pt idx="0">
                  <c:v>3</c:v>
                </c:pt>
                <c:pt idx="1">
                  <c:v>3</c:v>
                </c:pt>
                <c:pt idx="2">
                  <c:v>3</c:v>
                </c:pt>
                <c:pt idx="3">
                  <c:v>3</c:v>
                </c:pt>
                <c:pt idx="4">
                  <c:v>3</c:v>
                </c:pt>
                <c:pt idx="5">
                  <c:v>2</c:v>
                </c:pt>
                <c:pt idx="6">
                  <c:v>3</c:v>
                </c:pt>
                <c:pt idx="7">
                  <c:v>3</c:v>
                </c:pt>
                <c:pt idx="8">
                  <c:v>1</c:v>
                </c:pt>
                <c:pt idx="9">
                  <c:v>0</c:v>
                </c:pt>
                <c:pt idx="10">
                  <c:v>0</c:v>
                </c:pt>
                <c:pt idx="11">
                  <c:v>0</c:v>
                </c:pt>
                <c:pt idx="12">
                  <c:v>0</c:v>
                </c:pt>
                <c:pt idx="13">
                  <c:v>0</c:v>
                </c:pt>
                <c:pt idx="14">
                  <c:v>1</c:v>
                </c:pt>
              </c:numCache>
            </c:numRef>
          </c:val>
          <c:smooth val="0"/>
        </c:ser>
        <c:ser>
          <c:idx val="3"/>
          <c:order val="3"/>
          <c:val>
            <c:numRef>
              <c:f>set_face_graphs!$DR$8:$EF$8</c:f>
              <c:numCache>
                <c:formatCode>General</c:formatCode>
                <c:ptCount val="15"/>
                <c:pt idx="0">
                  <c:v>3</c:v>
                </c:pt>
                <c:pt idx="1">
                  <c:v>3</c:v>
                </c:pt>
                <c:pt idx="2">
                  <c:v>3</c:v>
                </c:pt>
                <c:pt idx="3">
                  <c:v>3</c:v>
                </c:pt>
                <c:pt idx="4">
                  <c:v>3</c:v>
                </c:pt>
                <c:pt idx="5">
                  <c:v>3</c:v>
                </c:pt>
                <c:pt idx="6">
                  <c:v>3</c:v>
                </c:pt>
                <c:pt idx="7">
                  <c:v>2</c:v>
                </c:pt>
                <c:pt idx="8">
                  <c:v>2</c:v>
                </c:pt>
                <c:pt idx="9">
                  <c:v>0</c:v>
                </c:pt>
                <c:pt idx="10">
                  <c:v>0</c:v>
                </c:pt>
                <c:pt idx="11">
                  <c:v>0</c:v>
                </c:pt>
                <c:pt idx="12">
                  <c:v>1</c:v>
                </c:pt>
                <c:pt idx="13">
                  <c:v>0</c:v>
                </c:pt>
                <c:pt idx="14">
                  <c:v>0</c:v>
                </c:pt>
              </c:numCache>
            </c:numRef>
          </c:val>
          <c:smooth val="0"/>
        </c:ser>
        <c:ser>
          <c:idx val="4"/>
          <c:order val="4"/>
          <c:val>
            <c:numRef>
              <c:f>set_face_graphs!$DR$9:$EF$9</c:f>
              <c:numCache>
                <c:formatCode>General</c:formatCode>
                <c:ptCount val="15"/>
                <c:pt idx="0">
                  <c:v>3</c:v>
                </c:pt>
                <c:pt idx="1">
                  <c:v>3</c:v>
                </c:pt>
                <c:pt idx="2">
                  <c:v>3</c:v>
                </c:pt>
                <c:pt idx="3">
                  <c:v>3</c:v>
                </c:pt>
                <c:pt idx="4">
                  <c:v>3</c:v>
                </c:pt>
                <c:pt idx="5">
                  <c:v>2</c:v>
                </c:pt>
                <c:pt idx="6">
                  <c:v>2</c:v>
                </c:pt>
                <c:pt idx="7">
                  <c:v>0</c:v>
                </c:pt>
                <c:pt idx="8">
                  <c:v>1</c:v>
                </c:pt>
                <c:pt idx="9">
                  <c:v>0</c:v>
                </c:pt>
                <c:pt idx="10">
                  <c:v>0</c:v>
                </c:pt>
                <c:pt idx="11">
                  <c:v>0</c:v>
                </c:pt>
                <c:pt idx="12">
                  <c:v>0</c:v>
                </c:pt>
                <c:pt idx="13">
                  <c:v>0</c:v>
                </c:pt>
                <c:pt idx="14">
                  <c:v>0</c:v>
                </c:pt>
              </c:numCache>
            </c:numRef>
          </c:val>
          <c:smooth val="0"/>
        </c:ser>
        <c:ser>
          <c:idx val="5"/>
          <c:order val="5"/>
          <c:val>
            <c:numRef>
              <c:f>set_face_graphs!$DR$10:$EF$10</c:f>
              <c:numCache>
                <c:formatCode>General</c:formatCode>
                <c:ptCount val="15"/>
                <c:pt idx="0">
                  <c:v>3</c:v>
                </c:pt>
                <c:pt idx="1">
                  <c:v>2</c:v>
                </c:pt>
                <c:pt idx="2">
                  <c:v>3</c:v>
                </c:pt>
                <c:pt idx="3">
                  <c:v>3</c:v>
                </c:pt>
                <c:pt idx="4">
                  <c:v>2</c:v>
                </c:pt>
                <c:pt idx="5">
                  <c:v>2</c:v>
                </c:pt>
                <c:pt idx="6">
                  <c:v>0</c:v>
                </c:pt>
                <c:pt idx="7">
                  <c:v>0</c:v>
                </c:pt>
                <c:pt idx="8">
                  <c:v>0</c:v>
                </c:pt>
                <c:pt idx="9">
                  <c:v>0</c:v>
                </c:pt>
                <c:pt idx="10">
                  <c:v>0</c:v>
                </c:pt>
                <c:pt idx="11">
                  <c:v>0</c:v>
                </c:pt>
                <c:pt idx="12">
                  <c:v>0</c:v>
                </c:pt>
                <c:pt idx="13">
                  <c:v>0</c:v>
                </c:pt>
                <c:pt idx="14">
                  <c:v>0</c:v>
                </c:pt>
              </c:numCache>
            </c:numRef>
          </c:val>
          <c:smooth val="0"/>
        </c:ser>
        <c:ser>
          <c:idx val="6"/>
          <c:order val="6"/>
          <c:val>
            <c:numRef>
              <c:f>set_face_graphs!$DR$11:$EF$11</c:f>
              <c:numCache>
                <c:formatCode>General</c:formatCode>
                <c:ptCount val="15"/>
                <c:pt idx="0">
                  <c:v>2</c:v>
                </c:pt>
                <c:pt idx="1">
                  <c:v>3</c:v>
                </c:pt>
                <c:pt idx="2">
                  <c:v>3</c:v>
                </c:pt>
                <c:pt idx="3">
                  <c:v>3</c:v>
                </c:pt>
                <c:pt idx="4">
                  <c:v>2</c:v>
                </c:pt>
                <c:pt idx="5">
                  <c:v>3</c:v>
                </c:pt>
                <c:pt idx="6">
                  <c:v>2</c:v>
                </c:pt>
                <c:pt idx="7">
                  <c:v>1</c:v>
                </c:pt>
                <c:pt idx="8">
                  <c:v>1</c:v>
                </c:pt>
                <c:pt idx="9">
                  <c:v>0</c:v>
                </c:pt>
                <c:pt idx="10">
                  <c:v>0</c:v>
                </c:pt>
                <c:pt idx="11">
                  <c:v>0</c:v>
                </c:pt>
                <c:pt idx="12">
                  <c:v>0</c:v>
                </c:pt>
                <c:pt idx="13">
                  <c:v>0</c:v>
                </c:pt>
                <c:pt idx="14">
                  <c:v>0</c:v>
                </c:pt>
              </c:numCache>
            </c:numRef>
          </c:val>
          <c:smooth val="0"/>
        </c:ser>
        <c:ser>
          <c:idx val="7"/>
          <c:order val="7"/>
          <c:val>
            <c:numRef>
              <c:f>set_face_graphs!$DR$12:$EF$12</c:f>
              <c:numCache>
                <c:formatCode>General</c:formatCode>
                <c:ptCount val="15"/>
                <c:pt idx="0">
                  <c:v>3</c:v>
                </c:pt>
                <c:pt idx="1">
                  <c:v>3</c:v>
                </c:pt>
                <c:pt idx="2">
                  <c:v>3</c:v>
                </c:pt>
                <c:pt idx="3">
                  <c:v>3</c:v>
                </c:pt>
                <c:pt idx="4">
                  <c:v>3</c:v>
                </c:pt>
                <c:pt idx="5">
                  <c:v>3</c:v>
                </c:pt>
                <c:pt idx="6">
                  <c:v>2</c:v>
                </c:pt>
                <c:pt idx="7">
                  <c:v>1</c:v>
                </c:pt>
                <c:pt idx="8">
                  <c:v>0</c:v>
                </c:pt>
                <c:pt idx="9">
                  <c:v>0</c:v>
                </c:pt>
                <c:pt idx="10">
                  <c:v>0</c:v>
                </c:pt>
                <c:pt idx="11">
                  <c:v>0</c:v>
                </c:pt>
                <c:pt idx="12">
                  <c:v>0</c:v>
                </c:pt>
                <c:pt idx="13">
                  <c:v>0</c:v>
                </c:pt>
                <c:pt idx="14">
                  <c:v>0</c:v>
                </c:pt>
              </c:numCache>
            </c:numRef>
          </c:val>
          <c:smooth val="0"/>
        </c:ser>
        <c:ser>
          <c:idx val="8"/>
          <c:order val="8"/>
          <c:val>
            <c:numRef>
              <c:f>set_face_graphs!$DR$13:$EF$13</c:f>
              <c:numCache>
                <c:formatCode>General</c:formatCode>
                <c:ptCount val="15"/>
                <c:pt idx="0">
                  <c:v>3</c:v>
                </c:pt>
                <c:pt idx="1">
                  <c:v>3</c:v>
                </c:pt>
                <c:pt idx="2">
                  <c:v>3</c:v>
                </c:pt>
                <c:pt idx="3">
                  <c:v>2</c:v>
                </c:pt>
                <c:pt idx="4">
                  <c:v>3</c:v>
                </c:pt>
                <c:pt idx="5">
                  <c:v>3</c:v>
                </c:pt>
                <c:pt idx="6">
                  <c:v>2</c:v>
                </c:pt>
                <c:pt idx="7">
                  <c:v>2</c:v>
                </c:pt>
                <c:pt idx="8">
                  <c:v>2</c:v>
                </c:pt>
                <c:pt idx="9">
                  <c:v>0</c:v>
                </c:pt>
                <c:pt idx="10">
                  <c:v>0</c:v>
                </c:pt>
                <c:pt idx="11">
                  <c:v>0</c:v>
                </c:pt>
                <c:pt idx="12">
                  <c:v>0</c:v>
                </c:pt>
                <c:pt idx="13">
                  <c:v>1</c:v>
                </c:pt>
                <c:pt idx="14">
                  <c:v>0</c:v>
                </c:pt>
              </c:numCache>
            </c:numRef>
          </c:val>
          <c:smooth val="0"/>
        </c:ser>
        <c:ser>
          <c:idx val="9"/>
          <c:order val="9"/>
          <c:val>
            <c:numRef>
              <c:f>set_face_graphs!$DR$14:$EF$14</c:f>
              <c:numCache>
                <c:formatCode>General</c:formatCode>
                <c:ptCount val="15"/>
                <c:pt idx="0">
                  <c:v>3</c:v>
                </c:pt>
                <c:pt idx="1">
                  <c:v>3</c:v>
                </c:pt>
                <c:pt idx="2">
                  <c:v>3</c:v>
                </c:pt>
                <c:pt idx="3">
                  <c:v>3</c:v>
                </c:pt>
                <c:pt idx="4">
                  <c:v>3</c:v>
                </c:pt>
                <c:pt idx="5">
                  <c:v>3</c:v>
                </c:pt>
                <c:pt idx="6">
                  <c:v>3</c:v>
                </c:pt>
                <c:pt idx="7">
                  <c:v>2</c:v>
                </c:pt>
                <c:pt idx="8">
                  <c:v>3</c:v>
                </c:pt>
                <c:pt idx="9">
                  <c:v>0</c:v>
                </c:pt>
                <c:pt idx="10">
                  <c:v>1</c:v>
                </c:pt>
                <c:pt idx="11">
                  <c:v>0</c:v>
                </c:pt>
                <c:pt idx="12">
                  <c:v>0</c:v>
                </c:pt>
                <c:pt idx="13">
                  <c:v>0</c:v>
                </c:pt>
                <c:pt idx="14">
                  <c:v>0</c:v>
                </c:pt>
              </c:numCache>
            </c:numRef>
          </c:val>
          <c:smooth val="0"/>
        </c:ser>
        <c:ser>
          <c:idx val="10"/>
          <c:order val="10"/>
          <c:val>
            <c:numRef>
              <c:f>set_face_graphs!$DR$15:$EF$15</c:f>
              <c:numCache>
                <c:formatCode>General</c:formatCode>
                <c:ptCount val="15"/>
                <c:pt idx="0">
                  <c:v>3</c:v>
                </c:pt>
                <c:pt idx="1">
                  <c:v>3</c:v>
                </c:pt>
                <c:pt idx="2">
                  <c:v>3</c:v>
                </c:pt>
                <c:pt idx="3">
                  <c:v>2</c:v>
                </c:pt>
                <c:pt idx="4">
                  <c:v>2</c:v>
                </c:pt>
                <c:pt idx="5">
                  <c:v>3</c:v>
                </c:pt>
                <c:pt idx="6">
                  <c:v>2</c:v>
                </c:pt>
                <c:pt idx="7">
                  <c:v>0</c:v>
                </c:pt>
                <c:pt idx="8">
                  <c:v>0</c:v>
                </c:pt>
                <c:pt idx="9">
                  <c:v>0</c:v>
                </c:pt>
                <c:pt idx="10">
                  <c:v>0</c:v>
                </c:pt>
                <c:pt idx="11">
                  <c:v>0</c:v>
                </c:pt>
                <c:pt idx="12">
                  <c:v>0</c:v>
                </c:pt>
                <c:pt idx="13">
                  <c:v>0</c:v>
                </c:pt>
                <c:pt idx="14">
                  <c:v>0</c:v>
                </c:pt>
              </c:numCache>
            </c:numRef>
          </c:val>
          <c:smooth val="0"/>
        </c:ser>
        <c:ser>
          <c:idx val="11"/>
          <c:order val="11"/>
          <c:val>
            <c:numRef>
              <c:f>set_face_graphs!$DR$16:$EF$16</c:f>
              <c:numCache>
                <c:formatCode>General</c:formatCode>
                <c:ptCount val="15"/>
                <c:pt idx="0">
                  <c:v>3</c:v>
                </c:pt>
                <c:pt idx="1">
                  <c:v>3</c:v>
                </c:pt>
                <c:pt idx="2">
                  <c:v>3</c:v>
                </c:pt>
                <c:pt idx="3">
                  <c:v>3</c:v>
                </c:pt>
                <c:pt idx="4">
                  <c:v>3</c:v>
                </c:pt>
                <c:pt idx="5">
                  <c:v>3</c:v>
                </c:pt>
                <c:pt idx="6">
                  <c:v>3</c:v>
                </c:pt>
                <c:pt idx="7">
                  <c:v>1</c:v>
                </c:pt>
                <c:pt idx="8">
                  <c:v>1</c:v>
                </c:pt>
                <c:pt idx="9">
                  <c:v>0</c:v>
                </c:pt>
                <c:pt idx="10">
                  <c:v>0</c:v>
                </c:pt>
                <c:pt idx="11">
                  <c:v>0</c:v>
                </c:pt>
                <c:pt idx="12">
                  <c:v>0</c:v>
                </c:pt>
                <c:pt idx="13">
                  <c:v>0</c:v>
                </c:pt>
                <c:pt idx="14">
                  <c:v>0</c:v>
                </c:pt>
              </c:numCache>
            </c:numRef>
          </c:val>
          <c:smooth val="0"/>
        </c:ser>
        <c:ser>
          <c:idx val="12"/>
          <c:order val="12"/>
          <c:val>
            <c:numRef>
              <c:f>set_face_graphs!$DR$17:$EF$17</c:f>
              <c:numCache>
                <c:formatCode>General</c:formatCode>
                <c:ptCount val="15"/>
                <c:pt idx="0">
                  <c:v>3</c:v>
                </c:pt>
                <c:pt idx="1">
                  <c:v>3</c:v>
                </c:pt>
                <c:pt idx="2">
                  <c:v>3</c:v>
                </c:pt>
                <c:pt idx="3">
                  <c:v>3</c:v>
                </c:pt>
                <c:pt idx="4">
                  <c:v>3</c:v>
                </c:pt>
                <c:pt idx="5">
                  <c:v>3</c:v>
                </c:pt>
                <c:pt idx="6">
                  <c:v>3</c:v>
                </c:pt>
                <c:pt idx="7">
                  <c:v>2</c:v>
                </c:pt>
                <c:pt idx="8">
                  <c:v>1</c:v>
                </c:pt>
                <c:pt idx="9">
                  <c:v>2</c:v>
                </c:pt>
                <c:pt idx="10">
                  <c:v>0</c:v>
                </c:pt>
                <c:pt idx="11">
                  <c:v>0</c:v>
                </c:pt>
                <c:pt idx="12">
                  <c:v>1</c:v>
                </c:pt>
                <c:pt idx="13">
                  <c:v>0</c:v>
                </c:pt>
                <c:pt idx="14">
                  <c:v>0</c:v>
                </c:pt>
              </c:numCache>
            </c:numRef>
          </c:val>
          <c:smooth val="0"/>
        </c:ser>
        <c:ser>
          <c:idx val="13"/>
          <c:order val="13"/>
          <c:val>
            <c:numRef>
              <c:f>set_face_graphs!$DR$18:$EF$18</c:f>
              <c:numCache>
                <c:formatCode>General</c:formatCode>
                <c:ptCount val="15"/>
                <c:pt idx="0">
                  <c:v>3</c:v>
                </c:pt>
                <c:pt idx="1">
                  <c:v>3</c:v>
                </c:pt>
                <c:pt idx="2">
                  <c:v>3</c:v>
                </c:pt>
                <c:pt idx="3">
                  <c:v>3</c:v>
                </c:pt>
                <c:pt idx="4">
                  <c:v>3</c:v>
                </c:pt>
                <c:pt idx="5">
                  <c:v>3</c:v>
                </c:pt>
                <c:pt idx="6">
                  <c:v>2</c:v>
                </c:pt>
                <c:pt idx="7">
                  <c:v>2</c:v>
                </c:pt>
                <c:pt idx="8">
                  <c:v>0</c:v>
                </c:pt>
                <c:pt idx="9">
                  <c:v>0</c:v>
                </c:pt>
                <c:pt idx="10">
                  <c:v>0</c:v>
                </c:pt>
                <c:pt idx="11">
                  <c:v>0</c:v>
                </c:pt>
                <c:pt idx="12">
                  <c:v>0</c:v>
                </c:pt>
                <c:pt idx="13">
                  <c:v>0</c:v>
                </c:pt>
                <c:pt idx="14">
                  <c:v>0</c:v>
                </c:pt>
              </c:numCache>
            </c:numRef>
          </c:val>
          <c:smooth val="0"/>
        </c:ser>
        <c:ser>
          <c:idx val="14"/>
          <c:order val="14"/>
          <c:val>
            <c:numRef>
              <c:f>set_face_graphs!$DR$19:$EF$19</c:f>
              <c:numCache>
                <c:formatCode>General</c:formatCode>
                <c:ptCount val="15"/>
                <c:pt idx="0">
                  <c:v>3</c:v>
                </c:pt>
                <c:pt idx="1">
                  <c:v>3</c:v>
                </c:pt>
                <c:pt idx="2">
                  <c:v>3</c:v>
                </c:pt>
                <c:pt idx="3">
                  <c:v>3</c:v>
                </c:pt>
                <c:pt idx="4">
                  <c:v>3</c:v>
                </c:pt>
                <c:pt idx="5">
                  <c:v>3</c:v>
                </c:pt>
                <c:pt idx="6">
                  <c:v>2</c:v>
                </c:pt>
                <c:pt idx="7">
                  <c:v>2</c:v>
                </c:pt>
                <c:pt idx="8">
                  <c:v>1</c:v>
                </c:pt>
                <c:pt idx="9">
                  <c:v>2</c:v>
                </c:pt>
                <c:pt idx="10">
                  <c:v>1</c:v>
                </c:pt>
                <c:pt idx="11">
                  <c:v>1</c:v>
                </c:pt>
                <c:pt idx="12">
                  <c:v>0</c:v>
                </c:pt>
                <c:pt idx="13">
                  <c:v>0</c:v>
                </c:pt>
                <c:pt idx="14">
                  <c:v>0</c:v>
                </c:pt>
              </c:numCache>
            </c:numRef>
          </c:val>
          <c:smooth val="0"/>
        </c:ser>
        <c:ser>
          <c:idx val="15"/>
          <c:order val="15"/>
          <c:val>
            <c:numRef>
              <c:f>set_face_graphs!$DR$20:$EF$20</c:f>
              <c:numCache>
                <c:formatCode>General</c:formatCode>
                <c:ptCount val="15"/>
                <c:pt idx="0">
                  <c:v>3</c:v>
                </c:pt>
                <c:pt idx="1">
                  <c:v>3</c:v>
                </c:pt>
                <c:pt idx="2">
                  <c:v>3</c:v>
                </c:pt>
                <c:pt idx="3">
                  <c:v>2</c:v>
                </c:pt>
                <c:pt idx="4">
                  <c:v>3</c:v>
                </c:pt>
                <c:pt idx="5">
                  <c:v>3</c:v>
                </c:pt>
                <c:pt idx="6">
                  <c:v>2</c:v>
                </c:pt>
                <c:pt idx="7">
                  <c:v>1</c:v>
                </c:pt>
                <c:pt idx="8">
                  <c:v>0</c:v>
                </c:pt>
                <c:pt idx="9">
                  <c:v>0</c:v>
                </c:pt>
                <c:pt idx="10">
                  <c:v>0</c:v>
                </c:pt>
                <c:pt idx="11">
                  <c:v>0</c:v>
                </c:pt>
                <c:pt idx="12">
                  <c:v>0</c:v>
                </c:pt>
                <c:pt idx="13">
                  <c:v>0</c:v>
                </c:pt>
                <c:pt idx="14">
                  <c:v>0</c:v>
                </c:pt>
              </c:numCache>
            </c:numRef>
          </c:val>
          <c:smooth val="0"/>
        </c:ser>
        <c:ser>
          <c:idx val="16"/>
          <c:order val="16"/>
          <c:val>
            <c:numRef>
              <c:f>set_face_graphs!$DR$21:$EF$21</c:f>
              <c:numCache>
                <c:formatCode>General</c:formatCode>
                <c:ptCount val="15"/>
                <c:pt idx="0">
                  <c:v>3</c:v>
                </c:pt>
                <c:pt idx="1">
                  <c:v>3</c:v>
                </c:pt>
                <c:pt idx="2">
                  <c:v>3</c:v>
                </c:pt>
                <c:pt idx="3">
                  <c:v>3</c:v>
                </c:pt>
                <c:pt idx="4">
                  <c:v>2</c:v>
                </c:pt>
                <c:pt idx="5">
                  <c:v>3</c:v>
                </c:pt>
                <c:pt idx="6">
                  <c:v>3</c:v>
                </c:pt>
                <c:pt idx="7">
                  <c:v>2</c:v>
                </c:pt>
                <c:pt idx="8">
                  <c:v>0</c:v>
                </c:pt>
                <c:pt idx="9">
                  <c:v>0</c:v>
                </c:pt>
                <c:pt idx="10">
                  <c:v>0</c:v>
                </c:pt>
                <c:pt idx="11">
                  <c:v>0</c:v>
                </c:pt>
                <c:pt idx="12">
                  <c:v>0</c:v>
                </c:pt>
                <c:pt idx="13">
                  <c:v>0</c:v>
                </c:pt>
                <c:pt idx="14">
                  <c:v>1</c:v>
                </c:pt>
              </c:numCache>
            </c:numRef>
          </c:val>
          <c:smooth val="0"/>
        </c:ser>
        <c:ser>
          <c:idx val="17"/>
          <c:order val="17"/>
          <c:val>
            <c:numRef>
              <c:f>set_face_graphs!$DR$22:$EF$22</c:f>
              <c:numCache>
                <c:formatCode>General</c:formatCode>
                <c:ptCount val="15"/>
                <c:pt idx="0">
                  <c:v>3</c:v>
                </c:pt>
                <c:pt idx="1">
                  <c:v>3</c:v>
                </c:pt>
                <c:pt idx="2">
                  <c:v>3</c:v>
                </c:pt>
                <c:pt idx="3">
                  <c:v>3</c:v>
                </c:pt>
                <c:pt idx="4">
                  <c:v>3</c:v>
                </c:pt>
                <c:pt idx="5">
                  <c:v>2</c:v>
                </c:pt>
                <c:pt idx="6">
                  <c:v>3</c:v>
                </c:pt>
                <c:pt idx="7">
                  <c:v>3</c:v>
                </c:pt>
                <c:pt idx="8">
                  <c:v>1</c:v>
                </c:pt>
                <c:pt idx="9">
                  <c:v>1</c:v>
                </c:pt>
                <c:pt idx="10">
                  <c:v>1</c:v>
                </c:pt>
                <c:pt idx="11">
                  <c:v>1</c:v>
                </c:pt>
                <c:pt idx="12">
                  <c:v>1</c:v>
                </c:pt>
                <c:pt idx="13">
                  <c:v>0</c:v>
                </c:pt>
                <c:pt idx="14">
                  <c:v>0</c:v>
                </c:pt>
              </c:numCache>
            </c:numRef>
          </c:val>
          <c:smooth val="0"/>
        </c:ser>
        <c:ser>
          <c:idx val="18"/>
          <c:order val="18"/>
          <c:val>
            <c:numRef>
              <c:f>set_face_graphs!$DR$23:$EF$23</c:f>
              <c:numCache>
                <c:formatCode>General</c:formatCode>
                <c:ptCount val="15"/>
                <c:pt idx="0">
                  <c:v>3</c:v>
                </c:pt>
                <c:pt idx="1">
                  <c:v>3</c:v>
                </c:pt>
                <c:pt idx="2">
                  <c:v>3</c:v>
                </c:pt>
                <c:pt idx="3">
                  <c:v>3</c:v>
                </c:pt>
                <c:pt idx="4">
                  <c:v>3</c:v>
                </c:pt>
                <c:pt idx="5">
                  <c:v>3</c:v>
                </c:pt>
                <c:pt idx="6">
                  <c:v>2</c:v>
                </c:pt>
                <c:pt idx="7">
                  <c:v>2</c:v>
                </c:pt>
                <c:pt idx="8">
                  <c:v>1</c:v>
                </c:pt>
                <c:pt idx="9">
                  <c:v>2</c:v>
                </c:pt>
                <c:pt idx="10">
                  <c:v>2</c:v>
                </c:pt>
                <c:pt idx="11">
                  <c:v>2</c:v>
                </c:pt>
                <c:pt idx="12">
                  <c:v>0</c:v>
                </c:pt>
                <c:pt idx="13">
                  <c:v>0</c:v>
                </c:pt>
                <c:pt idx="14">
                  <c:v>1</c:v>
                </c:pt>
              </c:numCache>
            </c:numRef>
          </c:val>
          <c:smooth val="0"/>
        </c:ser>
        <c:ser>
          <c:idx val="19"/>
          <c:order val="19"/>
          <c:val>
            <c:numRef>
              <c:f>set_face_graphs!$DR$24:$EF$24</c:f>
              <c:numCache>
                <c:formatCode>General</c:formatCode>
                <c:ptCount val="15"/>
                <c:pt idx="0">
                  <c:v>3</c:v>
                </c:pt>
                <c:pt idx="1">
                  <c:v>3</c:v>
                </c:pt>
                <c:pt idx="2">
                  <c:v>3</c:v>
                </c:pt>
                <c:pt idx="3">
                  <c:v>3</c:v>
                </c:pt>
                <c:pt idx="4">
                  <c:v>2</c:v>
                </c:pt>
                <c:pt idx="5">
                  <c:v>3</c:v>
                </c:pt>
                <c:pt idx="6">
                  <c:v>3</c:v>
                </c:pt>
                <c:pt idx="7">
                  <c:v>3</c:v>
                </c:pt>
                <c:pt idx="8">
                  <c:v>2</c:v>
                </c:pt>
                <c:pt idx="9">
                  <c:v>1</c:v>
                </c:pt>
                <c:pt idx="10">
                  <c:v>2</c:v>
                </c:pt>
                <c:pt idx="11">
                  <c:v>0</c:v>
                </c:pt>
                <c:pt idx="12">
                  <c:v>0</c:v>
                </c:pt>
                <c:pt idx="13">
                  <c:v>1</c:v>
                </c:pt>
                <c:pt idx="14">
                  <c:v>1</c:v>
                </c:pt>
              </c:numCache>
            </c:numRef>
          </c:val>
          <c:smooth val="0"/>
        </c:ser>
        <c:ser>
          <c:idx val="20"/>
          <c:order val="20"/>
          <c:val>
            <c:numRef>
              <c:f>set_face_graphs!$DR$25:$EF$25</c:f>
              <c:numCache>
                <c:formatCode>General</c:formatCode>
                <c:ptCount val="15"/>
                <c:pt idx="0">
                  <c:v>3</c:v>
                </c:pt>
                <c:pt idx="1">
                  <c:v>3</c:v>
                </c:pt>
                <c:pt idx="2">
                  <c:v>3</c:v>
                </c:pt>
                <c:pt idx="3">
                  <c:v>3</c:v>
                </c:pt>
                <c:pt idx="4">
                  <c:v>2</c:v>
                </c:pt>
                <c:pt idx="5">
                  <c:v>2</c:v>
                </c:pt>
                <c:pt idx="6">
                  <c:v>1</c:v>
                </c:pt>
                <c:pt idx="7">
                  <c:v>0</c:v>
                </c:pt>
                <c:pt idx="8">
                  <c:v>0</c:v>
                </c:pt>
                <c:pt idx="9">
                  <c:v>0</c:v>
                </c:pt>
                <c:pt idx="10">
                  <c:v>0</c:v>
                </c:pt>
                <c:pt idx="11">
                  <c:v>0</c:v>
                </c:pt>
                <c:pt idx="12">
                  <c:v>0</c:v>
                </c:pt>
                <c:pt idx="13">
                  <c:v>0</c:v>
                </c:pt>
                <c:pt idx="14">
                  <c:v>0</c:v>
                </c:pt>
              </c:numCache>
            </c:numRef>
          </c:val>
          <c:smooth val="0"/>
        </c:ser>
        <c:ser>
          <c:idx val="21"/>
          <c:order val="21"/>
          <c:val>
            <c:numRef>
              <c:f>set_face_graphs!$DR$26:$EF$26</c:f>
              <c:numCache>
                <c:formatCode>General</c:formatCode>
                <c:ptCount val="15"/>
                <c:pt idx="0">
                  <c:v>3</c:v>
                </c:pt>
                <c:pt idx="1">
                  <c:v>2</c:v>
                </c:pt>
                <c:pt idx="2">
                  <c:v>2</c:v>
                </c:pt>
                <c:pt idx="3">
                  <c:v>2</c:v>
                </c:pt>
                <c:pt idx="4">
                  <c:v>2</c:v>
                </c:pt>
                <c:pt idx="5">
                  <c:v>2</c:v>
                </c:pt>
                <c:pt idx="6">
                  <c:v>0</c:v>
                </c:pt>
                <c:pt idx="7">
                  <c:v>0</c:v>
                </c:pt>
                <c:pt idx="8">
                  <c:v>0</c:v>
                </c:pt>
                <c:pt idx="9">
                  <c:v>0</c:v>
                </c:pt>
                <c:pt idx="10">
                  <c:v>0</c:v>
                </c:pt>
                <c:pt idx="11">
                  <c:v>0</c:v>
                </c:pt>
                <c:pt idx="12">
                  <c:v>1</c:v>
                </c:pt>
                <c:pt idx="13">
                  <c:v>0</c:v>
                </c:pt>
                <c:pt idx="14">
                  <c:v>0</c:v>
                </c:pt>
              </c:numCache>
            </c:numRef>
          </c:val>
          <c:smooth val="0"/>
        </c:ser>
        <c:ser>
          <c:idx val="22"/>
          <c:order val="22"/>
          <c:val>
            <c:numRef>
              <c:f>set_face_graphs!$DR$27:$EF$27</c:f>
              <c:numCache>
                <c:formatCode>General</c:formatCode>
                <c:ptCount val="15"/>
                <c:pt idx="0">
                  <c:v>3</c:v>
                </c:pt>
                <c:pt idx="1">
                  <c:v>3</c:v>
                </c:pt>
                <c:pt idx="2">
                  <c:v>3</c:v>
                </c:pt>
                <c:pt idx="3">
                  <c:v>3</c:v>
                </c:pt>
                <c:pt idx="4">
                  <c:v>3</c:v>
                </c:pt>
                <c:pt idx="5">
                  <c:v>2</c:v>
                </c:pt>
                <c:pt idx="6">
                  <c:v>2</c:v>
                </c:pt>
                <c:pt idx="7">
                  <c:v>0</c:v>
                </c:pt>
                <c:pt idx="8">
                  <c:v>0</c:v>
                </c:pt>
                <c:pt idx="9">
                  <c:v>0</c:v>
                </c:pt>
                <c:pt idx="10">
                  <c:v>1</c:v>
                </c:pt>
                <c:pt idx="11">
                  <c:v>0</c:v>
                </c:pt>
                <c:pt idx="12">
                  <c:v>1</c:v>
                </c:pt>
                <c:pt idx="13">
                  <c:v>0</c:v>
                </c:pt>
                <c:pt idx="14">
                  <c:v>0</c:v>
                </c:pt>
              </c:numCache>
            </c:numRef>
          </c:val>
          <c:smooth val="0"/>
        </c:ser>
        <c:ser>
          <c:idx val="23"/>
          <c:order val="23"/>
          <c:val>
            <c:numRef>
              <c:f>set_face_graphs!$DR$28:$EF$28</c:f>
              <c:numCache>
                <c:formatCode>General</c:formatCode>
                <c:ptCount val="15"/>
                <c:pt idx="0">
                  <c:v>3</c:v>
                </c:pt>
                <c:pt idx="1">
                  <c:v>2</c:v>
                </c:pt>
                <c:pt idx="2">
                  <c:v>3</c:v>
                </c:pt>
                <c:pt idx="3">
                  <c:v>3</c:v>
                </c:pt>
                <c:pt idx="4">
                  <c:v>2</c:v>
                </c:pt>
                <c:pt idx="5">
                  <c:v>3</c:v>
                </c:pt>
                <c:pt idx="6">
                  <c:v>3</c:v>
                </c:pt>
                <c:pt idx="7">
                  <c:v>1</c:v>
                </c:pt>
                <c:pt idx="8">
                  <c:v>0</c:v>
                </c:pt>
                <c:pt idx="9">
                  <c:v>0</c:v>
                </c:pt>
                <c:pt idx="10">
                  <c:v>0</c:v>
                </c:pt>
                <c:pt idx="11">
                  <c:v>0</c:v>
                </c:pt>
                <c:pt idx="12">
                  <c:v>1</c:v>
                </c:pt>
                <c:pt idx="13">
                  <c:v>0</c:v>
                </c:pt>
                <c:pt idx="14">
                  <c:v>0</c:v>
                </c:pt>
              </c:numCache>
            </c:numRef>
          </c:val>
          <c:smooth val="0"/>
        </c:ser>
        <c:ser>
          <c:idx val="24"/>
          <c:order val="24"/>
          <c:val>
            <c:numRef>
              <c:f>set_face_graphs!$DR$29:$EF$29</c:f>
              <c:numCache>
                <c:formatCode>General</c:formatCode>
                <c:ptCount val="15"/>
                <c:pt idx="0">
                  <c:v>3</c:v>
                </c:pt>
                <c:pt idx="1">
                  <c:v>3</c:v>
                </c:pt>
                <c:pt idx="2">
                  <c:v>3</c:v>
                </c:pt>
                <c:pt idx="3">
                  <c:v>3</c:v>
                </c:pt>
                <c:pt idx="4">
                  <c:v>3</c:v>
                </c:pt>
                <c:pt idx="5">
                  <c:v>3</c:v>
                </c:pt>
                <c:pt idx="6">
                  <c:v>3</c:v>
                </c:pt>
                <c:pt idx="7">
                  <c:v>3</c:v>
                </c:pt>
                <c:pt idx="8">
                  <c:v>1</c:v>
                </c:pt>
                <c:pt idx="9">
                  <c:v>0</c:v>
                </c:pt>
                <c:pt idx="10">
                  <c:v>0</c:v>
                </c:pt>
                <c:pt idx="11">
                  <c:v>0</c:v>
                </c:pt>
                <c:pt idx="12">
                  <c:v>0</c:v>
                </c:pt>
                <c:pt idx="13">
                  <c:v>0</c:v>
                </c:pt>
                <c:pt idx="14">
                  <c:v>0</c:v>
                </c:pt>
              </c:numCache>
            </c:numRef>
          </c:val>
          <c:smooth val="0"/>
        </c:ser>
        <c:ser>
          <c:idx val="25"/>
          <c:order val="25"/>
          <c:val>
            <c:numRef>
              <c:f>set_face_graphs!$DR$30:$EF$30</c:f>
              <c:numCache>
                <c:formatCode>General</c:formatCode>
                <c:ptCount val="15"/>
                <c:pt idx="0">
                  <c:v>3</c:v>
                </c:pt>
                <c:pt idx="1">
                  <c:v>3</c:v>
                </c:pt>
                <c:pt idx="2">
                  <c:v>3</c:v>
                </c:pt>
                <c:pt idx="3">
                  <c:v>3</c:v>
                </c:pt>
                <c:pt idx="4">
                  <c:v>3</c:v>
                </c:pt>
                <c:pt idx="5">
                  <c:v>3</c:v>
                </c:pt>
                <c:pt idx="6">
                  <c:v>2</c:v>
                </c:pt>
                <c:pt idx="7">
                  <c:v>1</c:v>
                </c:pt>
                <c:pt idx="8">
                  <c:v>0</c:v>
                </c:pt>
                <c:pt idx="9">
                  <c:v>0</c:v>
                </c:pt>
                <c:pt idx="10">
                  <c:v>0</c:v>
                </c:pt>
                <c:pt idx="11">
                  <c:v>0</c:v>
                </c:pt>
                <c:pt idx="12">
                  <c:v>0</c:v>
                </c:pt>
                <c:pt idx="13">
                  <c:v>0</c:v>
                </c:pt>
                <c:pt idx="14">
                  <c:v>0</c:v>
                </c:pt>
              </c:numCache>
            </c:numRef>
          </c:val>
          <c:smooth val="0"/>
        </c:ser>
        <c:ser>
          <c:idx val="26"/>
          <c:order val="26"/>
          <c:val>
            <c:numRef>
              <c:f>set_face_graphs!$DR$31:$EF$31</c:f>
              <c:numCache>
                <c:formatCode>General</c:formatCode>
                <c:ptCount val="15"/>
                <c:pt idx="0">
                  <c:v>3</c:v>
                </c:pt>
                <c:pt idx="1">
                  <c:v>3</c:v>
                </c:pt>
                <c:pt idx="2">
                  <c:v>3</c:v>
                </c:pt>
                <c:pt idx="3">
                  <c:v>3</c:v>
                </c:pt>
                <c:pt idx="4">
                  <c:v>3</c:v>
                </c:pt>
                <c:pt idx="5">
                  <c:v>3</c:v>
                </c:pt>
                <c:pt idx="6">
                  <c:v>3</c:v>
                </c:pt>
                <c:pt idx="7">
                  <c:v>3</c:v>
                </c:pt>
                <c:pt idx="8">
                  <c:v>3</c:v>
                </c:pt>
                <c:pt idx="9">
                  <c:v>0</c:v>
                </c:pt>
                <c:pt idx="10">
                  <c:v>0</c:v>
                </c:pt>
                <c:pt idx="11">
                  <c:v>0</c:v>
                </c:pt>
                <c:pt idx="12">
                  <c:v>0</c:v>
                </c:pt>
                <c:pt idx="13">
                  <c:v>0</c:v>
                </c:pt>
                <c:pt idx="14">
                  <c:v>0</c:v>
                </c:pt>
              </c:numCache>
            </c:numRef>
          </c:val>
          <c:smooth val="0"/>
        </c:ser>
        <c:ser>
          <c:idx val="27"/>
          <c:order val="27"/>
          <c:val>
            <c:numRef>
              <c:f>set_face_graphs!$DR$32:$EF$32</c:f>
              <c:numCache>
                <c:formatCode>General</c:formatCode>
                <c:ptCount val="15"/>
                <c:pt idx="0">
                  <c:v>3</c:v>
                </c:pt>
                <c:pt idx="1">
                  <c:v>3</c:v>
                </c:pt>
                <c:pt idx="2">
                  <c:v>3</c:v>
                </c:pt>
                <c:pt idx="3">
                  <c:v>3</c:v>
                </c:pt>
                <c:pt idx="4">
                  <c:v>3</c:v>
                </c:pt>
                <c:pt idx="5">
                  <c:v>3</c:v>
                </c:pt>
                <c:pt idx="6">
                  <c:v>2</c:v>
                </c:pt>
                <c:pt idx="7">
                  <c:v>2</c:v>
                </c:pt>
                <c:pt idx="8">
                  <c:v>1</c:v>
                </c:pt>
                <c:pt idx="9">
                  <c:v>0</c:v>
                </c:pt>
                <c:pt idx="10">
                  <c:v>0</c:v>
                </c:pt>
                <c:pt idx="11">
                  <c:v>0</c:v>
                </c:pt>
                <c:pt idx="12">
                  <c:v>0</c:v>
                </c:pt>
                <c:pt idx="13">
                  <c:v>0</c:v>
                </c:pt>
                <c:pt idx="14">
                  <c:v>0</c:v>
                </c:pt>
              </c:numCache>
            </c:numRef>
          </c:val>
          <c:smooth val="0"/>
        </c:ser>
        <c:ser>
          <c:idx val="28"/>
          <c:order val="28"/>
          <c:val>
            <c:numRef>
              <c:f>set_face_graphs!$DR$33:$EF$33</c:f>
              <c:numCache>
                <c:formatCode>General</c:formatCode>
                <c:ptCount val="15"/>
                <c:pt idx="0">
                  <c:v>3</c:v>
                </c:pt>
                <c:pt idx="1">
                  <c:v>3</c:v>
                </c:pt>
                <c:pt idx="2">
                  <c:v>3</c:v>
                </c:pt>
                <c:pt idx="3">
                  <c:v>3</c:v>
                </c:pt>
                <c:pt idx="4">
                  <c:v>3</c:v>
                </c:pt>
                <c:pt idx="5">
                  <c:v>3</c:v>
                </c:pt>
                <c:pt idx="6">
                  <c:v>3</c:v>
                </c:pt>
                <c:pt idx="7">
                  <c:v>2</c:v>
                </c:pt>
                <c:pt idx="8">
                  <c:v>1</c:v>
                </c:pt>
                <c:pt idx="9">
                  <c:v>0</c:v>
                </c:pt>
                <c:pt idx="10">
                  <c:v>0</c:v>
                </c:pt>
                <c:pt idx="11">
                  <c:v>0</c:v>
                </c:pt>
                <c:pt idx="12">
                  <c:v>0</c:v>
                </c:pt>
                <c:pt idx="13">
                  <c:v>0</c:v>
                </c:pt>
                <c:pt idx="14">
                  <c:v>0</c:v>
                </c:pt>
              </c:numCache>
            </c:numRef>
          </c:val>
          <c:smooth val="0"/>
        </c:ser>
        <c:dLbls>
          <c:showLegendKey val="0"/>
          <c:showVal val="0"/>
          <c:showCatName val="0"/>
          <c:showSerName val="0"/>
          <c:showPercent val="0"/>
          <c:showBubbleSize val="0"/>
        </c:dLbls>
        <c:marker val="1"/>
        <c:smooth val="0"/>
        <c:axId val="391642192"/>
        <c:axId val="391646896"/>
      </c:lineChart>
      <c:catAx>
        <c:axId val="391642192"/>
        <c:scaling>
          <c:orientation val="minMax"/>
        </c:scaling>
        <c:delete val="0"/>
        <c:axPos val="b"/>
        <c:majorTickMark val="cross"/>
        <c:minorTickMark val="none"/>
        <c:tickLblPos val="nextTo"/>
        <c:txPr>
          <a:bodyPr/>
          <a:lstStyle/>
          <a:p>
            <a:pPr>
              <a:defRPr b="1" i="0" strike="noStrike" baseline="0"/>
            </a:pPr>
            <a:endParaRPr lang="en-US"/>
          </a:p>
        </c:txPr>
        <c:crossAx val="391646896"/>
        <c:crosses val="autoZero"/>
        <c:auto val="1"/>
        <c:lblAlgn val="ctr"/>
        <c:lblOffset val="100"/>
        <c:noMultiLvlLbl val="0"/>
      </c:catAx>
      <c:valAx>
        <c:axId val="391646896"/>
        <c:scaling>
          <c:orientation val="minMax"/>
          <c:max val="3"/>
        </c:scaling>
        <c:delete val="0"/>
        <c:axPos val="l"/>
        <c:majorGridlines/>
        <c:numFmt formatCode="General" sourceLinked="1"/>
        <c:majorTickMark val="out"/>
        <c:minorTickMark val="none"/>
        <c:tickLblPos val="nextTo"/>
        <c:txPr>
          <a:bodyPr/>
          <a:lstStyle/>
          <a:p>
            <a:pPr>
              <a:defRPr b="1" i="0" strike="noStrike" baseline="0"/>
            </a:pPr>
            <a:endParaRPr lang="en-US"/>
          </a:p>
        </c:txPr>
        <c:crossAx val="391642192"/>
        <c:crosses val="autoZero"/>
        <c:crossBetween val="midCat"/>
        <c:majorUnit val="1"/>
      </c:valAx>
    </c:plotArea>
    <c:plotVisOnly val="1"/>
    <c:dispBlanksAs val="gap"/>
    <c:showDLblsOverMax val="0"/>
  </c:chart>
  <c:txPr>
    <a:bodyPr/>
    <a:lstStyle/>
    <a:p>
      <a:pPr>
        <a:defRPr sz="1400" strike="sngStrike" baseline="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spPr>
            <a:ln w="50800">
              <a:solidFill>
                <a:srgbClr val="FF0000"/>
              </a:solidFill>
            </a:ln>
          </c:spPr>
          <c:marker>
            <c:spPr>
              <a:solidFill>
                <a:srgbClr val="FF0000"/>
              </a:solidFill>
              <a:ln w="19050">
                <a:solidFill>
                  <a:srgbClr val="7030A0"/>
                </a:solidFill>
              </a:ln>
            </c:spPr>
          </c:marker>
          <c:val>
            <c:numRef>
              <c:f>set_face_graphs!$DR$37:$EF$37</c:f>
              <c:numCache>
                <c:formatCode>General</c:formatCode>
                <c:ptCount val="15"/>
                <c:pt idx="0">
                  <c:v>2.9655172413793194</c:v>
                </c:pt>
                <c:pt idx="1">
                  <c:v>2.896551724137931</c:v>
                </c:pt>
                <c:pt idx="2">
                  <c:v>2.9655172413793194</c:v>
                </c:pt>
                <c:pt idx="3">
                  <c:v>2.8620689655172367</c:v>
                </c:pt>
                <c:pt idx="4">
                  <c:v>2.7241379310344871</c:v>
                </c:pt>
                <c:pt idx="5">
                  <c:v>2.7586206896551726</c:v>
                </c:pt>
                <c:pt idx="6">
                  <c:v>2.3103448275862069</c:v>
                </c:pt>
                <c:pt idx="7">
                  <c:v>1.5862068965517264</c:v>
                </c:pt>
                <c:pt idx="8">
                  <c:v>0.89655172413792938</c:v>
                </c:pt>
                <c:pt idx="9">
                  <c:v>0.37931034482758685</c:v>
                </c:pt>
                <c:pt idx="10">
                  <c:v>0.31034482758620752</c:v>
                </c:pt>
                <c:pt idx="11">
                  <c:v>0.13793103448275895</c:v>
                </c:pt>
                <c:pt idx="12">
                  <c:v>0.20689655172413793</c:v>
                </c:pt>
                <c:pt idx="13">
                  <c:v>6.8965517241379309E-2</c:v>
                </c:pt>
                <c:pt idx="14">
                  <c:v>0.13793103448275895</c:v>
                </c:pt>
              </c:numCache>
            </c:numRef>
          </c:val>
          <c:smooth val="0"/>
        </c:ser>
        <c:dLbls>
          <c:showLegendKey val="0"/>
          <c:showVal val="0"/>
          <c:showCatName val="0"/>
          <c:showSerName val="0"/>
          <c:showPercent val="0"/>
          <c:showBubbleSize val="0"/>
        </c:dLbls>
        <c:marker val="1"/>
        <c:smooth val="0"/>
        <c:axId val="391636312"/>
        <c:axId val="391639840"/>
      </c:lineChart>
      <c:catAx>
        <c:axId val="391636312"/>
        <c:scaling>
          <c:orientation val="minMax"/>
        </c:scaling>
        <c:delete val="0"/>
        <c:axPos val="b"/>
        <c:majorTickMark val="cross"/>
        <c:minorTickMark val="none"/>
        <c:tickLblPos val="nextTo"/>
        <c:txPr>
          <a:bodyPr/>
          <a:lstStyle/>
          <a:p>
            <a:pPr>
              <a:defRPr b="1" i="0" strike="noStrike" baseline="0"/>
            </a:pPr>
            <a:endParaRPr lang="en-US"/>
          </a:p>
        </c:txPr>
        <c:crossAx val="391639840"/>
        <c:crosses val="autoZero"/>
        <c:auto val="1"/>
        <c:lblAlgn val="ctr"/>
        <c:lblOffset val="100"/>
        <c:noMultiLvlLbl val="0"/>
      </c:catAx>
      <c:valAx>
        <c:axId val="391639840"/>
        <c:scaling>
          <c:orientation val="minMax"/>
          <c:max val="3"/>
        </c:scaling>
        <c:delete val="0"/>
        <c:axPos val="l"/>
        <c:majorGridlines/>
        <c:numFmt formatCode="General" sourceLinked="1"/>
        <c:majorTickMark val="out"/>
        <c:minorTickMark val="none"/>
        <c:tickLblPos val="nextTo"/>
        <c:txPr>
          <a:bodyPr/>
          <a:lstStyle/>
          <a:p>
            <a:pPr>
              <a:defRPr b="1" i="0" strike="noStrike" baseline="0"/>
            </a:pPr>
            <a:endParaRPr lang="en-US"/>
          </a:p>
        </c:txPr>
        <c:crossAx val="391636312"/>
        <c:crosses val="autoZero"/>
        <c:crossBetween val="midCat"/>
        <c:majorUnit val="1"/>
      </c:valAx>
    </c:plotArea>
    <c:plotVisOnly val="1"/>
    <c:dispBlanksAs val="gap"/>
    <c:showDLblsOverMax val="0"/>
  </c:chart>
  <c:txPr>
    <a:bodyPr/>
    <a:lstStyle/>
    <a:p>
      <a:pPr>
        <a:defRPr sz="1400" strike="sngStrike" baseline="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val>
            <c:numRef>
              <c:f>set_face_graphs!$DB$5:$DP$5</c:f>
              <c:numCache>
                <c:formatCode>General</c:formatCode>
                <c:ptCount val="15"/>
                <c:pt idx="0">
                  <c:v>3</c:v>
                </c:pt>
                <c:pt idx="1">
                  <c:v>3</c:v>
                </c:pt>
                <c:pt idx="2">
                  <c:v>3</c:v>
                </c:pt>
                <c:pt idx="3">
                  <c:v>3</c:v>
                </c:pt>
                <c:pt idx="4">
                  <c:v>3</c:v>
                </c:pt>
                <c:pt idx="5">
                  <c:v>3</c:v>
                </c:pt>
                <c:pt idx="6">
                  <c:v>3</c:v>
                </c:pt>
                <c:pt idx="7">
                  <c:v>1</c:v>
                </c:pt>
                <c:pt idx="8">
                  <c:v>0</c:v>
                </c:pt>
                <c:pt idx="9">
                  <c:v>0</c:v>
                </c:pt>
                <c:pt idx="10">
                  <c:v>1</c:v>
                </c:pt>
                <c:pt idx="11">
                  <c:v>1</c:v>
                </c:pt>
                <c:pt idx="12">
                  <c:v>0</c:v>
                </c:pt>
                <c:pt idx="13">
                  <c:v>0</c:v>
                </c:pt>
                <c:pt idx="14">
                  <c:v>0</c:v>
                </c:pt>
              </c:numCache>
            </c:numRef>
          </c:val>
          <c:smooth val="0"/>
        </c:ser>
        <c:ser>
          <c:idx val="1"/>
          <c:order val="1"/>
          <c:val>
            <c:numRef>
              <c:f>set_face_graphs!$DB$6:$DP$6</c:f>
              <c:numCache>
                <c:formatCode>General</c:formatCode>
                <c:ptCount val="15"/>
                <c:pt idx="0">
                  <c:v>3</c:v>
                </c:pt>
                <c:pt idx="1">
                  <c:v>3</c:v>
                </c:pt>
                <c:pt idx="2">
                  <c:v>3</c:v>
                </c:pt>
                <c:pt idx="3">
                  <c:v>3</c:v>
                </c:pt>
                <c:pt idx="4">
                  <c:v>3</c:v>
                </c:pt>
                <c:pt idx="5">
                  <c:v>3</c:v>
                </c:pt>
                <c:pt idx="6">
                  <c:v>3</c:v>
                </c:pt>
                <c:pt idx="7">
                  <c:v>1</c:v>
                </c:pt>
                <c:pt idx="8">
                  <c:v>0</c:v>
                </c:pt>
                <c:pt idx="9">
                  <c:v>0</c:v>
                </c:pt>
                <c:pt idx="10">
                  <c:v>0</c:v>
                </c:pt>
                <c:pt idx="11">
                  <c:v>0</c:v>
                </c:pt>
                <c:pt idx="12">
                  <c:v>0</c:v>
                </c:pt>
                <c:pt idx="13">
                  <c:v>0</c:v>
                </c:pt>
                <c:pt idx="14">
                  <c:v>0</c:v>
                </c:pt>
              </c:numCache>
            </c:numRef>
          </c:val>
          <c:smooth val="0"/>
        </c:ser>
        <c:ser>
          <c:idx val="2"/>
          <c:order val="2"/>
          <c:val>
            <c:numRef>
              <c:f>set_face_graphs!$DB$7:$DP$7</c:f>
              <c:numCache>
                <c:formatCode>General</c:formatCode>
                <c:ptCount val="15"/>
                <c:pt idx="0">
                  <c:v>2</c:v>
                </c:pt>
                <c:pt idx="1">
                  <c:v>3</c:v>
                </c:pt>
                <c:pt idx="2">
                  <c:v>3</c:v>
                </c:pt>
                <c:pt idx="3">
                  <c:v>3</c:v>
                </c:pt>
                <c:pt idx="4">
                  <c:v>3</c:v>
                </c:pt>
                <c:pt idx="5">
                  <c:v>3</c:v>
                </c:pt>
                <c:pt idx="6">
                  <c:v>3</c:v>
                </c:pt>
                <c:pt idx="7">
                  <c:v>2</c:v>
                </c:pt>
                <c:pt idx="8">
                  <c:v>2</c:v>
                </c:pt>
                <c:pt idx="9">
                  <c:v>2</c:v>
                </c:pt>
                <c:pt idx="10">
                  <c:v>1</c:v>
                </c:pt>
                <c:pt idx="11">
                  <c:v>0</c:v>
                </c:pt>
                <c:pt idx="12">
                  <c:v>0</c:v>
                </c:pt>
                <c:pt idx="13">
                  <c:v>0</c:v>
                </c:pt>
                <c:pt idx="14">
                  <c:v>0</c:v>
                </c:pt>
              </c:numCache>
            </c:numRef>
          </c:val>
          <c:smooth val="0"/>
        </c:ser>
        <c:ser>
          <c:idx val="3"/>
          <c:order val="3"/>
          <c:val>
            <c:numRef>
              <c:f>set_face_graphs!$DB$8:$DP$8</c:f>
              <c:numCache>
                <c:formatCode>General</c:formatCode>
                <c:ptCount val="15"/>
                <c:pt idx="0">
                  <c:v>3</c:v>
                </c:pt>
                <c:pt idx="1">
                  <c:v>3</c:v>
                </c:pt>
                <c:pt idx="2">
                  <c:v>3</c:v>
                </c:pt>
                <c:pt idx="3">
                  <c:v>3</c:v>
                </c:pt>
                <c:pt idx="4">
                  <c:v>3</c:v>
                </c:pt>
                <c:pt idx="5">
                  <c:v>3</c:v>
                </c:pt>
                <c:pt idx="6">
                  <c:v>3</c:v>
                </c:pt>
                <c:pt idx="7">
                  <c:v>3</c:v>
                </c:pt>
                <c:pt idx="8">
                  <c:v>3</c:v>
                </c:pt>
                <c:pt idx="9">
                  <c:v>2</c:v>
                </c:pt>
                <c:pt idx="10">
                  <c:v>2</c:v>
                </c:pt>
                <c:pt idx="11">
                  <c:v>1</c:v>
                </c:pt>
                <c:pt idx="12">
                  <c:v>0</c:v>
                </c:pt>
                <c:pt idx="13">
                  <c:v>0</c:v>
                </c:pt>
                <c:pt idx="14">
                  <c:v>0</c:v>
                </c:pt>
              </c:numCache>
            </c:numRef>
          </c:val>
          <c:smooth val="0"/>
        </c:ser>
        <c:ser>
          <c:idx val="4"/>
          <c:order val="4"/>
          <c:val>
            <c:numRef>
              <c:f>set_face_graphs!$DB$9:$DP$9</c:f>
              <c:numCache>
                <c:formatCode>General</c:formatCode>
                <c:ptCount val="15"/>
                <c:pt idx="0">
                  <c:v>3</c:v>
                </c:pt>
                <c:pt idx="1">
                  <c:v>3</c:v>
                </c:pt>
                <c:pt idx="2">
                  <c:v>3</c:v>
                </c:pt>
                <c:pt idx="3">
                  <c:v>3</c:v>
                </c:pt>
                <c:pt idx="4">
                  <c:v>3</c:v>
                </c:pt>
                <c:pt idx="5">
                  <c:v>2</c:v>
                </c:pt>
                <c:pt idx="6">
                  <c:v>2</c:v>
                </c:pt>
                <c:pt idx="7">
                  <c:v>2</c:v>
                </c:pt>
                <c:pt idx="8">
                  <c:v>1</c:v>
                </c:pt>
                <c:pt idx="9">
                  <c:v>0</c:v>
                </c:pt>
                <c:pt idx="10">
                  <c:v>0</c:v>
                </c:pt>
                <c:pt idx="11">
                  <c:v>0</c:v>
                </c:pt>
                <c:pt idx="12">
                  <c:v>0</c:v>
                </c:pt>
                <c:pt idx="13">
                  <c:v>0</c:v>
                </c:pt>
                <c:pt idx="14">
                  <c:v>1</c:v>
                </c:pt>
              </c:numCache>
            </c:numRef>
          </c:val>
          <c:smooth val="0"/>
        </c:ser>
        <c:ser>
          <c:idx val="5"/>
          <c:order val="5"/>
          <c:val>
            <c:numRef>
              <c:f>set_face_graphs!$DB$10:$DP$10</c:f>
              <c:numCache>
                <c:formatCode>General</c:formatCode>
                <c:ptCount val="15"/>
                <c:pt idx="0">
                  <c:v>3</c:v>
                </c:pt>
                <c:pt idx="1">
                  <c:v>2</c:v>
                </c:pt>
                <c:pt idx="2">
                  <c:v>3</c:v>
                </c:pt>
                <c:pt idx="3">
                  <c:v>3</c:v>
                </c:pt>
                <c:pt idx="4">
                  <c:v>3</c:v>
                </c:pt>
                <c:pt idx="5">
                  <c:v>2</c:v>
                </c:pt>
                <c:pt idx="6">
                  <c:v>2</c:v>
                </c:pt>
                <c:pt idx="7">
                  <c:v>3</c:v>
                </c:pt>
                <c:pt idx="8">
                  <c:v>0</c:v>
                </c:pt>
                <c:pt idx="9">
                  <c:v>0</c:v>
                </c:pt>
                <c:pt idx="10">
                  <c:v>0</c:v>
                </c:pt>
                <c:pt idx="11">
                  <c:v>0</c:v>
                </c:pt>
                <c:pt idx="12">
                  <c:v>0</c:v>
                </c:pt>
                <c:pt idx="13">
                  <c:v>0</c:v>
                </c:pt>
                <c:pt idx="14">
                  <c:v>0</c:v>
                </c:pt>
              </c:numCache>
            </c:numRef>
          </c:val>
          <c:smooth val="0"/>
        </c:ser>
        <c:ser>
          <c:idx val="6"/>
          <c:order val="6"/>
          <c:val>
            <c:numRef>
              <c:f>set_face_graphs!$DB$11:$DP$11</c:f>
              <c:numCache>
                <c:formatCode>General</c:formatCode>
                <c:ptCount val="15"/>
                <c:pt idx="0">
                  <c:v>3</c:v>
                </c:pt>
                <c:pt idx="1">
                  <c:v>3</c:v>
                </c:pt>
                <c:pt idx="2">
                  <c:v>3</c:v>
                </c:pt>
                <c:pt idx="3">
                  <c:v>3</c:v>
                </c:pt>
                <c:pt idx="4">
                  <c:v>3</c:v>
                </c:pt>
                <c:pt idx="5">
                  <c:v>3</c:v>
                </c:pt>
                <c:pt idx="6">
                  <c:v>2</c:v>
                </c:pt>
                <c:pt idx="7">
                  <c:v>2</c:v>
                </c:pt>
                <c:pt idx="8">
                  <c:v>1</c:v>
                </c:pt>
                <c:pt idx="9">
                  <c:v>0</c:v>
                </c:pt>
                <c:pt idx="10">
                  <c:v>0</c:v>
                </c:pt>
                <c:pt idx="11">
                  <c:v>0</c:v>
                </c:pt>
                <c:pt idx="12">
                  <c:v>0</c:v>
                </c:pt>
                <c:pt idx="13">
                  <c:v>0</c:v>
                </c:pt>
                <c:pt idx="14">
                  <c:v>0</c:v>
                </c:pt>
              </c:numCache>
            </c:numRef>
          </c:val>
          <c:smooth val="0"/>
        </c:ser>
        <c:ser>
          <c:idx val="7"/>
          <c:order val="7"/>
          <c:val>
            <c:numRef>
              <c:f>set_face_graphs!$DB$12:$DP$12</c:f>
              <c:numCache>
                <c:formatCode>General</c:formatCode>
                <c:ptCount val="15"/>
                <c:pt idx="0">
                  <c:v>3</c:v>
                </c:pt>
                <c:pt idx="1">
                  <c:v>3</c:v>
                </c:pt>
                <c:pt idx="2">
                  <c:v>3</c:v>
                </c:pt>
                <c:pt idx="3">
                  <c:v>3</c:v>
                </c:pt>
                <c:pt idx="4">
                  <c:v>3</c:v>
                </c:pt>
                <c:pt idx="5">
                  <c:v>3</c:v>
                </c:pt>
                <c:pt idx="6">
                  <c:v>3</c:v>
                </c:pt>
                <c:pt idx="7">
                  <c:v>1</c:v>
                </c:pt>
                <c:pt idx="8">
                  <c:v>2</c:v>
                </c:pt>
                <c:pt idx="9">
                  <c:v>0</c:v>
                </c:pt>
                <c:pt idx="10">
                  <c:v>1</c:v>
                </c:pt>
                <c:pt idx="11">
                  <c:v>0</c:v>
                </c:pt>
                <c:pt idx="12">
                  <c:v>0</c:v>
                </c:pt>
                <c:pt idx="13">
                  <c:v>0</c:v>
                </c:pt>
                <c:pt idx="14">
                  <c:v>0</c:v>
                </c:pt>
              </c:numCache>
            </c:numRef>
          </c:val>
          <c:smooth val="0"/>
        </c:ser>
        <c:ser>
          <c:idx val="8"/>
          <c:order val="8"/>
          <c:val>
            <c:numRef>
              <c:f>set_face_graphs!$DB$13:$DP$13</c:f>
              <c:numCache>
                <c:formatCode>General</c:formatCode>
                <c:ptCount val="15"/>
                <c:pt idx="0">
                  <c:v>3</c:v>
                </c:pt>
                <c:pt idx="1">
                  <c:v>3</c:v>
                </c:pt>
                <c:pt idx="2">
                  <c:v>3</c:v>
                </c:pt>
                <c:pt idx="3">
                  <c:v>3</c:v>
                </c:pt>
                <c:pt idx="4">
                  <c:v>3</c:v>
                </c:pt>
                <c:pt idx="5">
                  <c:v>3</c:v>
                </c:pt>
                <c:pt idx="6">
                  <c:v>3</c:v>
                </c:pt>
                <c:pt idx="7">
                  <c:v>3</c:v>
                </c:pt>
                <c:pt idx="8">
                  <c:v>1</c:v>
                </c:pt>
                <c:pt idx="9">
                  <c:v>0</c:v>
                </c:pt>
                <c:pt idx="10">
                  <c:v>0</c:v>
                </c:pt>
                <c:pt idx="11">
                  <c:v>0</c:v>
                </c:pt>
                <c:pt idx="12">
                  <c:v>0</c:v>
                </c:pt>
                <c:pt idx="13">
                  <c:v>1</c:v>
                </c:pt>
                <c:pt idx="14">
                  <c:v>1</c:v>
                </c:pt>
              </c:numCache>
            </c:numRef>
          </c:val>
          <c:smooth val="0"/>
        </c:ser>
        <c:ser>
          <c:idx val="9"/>
          <c:order val="9"/>
          <c:val>
            <c:numRef>
              <c:f>set_face_graphs!$DB$14:$DP$14</c:f>
              <c:numCache>
                <c:formatCode>General</c:formatCode>
                <c:ptCount val="15"/>
                <c:pt idx="0">
                  <c:v>3</c:v>
                </c:pt>
                <c:pt idx="1">
                  <c:v>3</c:v>
                </c:pt>
                <c:pt idx="2">
                  <c:v>3</c:v>
                </c:pt>
                <c:pt idx="3">
                  <c:v>3</c:v>
                </c:pt>
                <c:pt idx="4">
                  <c:v>3</c:v>
                </c:pt>
                <c:pt idx="5">
                  <c:v>3</c:v>
                </c:pt>
                <c:pt idx="6">
                  <c:v>3</c:v>
                </c:pt>
                <c:pt idx="7">
                  <c:v>3</c:v>
                </c:pt>
                <c:pt idx="8">
                  <c:v>2</c:v>
                </c:pt>
                <c:pt idx="9">
                  <c:v>0</c:v>
                </c:pt>
                <c:pt idx="10">
                  <c:v>0</c:v>
                </c:pt>
                <c:pt idx="11">
                  <c:v>0</c:v>
                </c:pt>
                <c:pt idx="12">
                  <c:v>1</c:v>
                </c:pt>
                <c:pt idx="13">
                  <c:v>0</c:v>
                </c:pt>
                <c:pt idx="14">
                  <c:v>0</c:v>
                </c:pt>
              </c:numCache>
            </c:numRef>
          </c:val>
          <c:smooth val="0"/>
        </c:ser>
        <c:ser>
          <c:idx val="10"/>
          <c:order val="10"/>
          <c:val>
            <c:numRef>
              <c:f>set_face_graphs!$DB$15:$DP$15</c:f>
              <c:numCache>
                <c:formatCode>General</c:formatCode>
                <c:ptCount val="15"/>
                <c:pt idx="0">
                  <c:v>2</c:v>
                </c:pt>
                <c:pt idx="1">
                  <c:v>2</c:v>
                </c:pt>
                <c:pt idx="2">
                  <c:v>3</c:v>
                </c:pt>
                <c:pt idx="3">
                  <c:v>2</c:v>
                </c:pt>
                <c:pt idx="4">
                  <c:v>3</c:v>
                </c:pt>
                <c:pt idx="5">
                  <c:v>2</c:v>
                </c:pt>
                <c:pt idx="6">
                  <c:v>1</c:v>
                </c:pt>
                <c:pt idx="7">
                  <c:v>0</c:v>
                </c:pt>
                <c:pt idx="8">
                  <c:v>0</c:v>
                </c:pt>
                <c:pt idx="9">
                  <c:v>1</c:v>
                </c:pt>
                <c:pt idx="10">
                  <c:v>0</c:v>
                </c:pt>
                <c:pt idx="11">
                  <c:v>0</c:v>
                </c:pt>
                <c:pt idx="12">
                  <c:v>0</c:v>
                </c:pt>
                <c:pt idx="13">
                  <c:v>0</c:v>
                </c:pt>
                <c:pt idx="14">
                  <c:v>0</c:v>
                </c:pt>
              </c:numCache>
            </c:numRef>
          </c:val>
          <c:smooth val="0"/>
        </c:ser>
        <c:ser>
          <c:idx val="11"/>
          <c:order val="11"/>
          <c:val>
            <c:numRef>
              <c:f>set_face_graphs!$DB$16:$DP$16</c:f>
              <c:numCache>
                <c:formatCode>General</c:formatCode>
                <c:ptCount val="15"/>
                <c:pt idx="0">
                  <c:v>3</c:v>
                </c:pt>
                <c:pt idx="1">
                  <c:v>3</c:v>
                </c:pt>
                <c:pt idx="2">
                  <c:v>3</c:v>
                </c:pt>
                <c:pt idx="3">
                  <c:v>3</c:v>
                </c:pt>
                <c:pt idx="4">
                  <c:v>3</c:v>
                </c:pt>
                <c:pt idx="5">
                  <c:v>3</c:v>
                </c:pt>
                <c:pt idx="6">
                  <c:v>3</c:v>
                </c:pt>
                <c:pt idx="7">
                  <c:v>2</c:v>
                </c:pt>
                <c:pt idx="8">
                  <c:v>0</c:v>
                </c:pt>
                <c:pt idx="9">
                  <c:v>0</c:v>
                </c:pt>
                <c:pt idx="10">
                  <c:v>0</c:v>
                </c:pt>
                <c:pt idx="11">
                  <c:v>0</c:v>
                </c:pt>
                <c:pt idx="12">
                  <c:v>0</c:v>
                </c:pt>
                <c:pt idx="13">
                  <c:v>0</c:v>
                </c:pt>
                <c:pt idx="14">
                  <c:v>0</c:v>
                </c:pt>
              </c:numCache>
            </c:numRef>
          </c:val>
          <c:smooth val="0"/>
        </c:ser>
        <c:ser>
          <c:idx val="12"/>
          <c:order val="12"/>
          <c:val>
            <c:numRef>
              <c:f>set_face_graphs!$DB$17:$DP$17</c:f>
              <c:numCache>
                <c:formatCode>General</c:formatCode>
                <c:ptCount val="15"/>
                <c:pt idx="0">
                  <c:v>3</c:v>
                </c:pt>
                <c:pt idx="1">
                  <c:v>3</c:v>
                </c:pt>
                <c:pt idx="2">
                  <c:v>3</c:v>
                </c:pt>
                <c:pt idx="3">
                  <c:v>3</c:v>
                </c:pt>
                <c:pt idx="4">
                  <c:v>3</c:v>
                </c:pt>
                <c:pt idx="5">
                  <c:v>3</c:v>
                </c:pt>
                <c:pt idx="6">
                  <c:v>2</c:v>
                </c:pt>
                <c:pt idx="7">
                  <c:v>3</c:v>
                </c:pt>
                <c:pt idx="8">
                  <c:v>3</c:v>
                </c:pt>
                <c:pt idx="9">
                  <c:v>1</c:v>
                </c:pt>
                <c:pt idx="10">
                  <c:v>1</c:v>
                </c:pt>
                <c:pt idx="11">
                  <c:v>0</c:v>
                </c:pt>
                <c:pt idx="12">
                  <c:v>0</c:v>
                </c:pt>
                <c:pt idx="13">
                  <c:v>0</c:v>
                </c:pt>
                <c:pt idx="14">
                  <c:v>0</c:v>
                </c:pt>
              </c:numCache>
            </c:numRef>
          </c:val>
          <c:smooth val="0"/>
        </c:ser>
        <c:ser>
          <c:idx val="13"/>
          <c:order val="13"/>
          <c:val>
            <c:numRef>
              <c:f>set_face_graphs!$DB$18:$DP$18</c:f>
              <c:numCache>
                <c:formatCode>General</c:formatCode>
                <c:ptCount val="15"/>
                <c:pt idx="0">
                  <c:v>3</c:v>
                </c:pt>
                <c:pt idx="1">
                  <c:v>3</c:v>
                </c:pt>
                <c:pt idx="2">
                  <c:v>3</c:v>
                </c:pt>
                <c:pt idx="3">
                  <c:v>3</c:v>
                </c:pt>
                <c:pt idx="4">
                  <c:v>3</c:v>
                </c:pt>
                <c:pt idx="5">
                  <c:v>3</c:v>
                </c:pt>
                <c:pt idx="6">
                  <c:v>1</c:v>
                </c:pt>
                <c:pt idx="7">
                  <c:v>3</c:v>
                </c:pt>
                <c:pt idx="8">
                  <c:v>0</c:v>
                </c:pt>
                <c:pt idx="9">
                  <c:v>0</c:v>
                </c:pt>
                <c:pt idx="10">
                  <c:v>0</c:v>
                </c:pt>
                <c:pt idx="11">
                  <c:v>0</c:v>
                </c:pt>
                <c:pt idx="12">
                  <c:v>0</c:v>
                </c:pt>
                <c:pt idx="13">
                  <c:v>0</c:v>
                </c:pt>
                <c:pt idx="14">
                  <c:v>0</c:v>
                </c:pt>
              </c:numCache>
            </c:numRef>
          </c:val>
          <c:smooth val="0"/>
        </c:ser>
        <c:ser>
          <c:idx val="14"/>
          <c:order val="14"/>
          <c:val>
            <c:numRef>
              <c:f>set_face_graphs!$DB$19:$DP$19</c:f>
              <c:numCache>
                <c:formatCode>General</c:formatCode>
                <c:ptCount val="15"/>
                <c:pt idx="0">
                  <c:v>3</c:v>
                </c:pt>
                <c:pt idx="1">
                  <c:v>3</c:v>
                </c:pt>
                <c:pt idx="2">
                  <c:v>3</c:v>
                </c:pt>
                <c:pt idx="3">
                  <c:v>3</c:v>
                </c:pt>
                <c:pt idx="4">
                  <c:v>3</c:v>
                </c:pt>
                <c:pt idx="5">
                  <c:v>3</c:v>
                </c:pt>
                <c:pt idx="6">
                  <c:v>3</c:v>
                </c:pt>
                <c:pt idx="7">
                  <c:v>3</c:v>
                </c:pt>
                <c:pt idx="8">
                  <c:v>3</c:v>
                </c:pt>
                <c:pt idx="9">
                  <c:v>2</c:v>
                </c:pt>
                <c:pt idx="10">
                  <c:v>1</c:v>
                </c:pt>
                <c:pt idx="11">
                  <c:v>0</c:v>
                </c:pt>
                <c:pt idx="12">
                  <c:v>1</c:v>
                </c:pt>
                <c:pt idx="13">
                  <c:v>2</c:v>
                </c:pt>
                <c:pt idx="14">
                  <c:v>2</c:v>
                </c:pt>
              </c:numCache>
            </c:numRef>
          </c:val>
          <c:smooth val="0"/>
        </c:ser>
        <c:ser>
          <c:idx val="15"/>
          <c:order val="15"/>
          <c:val>
            <c:numRef>
              <c:f>set_face_graphs!$DB$20:$DP$20</c:f>
              <c:numCache>
                <c:formatCode>General</c:formatCode>
                <c:ptCount val="15"/>
                <c:pt idx="0">
                  <c:v>3</c:v>
                </c:pt>
                <c:pt idx="1">
                  <c:v>3</c:v>
                </c:pt>
                <c:pt idx="2">
                  <c:v>3</c:v>
                </c:pt>
                <c:pt idx="3">
                  <c:v>3</c:v>
                </c:pt>
                <c:pt idx="4">
                  <c:v>3</c:v>
                </c:pt>
                <c:pt idx="5">
                  <c:v>3</c:v>
                </c:pt>
                <c:pt idx="6">
                  <c:v>3</c:v>
                </c:pt>
                <c:pt idx="7">
                  <c:v>3</c:v>
                </c:pt>
                <c:pt idx="8">
                  <c:v>3</c:v>
                </c:pt>
                <c:pt idx="9">
                  <c:v>0</c:v>
                </c:pt>
                <c:pt idx="10">
                  <c:v>0</c:v>
                </c:pt>
                <c:pt idx="11">
                  <c:v>0</c:v>
                </c:pt>
                <c:pt idx="12">
                  <c:v>0</c:v>
                </c:pt>
                <c:pt idx="13">
                  <c:v>0</c:v>
                </c:pt>
                <c:pt idx="14">
                  <c:v>0</c:v>
                </c:pt>
              </c:numCache>
            </c:numRef>
          </c:val>
          <c:smooth val="0"/>
        </c:ser>
        <c:ser>
          <c:idx val="16"/>
          <c:order val="16"/>
          <c:val>
            <c:numRef>
              <c:f>set_face_graphs!$DB$21:$DP$21</c:f>
              <c:numCache>
                <c:formatCode>General</c:formatCode>
                <c:ptCount val="15"/>
                <c:pt idx="0">
                  <c:v>3</c:v>
                </c:pt>
                <c:pt idx="1">
                  <c:v>3</c:v>
                </c:pt>
                <c:pt idx="2">
                  <c:v>3</c:v>
                </c:pt>
                <c:pt idx="3">
                  <c:v>3</c:v>
                </c:pt>
                <c:pt idx="4">
                  <c:v>3</c:v>
                </c:pt>
                <c:pt idx="5">
                  <c:v>3</c:v>
                </c:pt>
                <c:pt idx="6">
                  <c:v>3</c:v>
                </c:pt>
                <c:pt idx="7">
                  <c:v>3</c:v>
                </c:pt>
                <c:pt idx="8">
                  <c:v>3</c:v>
                </c:pt>
                <c:pt idx="9">
                  <c:v>1</c:v>
                </c:pt>
                <c:pt idx="10">
                  <c:v>1</c:v>
                </c:pt>
                <c:pt idx="11">
                  <c:v>1</c:v>
                </c:pt>
                <c:pt idx="12">
                  <c:v>2</c:v>
                </c:pt>
                <c:pt idx="13">
                  <c:v>0</c:v>
                </c:pt>
                <c:pt idx="14">
                  <c:v>0</c:v>
                </c:pt>
              </c:numCache>
            </c:numRef>
          </c:val>
          <c:smooth val="0"/>
        </c:ser>
        <c:ser>
          <c:idx val="17"/>
          <c:order val="17"/>
          <c:val>
            <c:numRef>
              <c:f>set_face_graphs!$DB$22:$DP$22</c:f>
              <c:numCache>
                <c:formatCode>General</c:formatCode>
                <c:ptCount val="15"/>
                <c:pt idx="0">
                  <c:v>3</c:v>
                </c:pt>
                <c:pt idx="1">
                  <c:v>3</c:v>
                </c:pt>
                <c:pt idx="2">
                  <c:v>3</c:v>
                </c:pt>
                <c:pt idx="3">
                  <c:v>3</c:v>
                </c:pt>
                <c:pt idx="4">
                  <c:v>2</c:v>
                </c:pt>
                <c:pt idx="5">
                  <c:v>3</c:v>
                </c:pt>
                <c:pt idx="6">
                  <c:v>2</c:v>
                </c:pt>
                <c:pt idx="7">
                  <c:v>1</c:v>
                </c:pt>
                <c:pt idx="8">
                  <c:v>2</c:v>
                </c:pt>
                <c:pt idx="9">
                  <c:v>0</c:v>
                </c:pt>
                <c:pt idx="10">
                  <c:v>0</c:v>
                </c:pt>
                <c:pt idx="11">
                  <c:v>0</c:v>
                </c:pt>
                <c:pt idx="12">
                  <c:v>0</c:v>
                </c:pt>
                <c:pt idx="13">
                  <c:v>1</c:v>
                </c:pt>
                <c:pt idx="14">
                  <c:v>0</c:v>
                </c:pt>
              </c:numCache>
            </c:numRef>
          </c:val>
          <c:smooth val="0"/>
        </c:ser>
        <c:ser>
          <c:idx val="18"/>
          <c:order val="18"/>
          <c:val>
            <c:numRef>
              <c:f>set_face_graphs!$DB$23:$DP$23</c:f>
              <c:numCache>
                <c:formatCode>General</c:formatCode>
                <c:ptCount val="15"/>
                <c:pt idx="0">
                  <c:v>3</c:v>
                </c:pt>
                <c:pt idx="1">
                  <c:v>3</c:v>
                </c:pt>
                <c:pt idx="2">
                  <c:v>3</c:v>
                </c:pt>
                <c:pt idx="3">
                  <c:v>3</c:v>
                </c:pt>
                <c:pt idx="4">
                  <c:v>3</c:v>
                </c:pt>
                <c:pt idx="5">
                  <c:v>3</c:v>
                </c:pt>
                <c:pt idx="6">
                  <c:v>3</c:v>
                </c:pt>
                <c:pt idx="7">
                  <c:v>2</c:v>
                </c:pt>
                <c:pt idx="8">
                  <c:v>1</c:v>
                </c:pt>
                <c:pt idx="9">
                  <c:v>1</c:v>
                </c:pt>
                <c:pt idx="10">
                  <c:v>1</c:v>
                </c:pt>
                <c:pt idx="11">
                  <c:v>1</c:v>
                </c:pt>
                <c:pt idx="12">
                  <c:v>3</c:v>
                </c:pt>
                <c:pt idx="13">
                  <c:v>0</c:v>
                </c:pt>
                <c:pt idx="14">
                  <c:v>0</c:v>
                </c:pt>
              </c:numCache>
            </c:numRef>
          </c:val>
          <c:smooth val="0"/>
        </c:ser>
        <c:ser>
          <c:idx val="19"/>
          <c:order val="19"/>
          <c:val>
            <c:numRef>
              <c:f>set_face_graphs!$DB$24:$DP$24</c:f>
              <c:numCache>
                <c:formatCode>General</c:formatCode>
                <c:ptCount val="15"/>
                <c:pt idx="0">
                  <c:v>3</c:v>
                </c:pt>
                <c:pt idx="1">
                  <c:v>3</c:v>
                </c:pt>
                <c:pt idx="2">
                  <c:v>3</c:v>
                </c:pt>
                <c:pt idx="3">
                  <c:v>3</c:v>
                </c:pt>
                <c:pt idx="4">
                  <c:v>3</c:v>
                </c:pt>
                <c:pt idx="5">
                  <c:v>3</c:v>
                </c:pt>
                <c:pt idx="6">
                  <c:v>3</c:v>
                </c:pt>
                <c:pt idx="7">
                  <c:v>3</c:v>
                </c:pt>
                <c:pt idx="8">
                  <c:v>3</c:v>
                </c:pt>
                <c:pt idx="9">
                  <c:v>0</c:v>
                </c:pt>
                <c:pt idx="10">
                  <c:v>0</c:v>
                </c:pt>
                <c:pt idx="11">
                  <c:v>1</c:v>
                </c:pt>
                <c:pt idx="12">
                  <c:v>1</c:v>
                </c:pt>
                <c:pt idx="13">
                  <c:v>0</c:v>
                </c:pt>
                <c:pt idx="14">
                  <c:v>2</c:v>
                </c:pt>
              </c:numCache>
            </c:numRef>
          </c:val>
          <c:smooth val="0"/>
        </c:ser>
        <c:ser>
          <c:idx val="20"/>
          <c:order val="20"/>
          <c:val>
            <c:numRef>
              <c:f>set_face_graphs!$DB$25:$DP$25</c:f>
              <c:numCache>
                <c:formatCode>General</c:formatCode>
                <c:ptCount val="15"/>
                <c:pt idx="0">
                  <c:v>3</c:v>
                </c:pt>
                <c:pt idx="1">
                  <c:v>3</c:v>
                </c:pt>
                <c:pt idx="2">
                  <c:v>3</c:v>
                </c:pt>
                <c:pt idx="3">
                  <c:v>3</c:v>
                </c:pt>
                <c:pt idx="4">
                  <c:v>3</c:v>
                </c:pt>
                <c:pt idx="5">
                  <c:v>2</c:v>
                </c:pt>
                <c:pt idx="6">
                  <c:v>1</c:v>
                </c:pt>
                <c:pt idx="7">
                  <c:v>0</c:v>
                </c:pt>
                <c:pt idx="8">
                  <c:v>0</c:v>
                </c:pt>
                <c:pt idx="9">
                  <c:v>0</c:v>
                </c:pt>
                <c:pt idx="10">
                  <c:v>0</c:v>
                </c:pt>
                <c:pt idx="11">
                  <c:v>0</c:v>
                </c:pt>
                <c:pt idx="12">
                  <c:v>0</c:v>
                </c:pt>
                <c:pt idx="13">
                  <c:v>0</c:v>
                </c:pt>
                <c:pt idx="14">
                  <c:v>0</c:v>
                </c:pt>
              </c:numCache>
            </c:numRef>
          </c:val>
          <c:smooth val="0"/>
        </c:ser>
        <c:ser>
          <c:idx val="21"/>
          <c:order val="21"/>
          <c:val>
            <c:numRef>
              <c:f>set_face_graphs!$DB$26:$DP$26</c:f>
              <c:numCache>
                <c:formatCode>General</c:formatCode>
                <c:ptCount val="15"/>
                <c:pt idx="0">
                  <c:v>3</c:v>
                </c:pt>
                <c:pt idx="1">
                  <c:v>3</c:v>
                </c:pt>
                <c:pt idx="2">
                  <c:v>3</c:v>
                </c:pt>
                <c:pt idx="3">
                  <c:v>3</c:v>
                </c:pt>
                <c:pt idx="4">
                  <c:v>3</c:v>
                </c:pt>
                <c:pt idx="5">
                  <c:v>3</c:v>
                </c:pt>
                <c:pt idx="6">
                  <c:v>2</c:v>
                </c:pt>
                <c:pt idx="7">
                  <c:v>2</c:v>
                </c:pt>
                <c:pt idx="8">
                  <c:v>3</c:v>
                </c:pt>
                <c:pt idx="9">
                  <c:v>2</c:v>
                </c:pt>
                <c:pt idx="10">
                  <c:v>0</c:v>
                </c:pt>
                <c:pt idx="11">
                  <c:v>1</c:v>
                </c:pt>
                <c:pt idx="12">
                  <c:v>0</c:v>
                </c:pt>
                <c:pt idx="13">
                  <c:v>0</c:v>
                </c:pt>
                <c:pt idx="14">
                  <c:v>1</c:v>
                </c:pt>
              </c:numCache>
            </c:numRef>
          </c:val>
          <c:smooth val="0"/>
        </c:ser>
        <c:ser>
          <c:idx val="22"/>
          <c:order val="22"/>
          <c:val>
            <c:numRef>
              <c:f>set_face_graphs!$DB$27:$DP$27</c:f>
              <c:numCache>
                <c:formatCode>General</c:formatCode>
                <c:ptCount val="15"/>
                <c:pt idx="0">
                  <c:v>3</c:v>
                </c:pt>
                <c:pt idx="1">
                  <c:v>3</c:v>
                </c:pt>
                <c:pt idx="2">
                  <c:v>3</c:v>
                </c:pt>
                <c:pt idx="3">
                  <c:v>3</c:v>
                </c:pt>
                <c:pt idx="4">
                  <c:v>3</c:v>
                </c:pt>
                <c:pt idx="5">
                  <c:v>2</c:v>
                </c:pt>
                <c:pt idx="6">
                  <c:v>3</c:v>
                </c:pt>
                <c:pt idx="7">
                  <c:v>3</c:v>
                </c:pt>
                <c:pt idx="8">
                  <c:v>3</c:v>
                </c:pt>
                <c:pt idx="9">
                  <c:v>1</c:v>
                </c:pt>
                <c:pt idx="10">
                  <c:v>1</c:v>
                </c:pt>
                <c:pt idx="11">
                  <c:v>0</c:v>
                </c:pt>
                <c:pt idx="12">
                  <c:v>1</c:v>
                </c:pt>
                <c:pt idx="13">
                  <c:v>0</c:v>
                </c:pt>
                <c:pt idx="14">
                  <c:v>2</c:v>
                </c:pt>
              </c:numCache>
            </c:numRef>
          </c:val>
          <c:smooth val="0"/>
        </c:ser>
        <c:ser>
          <c:idx val="23"/>
          <c:order val="23"/>
          <c:val>
            <c:numRef>
              <c:f>set_face_graphs!$DB$28:$DP$28</c:f>
              <c:numCache>
                <c:formatCode>General</c:formatCode>
                <c:ptCount val="15"/>
                <c:pt idx="0">
                  <c:v>3</c:v>
                </c:pt>
                <c:pt idx="1">
                  <c:v>3</c:v>
                </c:pt>
                <c:pt idx="2">
                  <c:v>3</c:v>
                </c:pt>
                <c:pt idx="3">
                  <c:v>3</c:v>
                </c:pt>
                <c:pt idx="4">
                  <c:v>3</c:v>
                </c:pt>
                <c:pt idx="5">
                  <c:v>3</c:v>
                </c:pt>
                <c:pt idx="6">
                  <c:v>1</c:v>
                </c:pt>
                <c:pt idx="7">
                  <c:v>0</c:v>
                </c:pt>
                <c:pt idx="8">
                  <c:v>0</c:v>
                </c:pt>
                <c:pt idx="9">
                  <c:v>0</c:v>
                </c:pt>
                <c:pt idx="10">
                  <c:v>0</c:v>
                </c:pt>
                <c:pt idx="11">
                  <c:v>0</c:v>
                </c:pt>
                <c:pt idx="12">
                  <c:v>0</c:v>
                </c:pt>
                <c:pt idx="13">
                  <c:v>0</c:v>
                </c:pt>
                <c:pt idx="14">
                  <c:v>0</c:v>
                </c:pt>
              </c:numCache>
            </c:numRef>
          </c:val>
          <c:smooth val="0"/>
        </c:ser>
        <c:ser>
          <c:idx val="24"/>
          <c:order val="24"/>
          <c:val>
            <c:numRef>
              <c:f>set_face_graphs!$DB$29:$DP$29</c:f>
              <c:numCache>
                <c:formatCode>General</c:formatCode>
                <c:ptCount val="15"/>
                <c:pt idx="0">
                  <c:v>3</c:v>
                </c:pt>
                <c:pt idx="1">
                  <c:v>3</c:v>
                </c:pt>
                <c:pt idx="2">
                  <c:v>3</c:v>
                </c:pt>
                <c:pt idx="3">
                  <c:v>3</c:v>
                </c:pt>
                <c:pt idx="4">
                  <c:v>3</c:v>
                </c:pt>
                <c:pt idx="5">
                  <c:v>3</c:v>
                </c:pt>
                <c:pt idx="6">
                  <c:v>3</c:v>
                </c:pt>
                <c:pt idx="7">
                  <c:v>2</c:v>
                </c:pt>
                <c:pt idx="8">
                  <c:v>3</c:v>
                </c:pt>
                <c:pt idx="9">
                  <c:v>2</c:v>
                </c:pt>
                <c:pt idx="10">
                  <c:v>1</c:v>
                </c:pt>
                <c:pt idx="11">
                  <c:v>0</c:v>
                </c:pt>
                <c:pt idx="12">
                  <c:v>0</c:v>
                </c:pt>
                <c:pt idx="13">
                  <c:v>0</c:v>
                </c:pt>
                <c:pt idx="14">
                  <c:v>1</c:v>
                </c:pt>
              </c:numCache>
            </c:numRef>
          </c:val>
          <c:smooth val="0"/>
        </c:ser>
        <c:ser>
          <c:idx val="25"/>
          <c:order val="25"/>
          <c:val>
            <c:numRef>
              <c:f>set_face_graphs!$DB$30:$DP$30</c:f>
              <c:numCache>
                <c:formatCode>General</c:formatCode>
                <c:ptCount val="15"/>
                <c:pt idx="0">
                  <c:v>3</c:v>
                </c:pt>
                <c:pt idx="1">
                  <c:v>3</c:v>
                </c:pt>
                <c:pt idx="2">
                  <c:v>3</c:v>
                </c:pt>
                <c:pt idx="3">
                  <c:v>3</c:v>
                </c:pt>
                <c:pt idx="4">
                  <c:v>3</c:v>
                </c:pt>
                <c:pt idx="5">
                  <c:v>3</c:v>
                </c:pt>
                <c:pt idx="6">
                  <c:v>3</c:v>
                </c:pt>
                <c:pt idx="7">
                  <c:v>2</c:v>
                </c:pt>
                <c:pt idx="8">
                  <c:v>0</c:v>
                </c:pt>
                <c:pt idx="9">
                  <c:v>0</c:v>
                </c:pt>
                <c:pt idx="10">
                  <c:v>0</c:v>
                </c:pt>
                <c:pt idx="11">
                  <c:v>1</c:v>
                </c:pt>
                <c:pt idx="12">
                  <c:v>0</c:v>
                </c:pt>
                <c:pt idx="13">
                  <c:v>0</c:v>
                </c:pt>
                <c:pt idx="14">
                  <c:v>0</c:v>
                </c:pt>
              </c:numCache>
            </c:numRef>
          </c:val>
          <c:smooth val="0"/>
        </c:ser>
        <c:ser>
          <c:idx val="26"/>
          <c:order val="26"/>
          <c:val>
            <c:numRef>
              <c:f>set_face_graphs!$DB$31:$DP$31</c:f>
              <c:numCache>
                <c:formatCode>General</c:formatCode>
                <c:ptCount val="15"/>
                <c:pt idx="0">
                  <c:v>3</c:v>
                </c:pt>
                <c:pt idx="1">
                  <c:v>3</c:v>
                </c:pt>
                <c:pt idx="2">
                  <c:v>3</c:v>
                </c:pt>
                <c:pt idx="3">
                  <c:v>3</c:v>
                </c:pt>
                <c:pt idx="4">
                  <c:v>3</c:v>
                </c:pt>
                <c:pt idx="5">
                  <c:v>2</c:v>
                </c:pt>
                <c:pt idx="6">
                  <c:v>2</c:v>
                </c:pt>
                <c:pt idx="7">
                  <c:v>1</c:v>
                </c:pt>
                <c:pt idx="8">
                  <c:v>2</c:v>
                </c:pt>
                <c:pt idx="9">
                  <c:v>1</c:v>
                </c:pt>
                <c:pt idx="10">
                  <c:v>1</c:v>
                </c:pt>
                <c:pt idx="11">
                  <c:v>0</c:v>
                </c:pt>
                <c:pt idx="12">
                  <c:v>0</c:v>
                </c:pt>
                <c:pt idx="13">
                  <c:v>0</c:v>
                </c:pt>
                <c:pt idx="14">
                  <c:v>0</c:v>
                </c:pt>
              </c:numCache>
            </c:numRef>
          </c:val>
          <c:smooth val="0"/>
        </c:ser>
        <c:ser>
          <c:idx val="27"/>
          <c:order val="27"/>
          <c:val>
            <c:numRef>
              <c:f>set_face_graphs!$DB$32:$DP$32</c:f>
              <c:numCache>
                <c:formatCode>General</c:formatCode>
                <c:ptCount val="15"/>
                <c:pt idx="0">
                  <c:v>3</c:v>
                </c:pt>
                <c:pt idx="1">
                  <c:v>3</c:v>
                </c:pt>
                <c:pt idx="2">
                  <c:v>3</c:v>
                </c:pt>
                <c:pt idx="3">
                  <c:v>1</c:v>
                </c:pt>
                <c:pt idx="4">
                  <c:v>3</c:v>
                </c:pt>
                <c:pt idx="5">
                  <c:v>3</c:v>
                </c:pt>
                <c:pt idx="6">
                  <c:v>2</c:v>
                </c:pt>
                <c:pt idx="7">
                  <c:v>2</c:v>
                </c:pt>
                <c:pt idx="8">
                  <c:v>1</c:v>
                </c:pt>
                <c:pt idx="9">
                  <c:v>0</c:v>
                </c:pt>
                <c:pt idx="10">
                  <c:v>0</c:v>
                </c:pt>
                <c:pt idx="11">
                  <c:v>0</c:v>
                </c:pt>
                <c:pt idx="12">
                  <c:v>0</c:v>
                </c:pt>
                <c:pt idx="13">
                  <c:v>0</c:v>
                </c:pt>
                <c:pt idx="14">
                  <c:v>1</c:v>
                </c:pt>
              </c:numCache>
            </c:numRef>
          </c:val>
          <c:smooth val="0"/>
        </c:ser>
        <c:ser>
          <c:idx val="28"/>
          <c:order val="28"/>
          <c:val>
            <c:numRef>
              <c:f>set_face_graphs!$DB$33:$DP$33</c:f>
              <c:numCache>
                <c:formatCode>General</c:formatCode>
                <c:ptCount val="15"/>
                <c:pt idx="0">
                  <c:v>3</c:v>
                </c:pt>
                <c:pt idx="1">
                  <c:v>3</c:v>
                </c:pt>
                <c:pt idx="2">
                  <c:v>3</c:v>
                </c:pt>
                <c:pt idx="3">
                  <c:v>3</c:v>
                </c:pt>
                <c:pt idx="4">
                  <c:v>3</c:v>
                </c:pt>
                <c:pt idx="5">
                  <c:v>3</c:v>
                </c:pt>
                <c:pt idx="6">
                  <c:v>3</c:v>
                </c:pt>
                <c:pt idx="7">
                  <c:v>2</c:v>
                </c:pt>
                <c:pt idx="8">
                  <c:v>2</c:v>
                </c:pt>
                <c:pt idx="9">
                  <c:v>1</c:v>
                </c:pt>
                <c:pt idx="10">
                  <c:v>0</c:v>
                </c:pt>
                <c:pt idx="11">
                  <c:v>0</c:v>
                </c:pt>
                <c:pt idx="12">
                  <c:v>0</c:v>
                </c:pt>
                <c:pt idx="13">
                  <c:v>0</c:v>
                </c:pt>
                <c:pt idx="14">
                  <c:v>0</c:v>
                </c:pt>
              </c:numCache>
            </c:numRef>
          </c:val>
          <c:smooth val="0"/>
        </c:ser>
        <c:dLbls>
          <c:showLegendKey val="0"/>
          <c:showVal val="0"/>
          <c:showCatName val="0"/>
          <c:showSerName val="0"/>
          <c:showPercent val="0"/>
          <c:showBubbleSize val="0"/>
        </c:dLbls>
        <c:marker val="1"/>
        <c:smooth val="0"/>
        <c:axId val="391644152"/>
        <c:axId val="391640232"/>
      </c:lineChart>
      <c:catAx>
        <c:axId val="391644152"/>
        <c:scaling>
          <c:orientation val="minMax"/>
        </c:scaling>
        <c:delete val="0"/>
        <c:axPos val="b"/>
        <c:majorTickMark val="cross"/>
        <c:minorTickMark val="none"/>
        <c:tickLblPos val="nextTo"/>
        <c:txPr>
          <a:bodyPr/>
          <a:lstStyle/>
          <a:p>
            <a:pPr>
              <a:defRPr b="1" i="0" strike="noStrike" baseline="0"/>
            </a:pPr>
            <a:endParaRPr lang="en-US"/>
          </a:p>
        </c:txPr>
        <c:crossAx val="391640232"/>
        <c:crosses val="autoZero"/>
        <c:auto val="1"/>
        <c:lblAlgn val="ctr"/>
        <c:lblOffset val="100"/>
        <c:noMultiLvlLbl val="0"/>
      </c:catAx>
      <c:valAx>
        <c:axId val="391640232"/>
        <c:scaling>
          <c:orientation val="minMax"/>
          <c:max val="3"/>
        </c:scaling>
        <c:delete val="0"/>
        <c:axPos val="l"/>
        <c:majorGridlines/>
        <c:numFmt formatCode="General" sourceLinked="1"/>
        <c:majorTickMark val="out"/>
        <c:minorTickMark val="none"/>
        <c:tickLblPos val="nextTo"/>
        <c:txPr>
          <a:bodyPr/>
          <a:lstStyle/>
          <a:p>
            <a:pPr>
              <a:defRPr b="1" i="0" strike="noStrike" baseline="0"/>
            </a:pPr>
            <a:endParaRPr lang="en-US"/>
          </a:p>
        </c:txPr>
        <c:crossAx val="391644152"/>
        <c:crosses val="autoZero"/>
        <c:crossBetween val="midCat"/>
        <c:majorUnit val="1"/>
      </c:valAx>
    </c:plotArea>
    <c:plotVisOnly val="1"/>
    <c:dispBlanksAs val="gap"/>
    <c:showDLblsOverMax val="0"/>
  </c:chart>
  <c:txPr>
    <a:bodyPr/>
    <a:lstStyle/>
    <a:p>
      <a:pPr>
        <a:defRPr sz="1400" strike="sngStrike" baseline="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spPr>
            <a:ln w="50800">
              <a:solidFill>
                <a:srgbClr val="FF0000"/>
              </a:solidFill>
            </a:ln>
          </c:spPr>
          <c:marker>
            <c:spPr>
              <a:solidFill>
                <a:srgbClr val="FF0000"/>
              </a:solidFill>
              <a:ln w="19050">
                <a:solidFill>
                  <a:srgbClr val="7030A0"/>
                </a:solidFill>
              </a:ln>
            </c:spPr>
          </c:marker>
          <c:val>
            <c:numRef>
              <c:f>set_face_graphs!$DB$37:$DP$37</c:f>
              <c:numCache>
                <c:formatCode>General</c:formatCode>
                <c:ptCount val="15"/>
                <c:pt idx="0">
                  <c:v>2.9310344827586197</c:v>
                </c:pt>
                <c:pt idx="1">
                  <c:v>2.9310344827586197</c:v>
                </c:pt>
                <c:pt idx="2">
                  <c:v>3</c:v>
                </c:pt>
                <c:pt idx="3">
                  <c:v>2.896551724137931</c:v>
                </c:pt>
                <c:pt idx="4">
                  <c:v>2.9655172413793194</c:v>
                </c:pt>
                <c:pt idx="5">
                  <c:v>2.7931034482758652</c:v>
                </c:pt>
                <c:pt idx="6">
                  <c:v>2.4482758620689653</c:v>
                </c:pt>
                <c:pt idx="7">
                  <c:v>2</c:v>
                </c:pt>
                <c:pt idx="8">
                  <c:v>1.5172413793103448</c:v>
                </c:pt>
                <c:pt idx="9">
                  <c:v>0.58620689655172409</c:v>
                </c:pt>
                <c:pt idx="10">
                  <c:v>0.41379310344827575</c:v>
                </c:pt>
                <c:pt idx="11">
                  <c:v>0.24137931034482771</c:v>
                </c:pt>
                <c:pt idx="12">
                  <c:v>0.31034482758620752</c:v>
                </c:pt>
                <c:pt idx="13">
                  <c:v>0.13793103448275895</c:v>
                </c:pt>
                <c:pt idx="14">
                  <c:v>0.37931034482758685</c:v>
                </c:pt>
              </c:numCache>
            </c:numRef>
          </c:val>
          <c:smooth val="0"/>
        </c:ser>
        <c:dLbls>
          <c:showLegendKey val="0"/>
          <c:showVal val="0"/>
          <c:showCatName val="0"/>
          <c:showSerName val="0"/>
          <c:showPercent val="0"/>
          <c:showBubbleSize val="0"/>
        </c:dLbls>
        <c:marker val="1"/>
        <c:smooth val="0"/>
        <c:axId val="391644544"/>
        <c:axId val="391642976"/>
      </c:lineChart>
      <c:catAx>
        <c:axId val="391644544"/>
        <c:scaling>
          <c:orientation val="minMax"/>
        </c:scaling>
        <c:delete val="0"/>
        <c:axPos val="b"/>
        <c:majorTickMark val="cross"/>
        <c:minorTickMark val="none"/>
        <c:tickLblPos val="nextTo"/>
        <c:txPr>
          <a:bodyPr/>
          <a:lstStyle/>
          <a:p>
            <a:pPr>
              <a:defRPr b="1" i="0" strike="noStrike" baseline="0"/>
            </a:pPr>
            <a:endParaRPr lang="en-US"/>
          </a:p>
        </c:txPr>
        <c:crossAx val="391642976"/>
        <c:crosses val="autoZero"/>
        <c:auto val="1"/>
        <c:lblAlgn val="ctr"/>
        <c:lblOffset val="100"/>
        <c:noMultiLvlLbl val="0"/>
      </c:catAx>
      <c:valAx>
        <c:axId val="391642976"/>
        <c:scaling>
          <c:orientation val="minMax"/>
          <c:max val="3"/>
        </c:scaling>
        <c:delete val="0"/>
        <c:axPos val="l"/>
        <c:majorGridlines/>
        <c:numFmt formatCode="General" sourceLinked="1"/>
        <c:majorTickMark val="out"/>
        <c:minorTickMark val="none"/>
        <c:tickLblPos val="nextTo"/>
        <c:txPr>
          <a:bodyPr/>
          <a:lstStyle/>
          <a:p>
            <a:pPr>
              <a:defRPr b="1" i="0" strike="noStrike" baseline="0"/>
            </a:pPr>
            <a:endParaRPr lang="en-US"/>
          </a:p>
        </c:txPr>
        <c:crossAx val="391644544"/>
        <c:crosses val="autoZero"/>
        <c:crossBetween val="midCat"/>
        <c:majorUnit val="1"/>
      </c:valAx>
    </c:plotArea>
    <c:plotVisOnly val="1"/>
    <c:dispBlanksAs val="gap"/>
    <c:showDLblsOverMax val="0"/>
  </c:chart>
  <c:txPr>
    <a:bodyPr/>
    <a:lstStyle/>
    <a:p>
      <a:pPr>
        <a:defRPr sz="1400" strike="sngStrike" baseline="0"/>
      </a:pPr>
      <a:endParaRPr lang="en-US"/>
    </a:p>
  </c:tx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9489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20638"/>
            <a:ext cx="30114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212" tIns="0" rIns="19212" bIns="0" numCol="1" anchor="t" anchorCtr="0" compatLnSpc="1">
            <a:prstTxWarp prst="textNoShape">
              <a:avLst/>
            </a:prstTxWarp>
          </a:bodyPr>
          <a:lstStyle>
            <a:lvl1pPr defTabSz="921985" eaLnBrk="0" hangingPunct="0">
              <a:defRPr sz="1000" i="1">
                <a:cs typeface="+mn-cs"/>
              </a:defRPr>
            </a:lvl1pPr>
          </a:lstStyle>
          <a:p>
            <a:pPr>
              <a:defRPr/>
            </a:pPr>
            <a:endParaRPr lang="en-US"/>
          </a:p>
        </p:txBody>
      </p:sp>
      <p:sp>
        <p:nvSpPr>
          <p:cNvPr id="2051" name="Rectangle 3"/>
          <p:cNvSpPr>
            <a:spLocks noGrp="1" noChangeArrowheads="1"/>
          </p:cNvSpPr>
          <p:nvPr>
            <p:ph type="dt" idx="1"/>
          </p:nvPr>
        </p:nvSpPr>
        <p:spPr bwMode="auto">
          <a:xfrm>
            <a:off x="3938588" y="20638"/>
            <a:ext cx="30114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212" tIns="0" rIns="19212" bIns="0" numCol="1" anchor="t" anchorCtr="0" compatLnSpc="1">
            <a:prstTxWarp prst="textNoShape">
              <a:avLst/>
            </a:prstTxWarp>
          </a:bodyPr>
          <a:lstStyle>
            <a:lvl1pPr algn="r" defTabSz="921985" eaLnBrk="0" hangingPunct="0">
              <a:defRPr sz="1000" i="1">
                <a:cs typeface="+mn-cs"/>
              </a:defRPr>
            </a:lvl1pPr>
          </a:lstStyle>
          <a:p>
            <a:pPr>
              <a:defRPr/>
            </a:pPr>
            <a:endParaRPr lang="en-US"/>
          </a:p>
        </p:txBody>
      </p:sp>
      <p:sp>
        <p:nvSpPr>
          <p:cNvPr id="269316" name="Rectangle 4"/>
          <p:cNvSpPr>
            <a:spLocks noGrp="1" noRot="1" noChangeAspect="1" noChangeArrowheads="1" noTextEdit="1"/>
          </p:cNvSpPr>
          <p:nvPr>
            <p:ph type="sldImg" idx="2"/>
          </p:nvPr>
        </p:nvSpPr>
        <p:spPr bwMode="auto">
          <a:xfrm>
            <a:off x="1185863" y="717550"/>
            <a:ext cx="4578350" cy="343376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3" name="Rectangle 5"/>
          <p:cNvSpPr>
            <a:spLocks noGrp="1" noChangeArrowheads="1"/>
          </p:cNvSpPr>
          <p:nvPr>
            <p:ph type="body" sz="quarter" idx="3"/>
          </p:nvPr>
        </p:nvSpPr>
        <p:spPr bwMode="auto">
          <a:xfrm>
            <a:off x="927100" y="4387850"/>
            <a:ext cx="5095875" cy="413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55" tIns="46428" rIns="92855" bIns="4642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54" name="Rectangle 6"/>
          <p:cNvSpPr>
            <a:spLocks noGrp="1" noChangeArrowheads="1"/>
          </p:cNvSpPr>
          <p:nvPr>
            <p:ph type="ftr" sz="quarter" idx="4"/>
          </p:nvPr>
        </p:nvSpPr>
        <p:spPr bwMode="auto">
          <a:xfrm>
            <a:off x="0" y="8751888"/>
            <a:ext cx="301148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212" tIns="0" rIns="19212" bIns="0" numCol="1" anchor="b" anchorCtr="0" compatLnSpc="1">
            <a:prstTxWarp prst="textNoShape">
              <a:avLst/>
            </a:prstTxWarp>
          </a:bodyPr>
          <a:lstStyle>
            <a:lvl1pPr defTabSz="921985" eaLnBrk="0" hangingPunct="0">
              <a:defRPr sz="1000" i="1">
                <a:cs typeface="+mn-cs"/>
              </a:defRPr>
            </a:lvl1pPr>
          </a:lstStyle>
          <a:p>
            <a:pPr>
              <a:defRPr/>
            </a:pPr>
            <a:endParaRPr lang="en-US"/>
          </a:p>
        </p:txBody>
      </p:sp>
      <p:sp>
        <p:nvSpPr>
          <p:cNvPr id="2055" name="Rectangle 7"/>
          <p:cNvSpPr>
            <a:spLocks noGrp="1" noChangeArrowheads="1"/>
          </p:cNvSpPr>
          <p:nvPr>
            <p:ph type="sldNum" sz="quarter" idx="5"/>
          </p:nvPr>
        </p:nvSpPr>
        <p:spPr bwMode="auto">
          <a:xfrm>
            <a:off x="3938588" y="8751888"/>
            <a:ext cx="30114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212" tIns="0" rIns="19212" bIns="0" numCol="1" anchor="b" anchorCtr="0" compatLnSpc="1">
            <a:prstTxWarp prst="textNoShape">
              <a:avLst/>
            </a:prstTxWarp>
          </a:bodyPr>
          <a:lstStyle>
            <a:lvl1pPr algn="r" defTabSz="921985" eaLnBrk="0" hangingPunct="0">
              <a:defRPr sz="1000" i="1">
                <a:cs typeface="+mn-cs"/>
              </a:defRPr>
            </a:lvl1pPr>
          </a:lstStyle>
          <a:p>
            <a:pPr>
              <a:defRPr/>
            </a:pPr>
            <a:fld id="{A0336792-A805-4739-8B62-2A2AA4AAF0AF}" type="slidenum">
              <a:rPr lang="en-US"/>
              <a:pPr>
                <a:defRPr/>
              </a:pPr>
              <a:t>‹#›</a:t>
            </a:fld>
            <a:endParaRPr lang="en-US"/>
          </a:p>
        </p:txBody>
      </p:sp>
    </p:spTree>
    <p:extLst>
      <p:ext uri="{BB962C8B-B14F-4D97-AF65-F5344CB8AC3E}">
        <p14:creationId xmlns:p14="http://schemas.microsoft.com/office/powerpoint/2010/main" val="11745199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p:txBody>
          <a:bodyPr/>
          <a:lstStyle>
            <a:lvl1pPr defTabSz="921985" eaLnBrk="0" hangingPunct="0">
              <a:defRPr>
                <a:solidFill>
                  <a:schemeClr val="tx1"/>
                </a:solidFill>
                <a:latin typeface="Times New Roman" pitchFamily="18" charset="0"/>
              </a:defRPr>
            </a:lvl1pPr>
            <a:lvl2pPr marL="710855" indent="-273406" defTabSz="921985" eaLnBrk="0" hangingPunct="0">
              <a:defRPr>
                <a:solidFill>
                  <a:schemeClr val="tx1"/>
                </a:solidFill>
                <a:latin typeface="Times New Roman" pitchFamily="18" charset="0"/>
              </a:defRPr>
            </a:lvl2pPr>
            <a:lvl3pPr marL="1093622" indent="-218724" defTabSz="921985" eaLnBrk="0" hangingPunct="0">
              <a:defRPr>
                <a:solidFill>
                  <a:schemeClr val="tx1"/>
                </a:solidFill>
                <a:latin typeface="Times New Roman" pitchFamily="18" charset="0"/>
              </a:defRPr>
            </a:lvl3pPr>
            <a:lvl4pPr marL="1531071" indent="-218724" defTabSz="921985" eaLnBrk="0" hangingPunct="0">
              <a:defRPr>
                <a:solidFill>
                  <a:schemeClr val="tx1"/>
                </a:solidFill>
                <a:latin typeface="Times New Roman" pitchFamily="18" charset="0"/>
              </a:defRPr>
            </a:lvl4pPr>
            <a:lvl5pPr marL="1968520" indent="-218724" defTabSz="921985" eaLnBrk="0" hangingPunct="0">
              <a:defRPr>
                <a:solidFill>
                  <a:schemeClr val="tx1"/>
                </a:solidFill>
                <a:latin typeface="Times New Roman" pitchFamily="18" charset="0"/>
              </a:defRPr>
            </a:lvl5pPr>
            <a:lvl6pPr marL="2405969" indent="-218724" defTabSz="921985" eaLnBrk="0" fontAlgn="base" hangingPunct="0">
              <a:spcBef>
                <a:spcPct val="0"/>
              </a:spcBef>
              <a:spcAft>
                <a:spcPct val="0"/>
              </a:spcAft>
              <a:defRPr>
                <a:solidFill>
                  <a:schemeClr val="tx1"/>
                </a:solidFill>
                <a:latin typeface="Times New Roman" pitchFamily="18" charset="0"/>
              </a:defRPr>
            </a:lvl6pPr>
            <a:lvl7pPr marL="2843418" indent="-218724" defTabSz="921985" eaLnBrk="0" fontAlgn="base" hangingPunct="0">
              <a:spcBef>
                <a:spcPct val="0"/>
              </a:spcBef>
              <a:spcAft>
                <a:spcPct val="0"/>
              </a:spcAft>
              <a:defRPr>
                <a:solidFill>
                  <a:schemeClr val="tx1"/>
                </a:solidFill>
                <a:latin typeface="Times New Roman" pitchFamily="18" charset="0"/>
              </a:defRPr>
            </a:lvl7pPr>
            <a:lvl8pPr marL="3280867" indent="-218724" defTabSz="921985" eaLnBrk="0" fontAlgn="base" hangingPunct="0">
              <a:spcBef>
                <a:spcPct val="0"/>
              </a:spcBef>
              <a:spcAft>
                <a:spcPct val="0"/>
              </a:spcAft>
              <a:defRPr>
                <a:solidFill>
                  <a:schemeClr val="tx1"/>
                </a:solidFill>
                <a:latin typeface="Times New Roman" pitchFamily="18" charset="0"/>
              </a:defRPr>
            </a:lvl8pPr>
            <a:lvl9pPr marL="3718316" indent="-218724" defTabSz="921985" eaLnBrk="0" fontAlgn="base" hangingPunct="0">
              <a:spcBef>
                <a:spcPct val="0"/>
              </a:spcBef>
              <a:spcAft>
                <a:spcPct val="0"/>
              </a:spcAft>
              <a:defRPr>
                <a:solidFill>
                  <a:schemeClr val="tx1"/>
                </a:solidFill>
                <a:latin typeface="Times New Roman" pitchFamily="18" charset="0"/>
              </a:defRPr>
            </a:lvl9pPr>
          </a:lstStyle>
          <a:p>
            <a:pPr>
              <a:defRPr/>
            </a:pPr>
            <a:fld id="{611C23E2-F39D-41D1-BC9F-DCC451269AE1}" type="slidenum">
              <a:rPr lang="en-US" smtClean="0"/>
              <a:pPr>
                <a:defRPr/>
              </a:pPr>
              <a:t>7</a:t>
            </a:fld>
            <a:endParaRPr lang="en-US" smtClean="0"/>
          </a:p>
        </p:txBody>
      </p:sp>
      <p:sp>
        <p:nvSpPr>
          <p:cNvPr id="270339" name="Rectangle 2"/>
          <p:cNvSpPr>
            <a:spLocks noGrp="1" noRot="1" noChangeAspect="1" noChangeArrowheads="1" noTextEdit="1"/>
          </p:cNvSpPr>
          <p:nvPr>
            <p:ph type="sldImg"/>
          </p:nvPr>
        </p:nvSpPr>
        <p:spPr>
          <a:xfrm>
            <a:off x="1187450" y="717550"/>
            <a:ext cx="4576763" cy="3433763"/>
          </a:xfrm>
          <a:ln/>
        </p:spPr>
      </p:sp>
      <p:sp>
        <p:nvSpPr>
          <p:cNvPr id="270340" name="Rectangle 3"/>
          <p:cNvSpPr>
            <a:spLocks noGrp="1" noChangeArrowheads="1"/>
          </p:cNvSpPr>
          <p:nvPr>
            <p:ph type="body" idx="1"/>
          </p:nvPr>
        </p:nvSpPr>
        <p:spPr>
          <a:noFill/>
        </p:spPr>
        <p:txBody>
          <a:bodyPr/>
          <a:lstStyle/>
          <a:p>
            <a:r>
              <a:rPr lang="en-US" altLang="en-US" smtClean="0"/>
              <a:t>xyplot(WBEING~HRS|as.factor(GRP),data=bh1996[1:1582,],</a:t>
            </a:r>
          </a:p>
          <a:p>
            <a:r>
              <a:rPr lang="en-US" altLang="en-US" smtClean="0"/>
              <a:t>    subset=HRS&gt;5&amp;HRS&lt;19,</a:t>
            </a:r>
          </a:p>
          <a:p>
            <a:r>
              <a:rPr lang="en-US" altLang="en-US" smtClean="0"/>
              <a:t>    type=c("p","g","r"),col="dark blue",col.line="black",</a:t>
            </a:r>
          </a:p>
          <a:p>
            <a:r>
              <a:rPr lang="en-US" altLang="en-US" smtClean="0"/>
              <a:t>    xlab="Work Hours",</a:t>
            </a:r>
          </a:p>
          <a:p>
            <a:r>
              <a:rPr lang="en-US" altLang="en-US" smtClean="0"/>
              <a:t>    ylab="Well-Being")</a:t>
            </a:r>
          </a:p>
        </p:txBody>
      </p:sp>
    </p:spTree>
    <p:extLst>
      <p:ext uri="{BB962C8B-B14F-4D97-AF65-F5344CB8AC3E}">
        <p14:creationId xmlns:p14="http://schemas.microsoft.com/office/powerpoint/2010/main" val="2175466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AFDB926-E778-43A9-9534-762F56D0D5BE}" type="slidenum">
              <a:rPr lang="en-US" altLang="en-US" sz="1000"/>
              <a:pPr>
                <a:spcBef>
                  <a:spcPct val="0"/>
                </a:spcBef>
              </a:pPr>
              <a:t>68</a:t>
            </a:fld>
            <a:endParaRPr lang="en-US" altLang="en-US" sz="1000"/>
          </a:p>
        </p:txBody>
      </p:sp>
      <p:sp>
        <p:nvSpPr>
          <p:cNvPr id="275459" name="Rectangle 2"/>
          <p:cNvSpPr>
            <a:spLocks noGrp="1" noRot="1" noChangeAspect="1" noChangeArrowheads="1" noTextEdit="1"/>
          </p:cNvSpPr>
          <p:nvPr>
            <p:ph type="sldImg"/>
          </p:nvPr>
        </p:nvSpPr>
        <p:spPr>
          <a:xfrm>
            <a:off x="1176338" y="701675"/>
            <a:ext cx="4597400" cy="3448050"/>
          </a:xfrm>
          <a:ln/>
        </p:spPr>
      </p:sp>
      <p:sp>
        <p:nvSpPr>
          <p:cNvPr id="275460" name="Rectangle 3"/>
          <p:cNvSpPr>
            <a:spLocks noGrp="1" noChangeArrowheads="1"/>
          </p:cNvSpPr>
          <p:nvPr>
            <p:ph type="body" idx="1"/>
          </p:nvPr>
        </p:nvSpPr>
        <p:spPr>
          <a:xfrm>
            <a:off x="927100" y="4386263"/>
            <a:ext cx="5095875" cy="4154487"/>
          </a:xfrm>
          <a:noFill/>
        </p:spPr>
        <p:txBody>
          <a:bodyPr/>
          <a:lstStyle/>
          <a:p>
            <a:endParaRPr lang="en-US" altLang="en-US" smtClean="0"/>
          </a:p>
        </p:txBody>
      </p:sp>
    </p:spTree>
    <p:extLst>
      <p:ext uri="{BB962C8B-B14F-4D97-AF65-F5344CB8AC3E}">
        <p14:creationId xmlns:p14="http://schemas.microsoft.com/office/powerpoint/2010/main" val="1938732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D03867D-328A-4CFB-8440-23EB400DB406}" type="slidenum">
              <a:rPr lang="en-US" altLang="en-US" sz="1000"/>
              <a:pPr>
                <a:spcBef>
                  <a:spcPct val="0"/>
                </a:spcBef>
              </a:pPr>
              <a:t>69</a:t>
            </a:fld>
            <a:endParaRPr lang="en-US" altLang="en-US" sz="1000"/>
          </a:p>
        </p:txBody>
      </p:sp>
      <p:sp>
        <p:nvSpPr>
          <p:cNvPr id="277507" name="Rectangle 2"/>
          <p:cNvSpPr>
            <a:spLocks noGrp="1" noRot="1" noChangeAspect="1" noChangeArrowheads="1" noTextEdit="1"/>
          </p:cNvSpPr>
          <p:nvPr>
            <p:ph type="sldImg"/>
          </p:nvPr>
        </p:nvSpPr>
        <p:spPr>
          <a:xfrm>
            <a:off x="1176338" y="701675"/>
            <a:ext cx="4597400" cy="3448050"/>
          </a:xfrm>
          <a:ln/>
        </p:spPr>
      </p:sp>
      <p:sp>
        <p:nvSpPr>
          <p:cNvPr id="277508" name="Rectangle 3"/>
          <p:cNvSpPr>
            <a:spLocks noGrp="1" noChangeArrowheads="1"/>
          </p:cNvSpPr>
          <p:nvPr>
            <p:ph type="body" idx="1"/>
          </p:nvPr>
        </p:nvSpPr>
        <p:spPr>
          <a:xfrm>
            <a:off x="927100" y="4386263"/>
            <a:ext cx="5095875" cy="4154487"/>
          </a:xfrm>
          <a:noFill/>
        </p:spPr>
        <p:txBody>
          <a:bodyPr/>
          <a:lstStyle/>
          <a:p>
            <a:endParaRPr lang="en-US" altLang="en-US" smtClean="0"/>
          </a:p>
        </p:txBody>
      </p:sp>
    </p:spTree>
    <p:extLst>
      <p:ext uri="{BB962C8B-B14F-4D97-AF65-F5344CB8AC3E}">
        <p14:creationId xmlns:p14="http://schemas.microsoft.com/office/powerpoint/2010/main" val="469868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4C8FCC3-B2DC-4C8C-9621-71E92A8A4695}" type="slidenum">
              <a:rPr lang="en-US" altLang="en-US" sz="1000"/>
              <a:pPr>
                <a:spcBef>
                  <a:spcPct val="0"/>
                </a:spcBef>
              </a:pPr>
              <a:t>70</a:t>
            </a:fld>
            <a:endParaRPr lang="en-US" altLang="en-US" sz="1000"/>
          </a:p>
        </p:txBody>
      </p:sp>
      <p:sp>
        <p:nvSpPr>
          <p:cNvPr id="279555" name="Rectangle 2"/>
          <p:cNvSpPr>
            <a:spLocks noGrp="1" noRot="1" noChangeAspect="1" noChangeArrowheads="1" noTextEdit="1"/>
          </p:cNvSpPr>
          <p:nvPr>
            <p:ph type="sldImg"/>
          </p:nvPr>
        </p:nvSpPr>
        <p:spPr>
          <a:xfrm>
            <a:off x="1176338" y="701675"/>
            <a:ext cx="4597400" cy="3448050"/>
          </a:xfrm>
          <a:ln/>
        </p:spPr>
      </p:sp>
      <p:sp>
        <p:nvSpPr>
          <p:cNvPr id="279556" name="Rectangle 3"/>
          <p:cNvSpPr>
            <a:spLocks noGrp="1" noChangeArrowheads="1"/>
          </p:cNvSpPr>
          <p:nvPr>
            <p:ph type="body" idx="1"/>
          </p:nvPr>
        </p:nvSpPr>
        <p:spPr>
          <a:xfrm>
            <a:off x="927100" y="4386263"/>
            <a:ext cx="5095875" cy="4154487"/>
          </a:xfrm>
          <a:noFill/>
        </p:spPr>
        <p:txBody>
          <a:bodyPr/>
          <a:lstStyle/>
          <a:p>
            <a:endParaRPr lang="en-US" altLang="en-US" smtClean="0"/>
          </a:p>
        </p:txBody>
      </p:sp>
    </p:spTree>
    <p:extLst>
      <p:ext uri="{BB962C8B-B14F-4D97-AF65-F5344CB8AC3E}">
        <p14:creationId xmlns:p14="http://schemas.microsoft.com/office/powerpoint/2010/main" val="1182784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6D256A6-D3CE-4907-99E1-CE8C0AF1C0B8}" type="slidenum">
              <a:rPr lang="en-US" altLang="en-US" sz="1000"/>
              <a:pPr>
                <a:spcBef>
                  <a:spcPct val="0"/>
                </a:spcBef>
              </a:pPr>
              <a:t>71</a:t>
            </a:fld>
            <a:endParaRPr lang="en-US" altLang="en-US" sz="1000"/>
          </a:p>
        </p:txBody>
      </p:sp>
      <p:sp>
        <p:nvSpPr>
          <p:cNvPr id="281603" name="Rectangle 2"/>
          <p:cNvSpPr>
            <a:spLocks noGrp="1" noRot="1" noChangeAspect="1" noChangeArrowheads="1" noTextEdit="1"/>
          </p:cNvSpPr>
          <p:nvPr>
            <p:ph type="sldImg"/>
          </p:nvPr>
        </p:nvSpPr>
        <p:spPr>
          <a:xfrm>
            <a:off x="1176338" y="701675"/>
            <a:ext cx="4597400" cy="3448050"/>
          </a:xfrm>
          <a:ln/>
        </p:spPr>
      </p:sp>
      <p:sp>
        <p:nvSpPr>
          <p:cNvPr id="281604" name="Rectangle 3"/>
          <p:cNvSpPr>
            <a:spLocks noGrp="1" noChangeArrowheads="1"/>
          </p:cNvSpPr>
          <p:nvPr>
            <p:ph type="body" idx="1"/>
          </p:nvPr>
        </p:nvSpPr>
        <p:spPr>
          <a:xfrm>
            <a:off x="927100" y="4386263"/>
            <a:ext cx="5095875" cy="4154487"/>
          </a:xfrm>
          <a:noFill/>
        </p:spPr>
        <p:txBody>
          <a:bodyPr/>
          <a:lstStyle/>
          <a:p>
            <a:endParaRPr lang="en-US" altLang="en-US" smtClean="0"/>
          </a:p>
        </p:txBody>
      </p:sp>
    </p:spTree>
    <p:extLst>
      <p:ext uri="{BB962C8B-B14F-4D97-AF65-F5344CB8AC3E}">
        <p14:creationId xmlns:p14="http://schemas.microsoft.com/office/powerpoint/2010/main" val="3723861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68F81B0-BBA2-4042-AEC7-C816000F74BC}" type="slidenum">
              <a:rPr lang="en-US" altLang="en-US" sz="1000"/>
              <a:pPr>
                <a:spcBef>
                  <a:spcPct val="0"/>
                </a:spcBef>
              </a:pPr>
              <a:t>72</a:t>
            </a:fld>
            <a:endParaRPr lang="en-US" altLang="en-US" sz="1000"/>
          </a:p>
        </p:txBody>
      </p:sp>
      <p:sp>
        <p:nvSpPr>
          <p:cNvPr id="283651" name="Rectangle 2"/>
          <p:cNvSpPr>
            <a:spLocks noGrp="1" noRot="1" noChangeAspect="1" noChangeArrowheads="1" noTextEdit="1"/>
          </p:cNvSpPr>
          <p:nvPr>
            <p:ph type="sldImg"/>
          </p:nvPr>
        </p:nvSpPr>
        <p:spPr>
          <a:xfrm>
            <a:off x="1176338" y="701675"/>
            <a:ext cx="4597400" cy="3448050"/>
          </a:xfrm>
          <a:ln/>
        </p:spPr>
      </p:sp>
      <p:sp>
        <p:nvSpPr>
          <p:cNvPr id="283652" name="Rectangle 3"/>
          <p:cNvSpPr>
            <a:spLocks noGrp="1" noChangeArrowheads="1"/>
          </p:cNvSpPr>
          <p:nvPr>
            <p:ph type="body" idx="1"/>
          </p:nvPr>
        </p:nvSpPr>
        <p:spPr>
          <a:xfrm>
            <a:off x="927100" y="4386263"/>
            <a:ext cx="5095875" cy="4154487"/>
          </a:xfrm>
          <a:noFill/>
        </p:spPr>
        <p:txBody>
          <a:bodyPr/>
          <a:lstStyle/>
          <a:p>
            <a:endParaRPr lang="en-US" altLang="en-US" smtClean="0"/>
          </a:p>
        </p:txBody>
      </p:sp>
    </p:spTree>
    <p:extLst>
      <p:ext uri="{BB962C8B-B14F-4D97-AF65-F5344CB8AC3E}">
        <p14:creationId xmlns:p14="http://schemas.microsoft.com/office/powerpoint/2010/main" val="3410317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4C835EC-A39B-48D7-92D1-AB9671C99AB9}" type="slidenum">
              <a:rPr lang="en-US" altLang="en-US" sz="1000"/>
              <a:pPr>
                <a:spcBef>
                  <a:spcPct val="0"/>
                </a:spcBef>
              </a:pPr>
              <a:t>73</a:t>
            </a:fld>
            <a:endParaRPr lang="en-US" altLang="en-US" sz="1000"/>
          </a:p>
        </p:txBody>
      </p:sp>
      <p:sp>
        <p:nvSpPr>
          <p:cNvPr id="285699" name="Rectangle 2"/>
          <p:cNvSpPr>
            <a:spLocks noGrp="1" noRot="1" noChangeAspect="1" noChangeArrowheads="1" noTextEdit="1"/>
          </p:cNvSpPr>
          <p:nvPr>
            <p:ph type="sldImg"/>
          </p:nvPr>
        </p:nvSpPr>
        <p:spPr>
          <a:xfrm>
            <a:off x="1176338" y="701675"/>
            <a:ext cx="4597400" cy="3448050"/>
          </a:xfrm>
          <a:ln/>
        </p:spPr>
      </p:sp>
      <p:sp>
        <p:nvSpPr>
          <p:cNvPr id="285700" name="Rectangle 3"/>
          <p:cNvSpPr>
            <a:spLocks noGrp="1" noChangeArrowheads="1"/>
          </p:cNvSpPr>
          <p:nvPr>
            <p:ph type="body" idx="1"/>
          </p:nvPr>
        </p:nvSpPr>
        <p:spPr>
          <a:xfrm>
            <a:off x="927100" y="4386263"/>
            <a:ext cx="5095875" cy="4154487"/>
          </a:xfrm>
          <a:noFill/>
        </p:spPr>
        <p:txBody>
          <a:bodyPr/>
          <a:lstStyle/>
          <a:p>
            <a:endParaRPr lang="en-US" altLang="en-US" smtClean="0"/>
          </a:p>
        </p:txBody>
      </p:sp>
    </p:spTree>
    <p:extLst>
      <p:ext uri="{BB962C8B-B14F-4D97-AF65-F5344CB8AC3E}">
        <p14:creationId xmlns:p14="http://schemas.microsoft.com/office/powerpoint/2010/main" val="2776226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37096BC-5447-46B9-BF64-CB3E108B18AF}" type="slidenum">
              <a:rPr lang="en-US" altLang="en-US" sz="1000"/>
              <a:pPr>
                <a:spcBef>
                  <a:spcPct val="0"/>
                </a:spcBef>
              </a:pPr>
              <a:t>77</a:t>
            </a:fld>
            <a:endParaRPr lang="en-US" altLang="en-US" sz="1000"/>
          </a:p>
        </p:txBody>
      </p:sp>
      <p:sp>
        <p:nvSpPr>
          <p:cNvPr id="290819" name="Rectangle 2"/>
          <p:cNvSpPr>
            <a:spLocks noGrp="1" noRot="1" noChangeAspect="1" noChangeArrowheads="1" noTextEdit="1"/>
          </p:cNvSpPr>
          <p:nvPr>
            <p:ph type="sldImg"/>
          </p:nvPr>
        </p:nvSpPr>
        <p:spPr>
          <a:xfrm>
            <a:off x="1176338" y="701675"/>
            <a:ext cx="4597400" cy="3448050"/>
          </a:xfrm>
          <a:ln/>
        </p:spPr>
      </p:sp>
      <p:sp>
        <p:nvSpPr>
          <p:cNvPr id="290820" name="Rectangle 3"/>
          <p:cNvSpPr>
            <a:spLocks noGrp="1" noChangeArrowheads="1"/>
          </p:cNvSpPr>
          <p:nvPr>
            <p:ph type="body" idx="1"/>
          </p:nvPr>
        </p:nvSpPr>
        <p:spPr>
          <a:xfrm>
            <a:off x="927100" y="4386263"/>
            <a:ext cx="5095875" cy="4154487"/>
          </a:xfrm>
          <a:noFill/>
        </p:spPr>
        <p:txBody>
          <a:bodyPr/>
          <a:lstStyle/>
          <a:p>
            <a:endParaRPr lang="en-US" altLang="en-US" smtClean="0"/>
          </a:p>
        </p:txBody>
      </p:sp>
    </p:spTree>
    <p:extLst>
      <p:ext uri="{BB962C8B-B14F-4D97-AF65-F5344CB8AC3E}">
        <p14:creationId xmlns:p14="http://schemas.microsoft.com/office/powerpoint/2010/main" val="3355546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4C8FCC3-B2DC-4C8C-9621-71E92A8A4695}" type="slidenum">
              <a:rPr lang="en-US" altLang="en-US" sz="1000"/>
              <a:pPr>
                <a:spcBef>
                  <a:spcPct val="0"/>
                </a:spcBef>
              </a:pPr>
              <a:t>78</a:t>
            </a:fld>
            <a:endParaRPr lang="en-US" altLang="en-US" sz="1000"/>
          </a:p>
        </p:txBody>
      </p:sp>
      <p:sp>
        <p:nvSpPr>
          <p:cNvPr id="279555" name="Rectangle 2"/>
          <p:cNvSpPr>
            <a:spLocks noGrp="1" noRot="1" noChangeAspect="1" noChangeArrowheads="1" noTextEdit="1"/>
          </p:cNvSpPr>
          <p:nvPr>
            <p:ph type="sldImg"/>
          </p:nvPr>
        </p:nvSpPr>
        <p:spPr>
          <a:xfrm>
            <a:off x="1176338" y="701675"/>
            <a:ext cx="4597400" cy="3448050"/>
          </a:xfrm>
          <a:ln/>
        </p:spPr>
      </p:sp>
      <p:sp>
        <p:nvSpPr>
          <p:cNvPr id="279556" name="Rectangle 3"/>
          <p:cNvSpPr>
            <a:spLocks noGrp="1" noChangeArrowheads="1"/>
          </p:cNvSpPr>
          <p:nvPr>
            <p:ph type="body" idx="1"/>
          </p:nvPr>
        </p:nvSpPr>
        <p:spPr>
          <a:xfrm>
            <a:off x="927100" y="4386263"/>
            <a:ext cx="5095875" cy="4154487"/>
          </a:xfrm>
          <a:noFill/>
        </p:spPr>
        <p:txBody>
          <a:bodyPr/>
          <a:lstStyle/>
          <a:p>
            <a:endParaRPr lang="en-US" altLang="en-US" smtClean="0"/>
          </a:p>
        </p:txBody>
      </p:sp>
    </p:spTree>
    <p:extLst>
      <p:ext uri="{BB962C8B-B14F-4D97-AF65-F5344CB8AC3E}">
        <p14:creationId xmlns:p14="http://schemas.microsoft.com/office/powerpoint/2010/main" val="3525924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37096BC-5447-46B9-BF64-CB3E108B18AF}" type="slidenum">
              <a:rPr lang="en-US" altLang="en-US" sz="1000"/>
              <a:pPr>
                <a:spcBef>
                  <a:spcPct val="0"/>
                </a:spcBef>
              </a:pPr>
              <a:t>79</a:t>
            </a:fld>
            <a:endParaRPr lang="en-US" altLang="en-US" sz="1000"/>
          </a:p>
        </p:txBody>
      </p:sp>
      <p:sp>
        <p:nvSpPr>
          <p:cNvPr id="290819" name="Rectangle 2"/>
          <p:cNvSpPr>
            <a:spLocks noGrp="1" noRot="1" noChangeAspect="1" noChangeArrowheads="1" noTextEdit="1"/>
          </p:cNvSpPr>
          <p:nvPr>
            <p:ph type="sldImg"/>
          </p:nvPr>
        </p:nvSpPr>
        <p:spPr>
          <a:xfrm>
            <a:off x="1176338" y="701675"/>
            <a:ext cx="4597400" cy="3448050"/>
          </a:xfrm>
          <a:ln/>
        </p:spPr>
      </p:sp>
      <p:sp>
        <p:nvSpPr>
          <p:cNvPr id="290820" name="Rectangle 3"/>
          <p:cNvSpPr>
            <a:spLocks noGrp="1" noChangeArrowheads="1"/>
          </p:cNvSpPr>
          <p:nvPr>
            <p:ph type="body" idx="1"/>
          </p:nvPr>
        </p:nvSpPr>
        <p:spPr>
          <a:xfrm>
            <a:off x="927100" y="4386263"/>
            <a:ext cx="5095875" cy="4154487"/>
          </a:xfrm>
          <a:noFill/>
        </p:spPr>
        <p:txBody>
          <a:bodyPr/>
          <a:lstStyle/>
          <a:p>
            <a:endParaRPr lang="en-US" altLang="en-US" smtClean="0"/>
          </a:p>
        </p:txBody>
      </p:sp>
    </p:spTree>
    <p:extLst>
      <p:ext uri="{BB962C8B-B14F-4D97-AF65-F5344CB8AC3E}">
        <p14:creationId xmlns:p14="http://schemas.microsoft.com/office/powerpoint/2010/main" val="1483535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02DCDDF-75D5-4471-9B02-518391447C7D}" type="slidenum">
              <a:rPr lang="en-US" altLang="en-US" sz="1000"/>
              <a:pPr>
                <a:spcBef>
                  <a:spcPct val="0"/>
                </a:spcBef>
              </a:pPr>
              <a:t>80</a:t>
            </a:fld>
            <a:endParaRPr lang="en-US" altLang="en-US" sz="1000"/>
          </a:p>
        </p:txBody>
      </p:sp>
      <p:sp>
        <p:nvSpPr>
          <p:cNvPr id="292867" name="Rectangle 2"/>
          <p:cNvSpPr>
            <a:spLocks noGrp="1" noRot="1" noChangeAspect="1" noChangeArrowheads="1" noTextEdit="1"/>
          </p:cNvSpPr>
          <p:nvPr>
            <p:ph type="sldImg"/>
          </p:nvPr>
        </p:nvSpPr>
        <p:spPr>
          <a:xfrm>
            <a:off x="1176338" y="701675"/>
            <a:ext cx="4597400" cy="3448050"/>
          </a:xfrm>
          <a:ln/>
        </p:spPr>
      </p:sp>
      <p:sp>
        <p:nvSpPr>
          <p:cNvPr id="292868" name="Rectangle 3"/>
          <p:cNvSpPr>
            <a:spLocks noGrp="1" noChangeArrowheads="1"/>
          </p:cNvSpPr>
          <p:nvPr>
            <p:ph type="body" idx="1"/>
          </p:nvPr>
        </p:nvSpPr>
        <p:spPr>
          <a:xfrm>
            <a:off x="927100" y="4386263"/>
            <a:ext cx="5095875" cy="4154487"/>
          </a:xfrm>
          <a:noFill/>
        </p:spPr>
        <p:txBody>
          <a:bodyPr/>
          <a:lstStyle/>
          <a:p>
            <a:endParaRPr lang="en-US" altLang="en-US" smtClean="0"/>
          </a:p>
        </p:txBody>
      </p:sp>
    </p:spTree>
    <p:extLst>
      <p:ext uri="{BB962C8B-B14F-4D97-AF65-F5344CB8AC3E}">
        <p14:creationId xmlns:p14="http://schemas.microsoft.com/office/powerpoint/2010/main" val="2169728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p:txBody>
          <a:bodyPr/>
          <a:lstStyle>
            <a:lvl1pPr defTabSz="921985" eaLnBrk="0" hangingPunct="0">
              <a:defRPr>
                <a:solidFill>
                  <a:schemeClr val="tx1"/>
                </a:solidFill>
                <a:latin typeface="Times New Roman" pitchFamily="18" charset="0"/>
              </a:defRPr>
            </a:lvl1pPr>
            <a:lvl2pPr marL="710855" indent="-273406" defTabSz="921985" eaLnBrk="0" hangingPunct="0">
              <a:defRPr>
                <a:solidFill>
                  <a:schemeClr val="tx1"/>
                </a:solidFill>
                <a:latin typeface="Times New Roman" pitchFamily="18" charset="0"/>
              </a:defRPr>
            </a:lvl2pPr>
            <a:lvl3pPr marL="1093622" indent="-218724" defTabSz="921985" eaLnBrk="0" hangingPunct="0">
              <a:defRPr>
                <a:solidFill>
                  <a:schemeClr val="tx1"/>
                </a:solidFill>
                <a:latin typeface="Times New Roman" pitchFamily="18" charset="0"/>
              </a:defRPr>
            </a:lvl3pPr>
            <a:lvl4pPr marL="1531071" indent="-218724" defTabSz="921985" eaLnBrk="0" hangingPunct="0">
              <a:defRPr>
                <a:solidFill>
                  <a:schemeClr val="tx1"/>
                </a:solidFill>
                <a:latin typeface="Times New Roman" pitchFamily="18" charset="0"/>
              </a:defRPr>
            </a:lvl4pPr>
            <a:lvl5pPr marL="1968520" indent="-218724" defTabSz="921985" eaLnBrk="0" hangingPunct="0">
              <a:defRPr>
                <a:solidFill>
                  <a:schemeClr val="tx1"/>
                </a:solidFill>
                <a:latin typeface="Times New Roman" pitchFamily="18" charset="0"/>
              </a:defRPr>
            </a:lvl5pPr>
            <a:lvl6pPr marL="2405969" indent="-218724" defTabSz="921985" eaLnBrk="0" fontAlgn="base" hangingPunct="0">
              <a:spcBef>
                <a:spcPct val="0"/>
              </a:spcBef>
              <a:spcAft>
                <a:spcPct val="0"/>
              </a:spcAft>
              <a:defRPr>
                <a:solidFill>
                  <a:schemeClr val="tx1"/>
                </a:solidFill>
                <a:latin typeface="Times New Roman" pitchFamily="18" charset="0"/>
              </a:defRPr>
            </a:lvl6pPr>
            <a:lvl7pPr marL="2843418" indent="-218724" defTabSz="921985" eaLnBrk="0" fontAlgn="base" hangingPunct="0">
              <a:spcBef>
                <a:spcPct val="0"/>
              </a:spcBef>
              <a:spcAft>
                <a:spcPct val="0"/>
              </a:spcAft>
              <a:defRPr>
                <a:solidFill>
                  <a:schemeClr val="tx1"/>
                </a:solidFill>
                <a:latin typeface="Times New Roman" pitchFamily="18" charset="0"/>
              </a:defRPr>
            </a:lvl7pPr>
            <a:lvl8pPr marL="3280867" indent="-218724" defTabSz="921985" eaLnBrk="0" fontAlgn="base" hangingPunct="0">
              <a:spcBef>
                <a:spcPct val="0"/>
              </a:spcBef>
              <a:spcAft>
                <a:spcPct val="0"/>
              </a:spcAft>
              <a:defRPr>
                <a:solidFill>
                  <a:schemeClr val="tx1"/>
                </a:solidFill>
                <a:latin typeface="Times New Roman" pitchFamily="18" charset="0"/>
              </a:defRPr>
            </a:lvl8pPr>
            <a:lvl9pPr marL="3718316" indent="-218724" defTabSz="921985" eaLnBrk="0" fontAlgn="base" hangingPunct="0">
              <a:spcBef>
                <a:spcPct val="0"/>
              </a:spcBef>
              <a:spcAft>
                <a:spcPct val="0"/>
              </a:spcAft>
              <a:defRPr>
                <a:solidFill>
                  <a:schemeClr val="tx1"/>
                </a:solidFill>
                <a:latin typeface="Times New Roman" pitchFamily="18" charset="0"/>
              </a:defRPr>
            </a:lvl9pPr>
          </a:lstStyle>
          <a:p>
            <a:pPr>
              <a:defRPr/>
            </a:pPr>
            <a:fld id="{3D52C737-1FA8-40DF-AD8B-965661EDEAAD}" type="slidenum">
              <a:rPr lang="en-US" smtClean="0"/>
              <a:pPr>
                <a:defRPr/>
              </a:pPr>
              <a:t>8</a:t>
            </a:fld>
            <a:endParaRPr lang="en-US" smtClean="0"/>
          </a:p>
        </p:txBody>
      </p:sp>
      <p:sp>
        <p:nvSpPr>
          <p:cNvPr id="271363" name="Rectangle 2"/>
          <p:cNvSpPr>
            <a:spLocks noGrp="1" noRot="1" noChangeAspect="1" noChangeArrowheads="1" noTextEdit="1"/>
          </p:cNvSpPr>
          <p:nvPr>
            <p:ph type="sldImg"/>
          </p:nvPr>
        </p:nvSpPr>
        <p:spPr>
          <a:xfrm>
            <a:off x="1187450" y="717550"/>
            <a:ext cx="4576763" cy="3433763"/>
          </a:xfrm>
          <a:ln/>
        </p:spPr>
      </p:sp>
      <p:sp>
        <p:nvSpPr>
          <p:cNvPr id="271364" name="Rectangle 3"/>
          <p:cNvSpPr>
            <a:spLocks noGrp="1" noChangeArrowheads="1"/>
          </p:cNvSpPr>
          <p:nvPr>
            <p:ph type="body" idx="1"/>
          </p:nvPr>
        </p:nvSpPr>
        <p:spPr>
          <a:noFill/>
        </p:spPr>
        <p:txBody>
          <a:bodyPr/>
          <a:lstStyle/>
          <a:p>
            <a:r>
              <a:rPr lang="en-US" altLang="en-US" dirty="0" err="1" smtClean="0"/>
              <a:t>tfun</a:t>
            </a:r>
            <a:r>
              <a:rPr lang="en-US" altLang="en-US" dirty="0" smtClean="0"/>
              <a:t>&lt;-function(</a:t>
            </a:r>
            <a:r>
              <a:rPr lang="en-US" altLang="en-US" dirty="0" err="1" smtClean="0"/>
              <a:t>gsize,ngroup,rho</a:t>
            </a:r>
            <a:r>
              <a:rPr lang="en-US" altLang="en-US" dirty="0" smtClean="0"/>
              <a:t>){</a:t>
            </a:r>
          </a:p>
          <a:p>
            <a:r>
              <a:rPr lang="en-US" altLang="en-US" dirty="0" smtClean="0"/>
              <a:t>  OUTPUT&lt;-</a:t>
            </a:r>
            <a:r>
              <a:rPr lang="en-US" altLang="en-US" dirty="0" err="1" smtClean="0"/>
              <a:t>data.frame</a:t>
            </a:r>
            <a:r>
              <a:rPr lang="en-US" altLang="en-US" dirty="0" smtClean="0"/>
              <a:t>(GRP=rep(</a:t>
            </a:r>
            <a:r>
              <a:rPr lang="en-US" altLang="en-US" dirty="0" err="1" smtClean="0"/>
              <a:t>NA,gsize</a:t>
            </a:r>
            <a:r>
              <a:rPr lang="en-US" altLang="en-US" dirty="0" smtClean="0"/>
              <a:t>*</a:t>
            </a:r>
            <a:r>
              <a:rPr lang="en-US" altLang="en-US" dirty="0" err="1" smtClean="0"/>
              <a:t>ngroup</a:t>
            </a:r>
            <a:r>
              <a:rPr lang="en-US" altLang="en-US" dirty="0" smtClean="0"/>
              <a:t>),X=rep(</a:t>
            </a:r>
            <a:r>
              <a:rPr lang="en-US" altLang="en-US" dirty="0" err="1" smtClean="0"/>
              <a:t>NA,gsize</a:t>
            </a:r>
            <a:r>
              <a:rPr lang="en-US" altLang="en-US" dirty="0" smtClean="0"/>
              <a:t>*</a:t>
            </a:r>
            <a:r>
              <a:rPr lang="en-US" altLang="en-US" dirty="0" err="1" smtClean="0"/>
              <a:t>ngroup</a:t>
            </a:r>
            <a:r>
              <a:rPr lang="en-US" altLang="en-US" dirty="0" smtClean="0"/>
              <a:t>),</a:t>
            </a:r>
          </a:p>
          <a:p>
            <a:r>
              <a:rPr lang="en-US" altLang="en-US" dirty="0" smtClean="0"/>
              <a:t>        Y=rep(</a:t>
            </a:r>
            <a:r>
              <a:rPr lang="en-US" altLang="en-US" dirty="0" err="1" smtClean="0"/>
              <a:t>NA,gsize</a:t>
            </a:r>
            <a:r>
              <a:rPr lang="en-US" altLang="en-US" dirty="0" smtClean="0"/>
              <a:t>*</a:t>
            </a:r>
            <a:r>
              <a:rPr lang="en-US" altLang="en-US" dirty="0" err="1" smtClean="0"/>
              <a:t>ngroup</a:t>
            </a:r>
            <a:r>
              <a:rPr lang="en-US" altLang="en-US" dirty="0" smtClean="0"/>
              <a:t>))</a:t>
            </a:r>
          </a:p>
          <a:p>
            <a:r>
              <a:rPr lang="en-US" altLang="en-US" dirty="0" smtClean="0"/>
              <a:t>  for(</a:t>
            </a:r>
            <a:r>
              <a:rPr lang="en-US" altLang="en-US" dirty="0" err="1" smtClean="0"/>
              <a:t>i</a:t>
            </a:r>
            <a:r>
              <a:rPr lang="en-US" altLang="en-US" dirty="0" smtClean="0"/>
              <a:t> in 1:ngroup){</a:t>
            </a:r>
          </a:p>
          <a:p>
            <a:r>
              <a:rPr lang="en-US" altLang="en-US" dirty="0" smtClean="0"/>
              <a:t>  Y&lt;-</a:t>
            </a:r>
            <a:r>
              <a:rPr lang="en-US" altLang="en-US" dirty="0" err="1" smtClean="0"/>
              <a:t>rnorm</a:t>
            </a:r>
            <a:r>
              <a:rPr lang="en-US" altLang="en-US" dirty="0" smtClean="0"/>
              <a:t>(</a:t>
            </a:r>
            <a:r>
              <a:rPr lang="en-US" altLang="en-US" dirty="0" err="1" smtClean="0"/>
              <a:t>gsize</a:t>
            </a:r>
            <a:r>
              <a:rPr lang="en-US" altLang="en-US" dirty="0" smtClean="0"/>
              <a:t>)</a:t>
            </a:r>
          </a:p>
          <a:p>
            <a:r>
              <a:rPr lang="en-US" altLang="en-US" dirty="0" smtClean="0"/>
              <a:t>  X&lt;-rho*</a:t>
            </a:r>
            <a:r>
              <a:rPr lang="en-US" altLang="en-US" dirty="0" err="1" smtClean="0"/>
              <a:t>Y+sqrt</a:t>
            </a:r>
            <a:r>
              <a:rPr lang="en-US" altLang="en-US" dirty="0" smtClean="0"/>
              <a:t>(1-rho^2)*</a:t>
            </a:r>
            <a:r>
              <a:rPr lang="en-US" altLang="en-US" dirty="0" err="1" smtClean="0"/>
              <a:t>rnorm</a:t>
            </a:r>
            <a:r>
              <a:rPr lang="en-US" altLang="en-US" dirty="0" smtClean="0"/>
              <a:t>(</a:t>
            </a:r>
            <a:r>
              <a:rPr lang="en-US" altLang="en-US" dirty="0" err="1" smtClean="0"/>
              <a:t>gsize</a:t>
            </a:r>
            <a:r>
              <a:rPr lang="en-US" altLang="en-US" dirty="0" smtClean="0"/>
              <a:t>)</a:t>
            </a:r>
          </a:p>
          <a:p>
            <a:r>
              <a:rPr lang="en-US" altLang="en-US" dirty="0" smtClean="0"/>
              <a:t>  OUTPUT[((</a:t>
            </a:r>
            <a:r>
              <a:rPr lang="en-US" altLang="en-US" dirty="0" err="1" smtClean="0"/>
              <a:t>i</a:t>
            </a:r>
            <a:r>
              <a:rPr lang="en-US" altLang="en-US" dirty="0" smtClean="0"/>
              <a:t> * </a:t>
            </a:r>
            <a:r>
              <a:rPr lang="en-US" altLang="en-US" dirty="0" err="1" smtClean="0"/>
              <a:t>gsize</a:t>
            </a:r>
            <a:r>
              <a:rPr lang="en-US" altLang="en-US" dirty="0" smtClean="0"/>
              <a:t> - </a:t>
            </a:r>
            <a:r>
              <a:rPr lang="en-US" altLang="en-US" dirty="0" err="1" smtClean="0"/>
              <a:t>gsize</a:t>
            </a:r>
            <a:r>
              <a:rPr lang="en-US" altLang="en-US" dirty="0" smtClean="0"/>
              <a:t>) + 1):(</a:t>
            </a:r>
            <a:r>
              <a:rPr lang="en-US" altLang="en-US" dirty="0" err="1" smtClean="0"/>
              <a:t>i</a:t>
            </a:r>
            <a:r>
              <a:rPr lang="en-US" altLang="en-US" dirty="0" smtClean="0"/>
              <a:t> *</a:t>
            </a:r>
            <a:r>
              <a:rPr lang="en-US" altLang="en-US" dirty="0" err="1" smtClean="0"/>
              <a:t>gsize</a:t>
            </a:r>
            <a:r>
              <a:rPr lang="en-US" altLang="en-US" dirty="0" smtClean="0"/>
              <a:t>),]&lt;-</a:t>
            </a:r>
            <a:r>
              <a:rPr lang="en-US" altLang="en-US" dirty="0" err="1" smtClean="0"/>
              <a:t>data.frame</a:t>
            </a:r>
            <a:r>
              <a:rPr lang="en-US" altLang="en-US" dirty="0" smtClean="0"/>
              <a:t>(GRP=</a:t>
            </a:r>
            <a:r>
              <a:rPr lang="en-US" altLang="en-US" dirty="0" err="1" smtClean="0"/>
              <a:t>i,X</a:t>
            </a:r>
            <a:r>
              <a:rPr lang="en-US" altLang="en-US" dirty="0" smtClean="0"/>
              <a:t>=X,Y=Y)</a:t>
            </a:r>
          </a:p>
          <a:p>
            <a:r>
              <a:rPr lang="en-US" altLang="en-US" dirty="0" smtClean="0"/>
              <a:t>}</a:t>
            </a:r>
          </a:p>
          <a:p>
            <a:r>
              <a:rPr lang="en-US" altLang="en-US" dirty="0" smtClean="0"/>
              <a:t>return(OUTPUT)</a:t>
            </a:r>
          </a:p>
          <a:p>
            <a:r>
              <a:rPr lang="en-US" altLang="en-US" dirty="0" smtClean="0"/>
              <a:t>}</a:t>
            </a:r>
          </a:p>
          <a:p>
            <a:endParaRPr lang="en-US" altLang="en-US" dirty="0" smtClean="0"/>
          </a:p>
          <a:p>
            <a:r>
              <a:rPr lang="en-US" altLang="en-US" dirty="0" smtClean="0"/>
              <a:t>TDAT&lt;-</a:t>
            </a:r>
            <a:r>
              <a:rPr lang="en-US" altLang="en-US" dirty="0" err="1" smtClean="0"/>
              <a:t>tfun</a:t>
            </a:r>
            <a:r>
              <a:rPr lang="en-US" altLang="en-US" dirty="0" smtClean="0"/>
              <a:t>(75,25,-.17)</a:t>
            </a:r>
          </a:p>
          <a:p>
            <a:endParaRPr lang="en-US" altLang="en-US" dirty="0" smtClean="0"/>
          </a:p>
          <a:p>
            <a:r>
              <a:rPr lang="en-US" altLang="en-US" dirty="0" err="1" smtClean="0"/>
              <a:t>xyplot</a:t>
            </a:r>
            <a:r>
              <a:rPr lang="en-US" altLang="en-US" dirty="0" smtClean="0"/>
              <a:t>(Y~X|GRP,TDAT,</a:t>
            </a:r>
          </a:p>
          <a:p>
            <a:r>
              <a:rPr lang="en-US" altLang="en-US" dirty="0" smtClean="0"/>
              <a:t> type=c("</a:t>
            </a:r>
            <a:r>
              <a:rPr lang="en-US" altLang="en-US" dirty="0" err="1" smtClean="0"/>
              <a:t>p","g","r</a:t>
            </a:r>
            <a:r>
              <a:rPr lang="en-US" altLang="en-US" dirty="0" smtClean="0"/>
              <a:t>"),</a:t>
            </a:r>
            <a:r>
              <a:rPr lang="en-US" altLang="en-US" dirty="0" err="1" smtClean="0"/>
              <a:t>col.line</a:t>
            </a:r>
            <a:r>
              <a:rPr lang="en-US" altLang="en-US" dirty="0" smtClean="0"/>
              <a:t>="black")</a:t>
            </a:r>
          </a:p>
          <a:p>
            <a:endParaRPr lang="en-US" altLang="en-US" dirty="0" smtClean="0"/>
          </a:p>
        </p:txBody>
      </p:sp>
    </p:spTree>
    <p:extLst>
      <p:ext uri="{BB962C8B-B14F-4D97-AF65-F5344CB8AC3E}">
        <p14:creationId xmlns:p14="http://schemas.microsoft.com/office/powerpoint/2010/main" val="3421904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33DF618-5F1D-467D-83D2-A0CD7EA80B7F}" type="slidenum">
              <a:rPr lang="en-US" altLang="en-US" sz="1000"/>
              <a:pPr>
                <a:spcBef>
                  <a:spcPct val="0"/>
                </a:spcBef>
              </a:pPr>
              <a:t>81</a:t>
            </a:fld>
            <a:endParaRPr lang="en-US" altLang="en-US" sz="1000"/>
          </a:p>
        </p:txBody>
      </p:sp>
      <p:sp>
        <p:nvSpPr>
          <p:cNvPr id="294915" name="Rectangle 2"/>
          <p:cNvSpPr>
            <a:spLocks noGrp="1" noRot="1" noChangeAspect="1" noChangeArrowheads="1" noTextEdit="1"/>
          </p:cNvSpPr>
          <p:nvPr>
            <p:ph type="sldImg"/>
          </p:nvPr>
        </p:nvSpPr>
        <p:spPr>
          <a:xfrm>
            <a:off x="1176338" y="701675"/>
            <a:ext cx="4597400" cy="3448050"/>
          </a:xfrm>
          <a:ln/>
        </p:spPr>
      </p:sp>
      <p:sp>
        <p:nvSpPr>
          <p:cNvPr id="294916" name="Rectangle 3"/>
          <p:cNvSpPr>
            <a:spLocks noGrp="1" noChangeArrowheads="1"/>
          </p:cNvSpPr>
          <p:nvPr>
            <p:ph type="body" idx="1"/>
          </p:nvPr>
        </p:nvSpPr>
        <p:spPr>
          <a:xfrm>
            <a:off x="927100" y="4386263"/>
            <a:ext cx="5095875" cy="4154487"/>
          </a:xfrm>
          <a:noFill/>
        </p:spPr>
        <p:txBody>
          <a:bodyPr/>
          <a:lstStyle/>
          <a:p>
            <a:endParaRPr lang="en-US" altLang="en-US" smtClean="0"/>
          </a:p>
        </p:txBody>
      </p:sp>
    </p:spTree>
    <p:extLst>
      <p:ext uri="{BB962C8B-B14F-4D97-AF65-F5344CB8AC3E}">
        <p14:creationId xmlns:p14="http://schemas.microsoft.com/office/powerpoint/2010/main" val="1271149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61869551-15AA-41A6-9399-202426B9AA89}" type="slidenum">
              <a:rPr lang="en-US" altLang="en-US" sz="1000"/>
              <a:pPr>
                <a:spcBef>
                  <a:spcPct val="0"/>
                </a:spcBef>
              </a:pPr>
              <a:t>82</a:t>
            </a:fld>
            <a:endParaRPr lang="en-US" altLang="en-US" sz="1000"/>
          </a:p>
        </p:txBody>
      </p:sp>
      <p:sp>
        <p:nvSpPr>
          <p:cNvPr id="296963" name="Rectangle 2"/>
          <p:cNvSpPr>
            <a:spLocks noGrp="1" noRot="1" noChangeAspect="1" noChangeArrowheads="1" noTextEdit="1"/>
          </p:cNvSpPr>
          <p:nvPr>
            <p:ph type="sldImg"/>
          </p:nvPr>
        </p:nvSpPr>
        <p:spPr>
          <a:xfrm>
            <a:off x="1176338" y="701675"/>
            <a:ext cx="4597400" cy="3448050"/>
          </a:xfrm>
          <a:ln/>
        </p:spPr>
      </p:sp>
      <p:sp>
        <p:nvSpPr>
          <p:cNvPr id="296964" name="Rectangle 3"/>
          <p:cNvSpPr>
            <a:spLocks noGrp="1" noChangeArrowheads="1"/>
          </p:cNvSpPr>
          <p:nvPr>
            <p:ph type="body" idx="1"/>
          </p:nvPr>
        </p:nvSpPr>
        <p:spPr>
          <a:xfrm>
            <a:off x="927100" y="4386263"/>
            <a:ext cx="5095875" cy="4154487"/>
          </a:xfrm>
          <a:noFill/>
        </p:spPr>
        <p:txBody>
          <a:bodyPr/>
          <a:lstStyle/>
          <a:p>
            <a:endParaRPr lang="en-US" altLang="en-US" smtClean="0"/>
          </a:p>
        </p:txBody>
      </p:sp>
    </p:spTree>
    <p:extLst>
      <p:ext uri="{BB962C8B-B14F-4D97-AF65-F5344CB8AC3E}">
        <p14:creationId xmlns:p14="http://schemas.microsoft.com/office/powerpoint/2010/main" val="1579856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71C511E-9047-4572-A616-843AB8DA339E}" type="slidenum">
              <a:rPr lang="en-US" altLang="en-US" sz="1000"/>
              <a:pPr>
                <a:spcBef>
                  <a:spcPct val="0"/>
                </a:spcBef>
              </a:pPr>
              <a:t>83</a:t>
            </a:fld>
            <a:endParaRPr lang="en-US" altLang="en-US" sz="1000"/>
          </a:p>
        </p:txBody>
      </p:sp>
      <p:sp>
        <p:nvSpPr>
          <p:cNvPr id="299011" name="Rectangle 2"/>
          <p:cNvSpPr>
            <a:spLocks noGrp="1" noRot="1" noChangeAspect="1" noChangeArrowheads="1" noTextEdit="1"/>
          </p:cNvSpPr>
          <p:nvPr>
            <p:ph type="sldImg"/>
          </p:nvPr>
        </p:nvSpPr>
        <p:spPr>
          <a:xfrm>
            <a:off x="1176338" y="701675"/>
            <a:ext cx="4597400" cy="3448050"/>
          </a:xfrm>
          <a:ln/>
        </p:spPr>
      </p:sp>
      <p:sp>
        <p:nvSpPr>
          <p:cNvPr id="299012" name="Rectangle 3"/>
          <p:cNvSpPr>
            <a:spLocks noGrp="1" noChangeArrowheads="1"/>
          </p:cNvSpPr>
          <p:nvPr>
            <p:ph type="body" idx="1"/>
          </p:nvPr>
        </p:nvSpPr>
        <p:spPr>
          <a:xfrm>
            <a:off x="927100" y="4386263"/>
            <a:ext cx="5095875" cy="4154487"/>
          </a:xfrm>
          <a:noFill/>
        </p:spPr>
        <p:txBody>
          <a:bodyPr/>
          <a:lstStyle/>
          <a:p>
            <a:endParaRPr lang="en-US" altLang="en-US" smtClean="0"/>
          </a:p>
        </p:txBody>
      </p:sp>
    </p:spTree>
    <p:extLst>
      <p:ext uri="{BB962C8B-B14F-4D97-AF65-F5344CB8AC3E}">
        <p14:creationId xmlns:p14="http://schemas.microsoft.com/office/powerpoint/2010/main" val="2584851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E960546-5C61-433D-AF91-9C36E9D86150}" type="slidenum">
              <a:rPr lang="en-US" altLang="en-US" sz="1000"/>
              <a:pPr>
                <a:spcBef>
                  <a:spcPct val="0"/>
                </a:spcBef>
              </a:pPr>
              <a:t>84</a:t>
            </a:fld>
            <a:endParaRPr lang="en-US" altLang="en-US" sz="1000"/>
          </a:p>
        </p:txBody>
      </p:sp>
      <p:sp>
        <p:nvSpPr>
          <p:cNvPr id="301059" name="Rectangle 2"/>
          <p:cNvSpPr>
            <a:spLocks noGrp="1" noRot="1" noChangeAspect="1" noChangeArrowheads="1" noTextEdit="1"/>
          </p:cNvSpPr>
          <p:nvPr>
            <p:ph type="sldImg"/>
          </p:nvPr>
        </p:nvSpPr>
        <p:spPr>
          <a:xfrm>
            <a:off x="1176338" y="701675"/>
            <a:ext cx="4597400" cy="3448050"/>
          </a:xfrm>
          <a:ln/>
        </p:spPr>
      </p:sp>
      <p:sp>
        <p:nvSpPr>
          <p:cNvPr id="301060" name="Rectangle 3"/>
          <p:cNvSpPr>
            <a:spLocks noGrp="1" noChangeArrowheads="1"/>
          </p:cNvSpPr>
          <p:nvPr>
            <p:ph type="body" idx="1"/>
          </p:nvPr>
        </p:nvSpPr>
        <p:spPr>
          <a:xfrm>
            <a:off x="927100" y="4386263"/>
            <a:ext cx="5095875" cy="4154487"/>
          </a:xfrm>
          <a:noFill/>
        </p:spPr>
        <p:txBody>
          <a:bodyPr/>
          <a:lstStyle/>
          <a:p>
            <a:endParaRPr lang="en-US" altLang="en-US" smtClean="0"/>
          </a:p>
        </p:txBody>
      </p:sp>
    </p:spTree>
    <p:extLst>
      <p:ext uri="{BB962C8B-B14F-4D97-AF65-F5344CB8AC3E}">
        <p14:creationId xmlns:p14="http://schemas.microsoft.com/office/powerpoint/2010/main" val="1401132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8395681-11D8-4142-9DD2-C13D408787F3}" type="slidenum">
              <a:rPr lang="en-US" altLang="en-US" sz="1000"/>
              <a:pPr>
                <a:spcBef>
                  <a:spcPct val="0"/>
                </a:spcBef>
              </a:pPr>
              <a:t>85</a:t>
            </a:fld>
            <a:endParaRPr lang="en-US" altLang="en-US" sz="1000"/>
          </a:p>
        </p:txBody>
      </p:sp>
      <p:sp>
        <p:nvSpPr>
          <p:cNvPr id="303107" name="Rectangle 2"/>
          <p:cNvSpPr>
            <a:spLocks noGrp="1" noRot="1" noChangeAspect="1" noChangeArrowheads="1" noTextEdit="1"/>
          </p:cNvSpPr>
          <p:nvPr>
            <p:ph type="sldImg"/>
          </p:nvPr>
        </p:nvSpPr>
        <p:spPr>
          <a:xfrm>
            <a:off x="1176338" y="701675"/>
            <a:ext cx="4597400" cy="3448050"/>
          </a:xfrm>
          <a:ln/>
        </p:spPr>
      </p:sp>
      <p:sp>
        <p:nvSpPr>
          <p:cNvPr id="303108" name="Rectangle 3"/>
          <p:cNvSpPr>
            <a:spLocks noGrp="1" noChangeArrowheads="1"/>
          </p:cNvSpPr>
          <p:nvPr>
            <p:ph type="body" idx="1"/>
          </p:nvPr>
        </p:nvSpPr>
        <p:spPr>
          <a:xfrm>
            <a:off x="927100" y="4386263"/>
            <a:ext cx="5095875" cy="4154487"/>
          </a:xfrm>
          <a:noFill/>
        </p:spPr>
        <p:txBody>
          <a:bodyPr/>
          <a:lstStyle/>
          <a:p>
            <a:endParaRPr lang="en-US" altLang="en-US" smtClean="0"/>
          </a:p>
        </p:txBody>
      </p:sp>
    </p:spTree>
    <p:extLst>
      <p:ext uri="{BB962C8B-B14F-4D97-AF65-F5344CB8AC3E}">
        <p14:creationId xmlns:p14="http://schemas.microsoft.com/office/powerpoint/2010/main" val="1721862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A746647-D747-4208-B32D-5BF320B56E56}" type="slidenum">
              <a:rPr lang="en-US" altLang="en-US" sz="1000"/>
              <a:pPr>
                <a:spcBef>
                  <a:spcPct val="0"/>
                </a:spcBef>
              </a:pPr>
              <a:t>86</a:t>
            </a:fld>
            <a:endParaRPr lang="en-US" altLang="en-US" sz="1000"/>
          </a:p>
        </p:txBody>
      </p:sp>
      <p:sp>
        <p:nvSpPr>
          <p:cNvPr id="305155" name="Rectangle 2"/>
          <p:cNvSpPr>
            <a:spLocks noGrp="1" noRot="1" noChangeAspect="1" noChangeArrowheads="1" noTextEdit="1"/>
          </p:cNvSpPr>
          <p:nvPr>
            <p:ph type="sldImg"/>
          </p:nvPr>
        </p:nvSpPr>
        <p:spPr>
          <a:xfrm>
            <a:off x="1176338" y="701675"/>
            <a:ext cx="4597400" cy="3448050"/>
          </a:xfrm>
          <a:ln/>
        </p:spPr>
      </p:sp>
      <p:sp>
        <p:nvSpPr>
          <p:cNvPr id="305156" name="Rectangle 3"/>
          <p:cNvSpPr>
            <a:spLocks noGrp="1" noChangeArrowheads="1"/>
          </p:cNvSpPr>
          <p:nvPr>
            <p:ph type="body" idx="1"/>
          </p:nvPr>
        </p:nvSpPr>
        <p:spPr>
          <a:xfrm>
            <a:off x="927100" y="4386263"/>
            <a:ext cx="5095875" cy="4154487"/>
          </a:xfrm>
          <a:noFill/>
        </p:spPr>
        <p:txBody>
          <a:bodyPr/>
          <a:lstStyle/>
          <a:p>
            <a:endParaRPr lang="en-US" altLang="en-US" smtClean="0"/>
          </a:p>
        </p:txBody>
      </p:sp>
    </p:spTree>
    <p:extLst>
      <p:ext uri="{BB962C8B-B14F-4D97-AF65-F5344CB8AC3E}">
        <p14:creationId xmlns:p14="http://schemas.microsoft.com/office/powerpoint/2010/main" val="4114665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8395681-11D8-4142-9DD2-C13D408787F3}" type="slidenum">
              <a:rPr lang="en-US" altLang="en-US" sz="1000"/>
              <a:pPr>
                <a:spcBef>
                  <a:spcPct val="0"/>
                </a:spcBef>
              </a:pPr>
              <a:t>87</a:t>
            </a:fld>
            <a:endParaRPr lang="en-US" altLang="en-US" sz="1000"/>
          </a:p>
        </p:txBody>
      </p:sp>
      <p:sp>
        <p:nvSpPr>
          <p:cNvPr id="303107" name="Rectangle 2"/>
          <p:cNvSpPr>
            <a:spLocks noGrp="1" noRot="1" noChangeAspect="1" noChangeArrowheads="1" noTextEdit="1"/>
          </p:cNvSpPr>
          <p:nvPr>
            <p:ph type="sldImg"/>
          </p:nvPr>
        </p:nvSpPr>
        <p:spPr>
          <a:xfrm>
            <a:off x="1176338" y="701675"/>
            <a:ext cx="4597400" cy="3448050"/>
          </a:xfrm>
          <a:ln/>
        </p:spPr>
      </p:sp>
      <p:sp>
        <p:nvSpPr>
          <p:cNvPr id="303108" name="Rectangle 3"/>
          <p:cNvSpPr>
            <a:spLocks noGrp="1" noChangeArrowheads="1"/>
          </p:cNvSpPr>
          <p:nvPr>
            <p:ph type="body" idx="1"/>
          </p:nvPr>
        </p:nvSpPr>
        <p:spPr>
          <a:xfrm>
            <a:off x="927100" y="4386263"/>
            <a:ext cx="5095875" cy="4154487"/>
          </a:xfrm>
          <a:noFill/>
        </p:spPr>
        <p:txBody>
          <a:bodyPr/>
          <a:lstStyle/>
          <a:p>
            <a:endParaRPr lang="en-US" altLang="en-US" smtClean="0"/>
          </a:p>
        </p:txBody>
      </p:sp>
    </p:spTree>
    <p:extLst>
      <p:ext uri="{BB962C8B-B14F-4D97-AF65-F5344CB8AC3E}">
        <p14:creationId xmlns:p14="http://schemas.microsoft.com/office/powerpoint/2010/main" val="1301959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Image Placeholder 1"/>
          <p:cNvSpPr>
            <a:spLocks noGrp="1" noRot="1" noChangeAspect="1" noTextEdit="1"/>
          </p:cNvSpPr>
          <p:nvPr>
            <p:ph type="sldImg"/>
          </p:nvPr>
        </p:nvSpPr>
        <p:spPr>
          <a:ln/>
        </p:spPr>
      </p:sp>
      <p:sp>
        <p:nvSpPr>
          <p:cNvPr id="313347" name="Notes Placeholder 2"/>
          <p:cNvSpPr>
            <a:spLocks noGrp="1"/>
          </p:cNvSpPr>
          <p:nvPr>
            <p:ph type="body" idx="1"/>
          </p:nvPr>
        </p:nvSpPr>
        <p:spPr>
          <a:noFill/>
        </p:spPr>
        <p:txBody>
          <a:bodyPr/>
          <a:lstStyle/>
          <a:p>
            <a:r>
              <a:rPr lang="en-US" altLang="en-US" dirty="0" smtClean="0"/>
              <a:t>TDAT&lt;-</a:t>
            </a:r>
            <a:r>
              <a:rPr lang="en-US" altLang="en-US" dirty="0" err="1" smtClean="0"/>
              <a:t>univbct</a:t>
            </a:r>
            <a:r>
              <a:rPr lang="en-US" altLang="en-US" dirty="0" smtClean="0"/>
              <a:t>[,c("SUBNUM","AGE","TIME","JSAT")]</a:t>
            </a:r>
          </a:p>
          <a:p>
            <a:r>
              <a:rPr lang="en-US" altLang="en-US" dirty="0" smtClean="0"/>
              <a:t>TDAT$JS.COM&lt;-1</a:t>
            </a:r>
          </a:p>
          <a:p>
            <a:r>
              <a:rPr lang="en-US" altLang="en-US" dirty="0" smtClean="0"/>
              <a:t>names(TDAT)&lt;-c("SUBNUM","AGE","TIME","DV","JS.COM")</a:t>
            </a:r>
          </a:p>
          <a:p>
            <a:endParaRPr lang="en-US" altLang="en-US" dirty="0" smtClean="0"/>
          </a:p>
          <a:p>
            <a:r>
              <a:rPr lang="en-US" altLang="en-US" dirty="0" smtClean="0"/>
              <a:t>TDAT2&lt;-</a:t>
            </a:r>
            <a:r>
              <a:rPr lang="en-US" altLang="en-US" dirty="0" err="1" smtClean="0"/>
              <a:t>univbct</a:t>
            </a:r>
            <a:r>
              <a:rPr lang="en-US" altLang="en-US" dirty="0" smtClean="0"/>
              <a:t>[,c("SUBNUM","AGE","TIME","COMMIT")]</a:t>
            </a:r>
          </a:p>
          <a:p>
            <a:r>
              <a:rPr lang="en-US" altLang="en-US" dirty="0" smtClean="0"/>
              <a:t>TDAT2$JS.COM&lt;-0</a:t>
            </a:r>
          </a:p>
          <a:p>
            <a:r>
              <a:rPr lang="en-US" altLang="en-US" dirty="0" smtClean="0"/>
              <a:t>names(TDAT2)&lt;-c("SUBNUM","AGE","TIME","DV","JS.COM")</a:t>
            </a:r>
          </a:p>
          <a:p>
            <a:r>
              <a:rPr lang="en-US" altLang="en-US" dirty="0" smtClean="0"/>
              <a:t>ALLDAT&lt;-</a:t>
            </a:r>
            <a:r>
              <a:rPr lang="en-US" altLang="en-US" dirty="0" err="1" smtClean="0"/>
              <a:t>rbind</a:t>
            </a:r>
            <a:r>
              <a:rPr lang="en-US" altLang="en-US" dirty="0" smtClean="0"/>
              <a:t>(TDAT,TDAT2)</a:t>
            </a:r>
          </a:p>
          <a:p>
            <a:endParaRPr lang="en-US" altLang="en-US" dirty="0" smtClean="0"/>
          </a:p>
          <a:p>
            <a:r>
              <a:rPr lang="en-US" altLang="en-US" dirty="0" smtClean="0"/>
              <a:t>names(ALLDAT)</a:t>
            </a:r>
          </a:p>
          <a:p>
            <a:endParaRPr lang="en-US" altLang="en-US" dirty="0" smtClean="0"/>
          </a:p>
          <a:p>
            <a:r>
              <a:rPr lang="en-US" altLang="en-US" dirty="0" err="1" smtClean="0"/>
              <a:t>tmod</a:t>
            </a:r>
            <a:r>
              <a:rPr lang="en-US" altLang="en-US" dirty="0" smtClean="0"/>
              <a:t>&lt;-</a:t>
            </a:r>
            <a:r>
              <a:rPr lang="en-US" altLang="en-US" dirty="0" err="1" smtClean="0"/>
              <a:t>lme</a:t>
            </a:r>
            <a:r>
              <a:rPr lang="en-US" altLang="en-US" dirty="0" smtClean="0"/>
              <a:t>(</a:t>
            </a:r>
            <a:r>
              <a:rPr lang="en-US" altLang="en-US" dirty="0" err="1" smtClean="0"/>
              <a:t>DV~poly</a:t>
            </a:r>
            <a:r>
              <a:rPr lang="en-US" altLang="en-US" dirty="0" smtClean="0"/>
              <a:t>(TIME,2),random=~1|SUBNUM,ALLDAT,na.action=</a:t>
            </a:r>
            <a:r>
              <a:rPr lang="en-US" altLang="en-US" dirty="0" err="1" smtClean="0"/>
              <a:t>na.omit</a:t>
            </a:r>
            <a:r>
              <a:rPr lang="en-US" altLang="en-US" dirty="0" smtClean="0"/>
              <a:t>)</a:t>
            </a:r>
          </a:p>
          <a:p>
            <a:r>
              <a:rPr lang="en-US" altLang="en-US" dirty="0" smtClean="0"/>
              <a:t>tmod2&lt;-update(</a:t>
            </a:r>
            <a:r>
              <a:rPr lang="en-US" altLang="en-US" dirty="0" err="1" smtClean="0"/>
              <a:t>tmod,random</a:t>
            </a:r>
            <a:r>
              <a:rPr lang="en-US" altLang="en-US" dirty="0" smtClean="0"/>
              <a:t>=~poly(TIME,1)|SUBNUM)</a:t>
            </a:r>
          </a:p>
          <a:p>
            <a:r>
              <a:rPr lang="en-US" altLang="en-US" dirty="0" smtClean="0"/>
              <a:t>tmod3&lt;-update(</a:t>
            </a:r>
            <a:r>
              <a:rPr lang="en-US" altLang="en-US" dirty="0" err="1" smtClean="0"/>
              <a:t>tmod,random</a:t>
            </a:r>
            <a:r>
              <a:rPr lang="en-US" altLang="en-US" dirty="0" smtClean="0"/>
              <a:t>=~poly(TIME,2)|SUBNUM)</a:t>
            </a:r>
          </a:p>
          <a:p>
            <a:r>
              <a:rPr lang="en-US" altLang="en-US" dirty="0" err="1" smtClean="0"/>
              <a:t>anova</a:t>
            </a:r>
            <a:r>
              <a:rPr lang="en-US" altLang="en-US" dirty="0" smtClean="0"/>
              <a:t>(tmod,tmod2,tmod3)</a:t>
            </a:r>
          </a:p>
          <a:p>
            <a:endParaRPr lang="en-US" altLang="en-US" dirty="0" smtClean="0"/>
          </a:p>
          <a:p>
            <a:endParaRPr lang="en-US" altLang="en-US" dirty="0" smtClean="0"/>
          </a:p>
          <a:p>
            <a:r>
              <a:rPr lang="en-US" altLang="en-US" dirty="0" smtClean="0"/>
              <a:t># </a:t>
            </a:r>
            <a:r>
              <a:rPr lang="en-US" altLang="en-US" dirty="0" err="1" smtClean="0"/>
              <a:t>JobSat</a:t>
            </a:r>
            <a:r>
              <a:rPr lang="en-US" altLang="en-US" dirty="0" smtClean="0"/>
              <a:t> scores significantly lower than commitment scores.</a:t>
            </a:r>
          </a:p>
          <a:p>
            <a:r>
              <a:rPr lang="en-US" altLang="en-US" dirty="0" smtClean="0"/>
              <a:t># Older individuals higher average scores (total)</a:t>
            </a:r>
          </a:p>
          <a:p>
            <a:r>
              <a:rPr lang="en-US" altLang="en-US" dirty="0" err="1" smtClean="0"/>
              <a:t>tmod</a:t>
            </a:r>
            <a:r>
              <a:rPr lang="en-US" altLang="en-US" dirty="0" smtClean="0"/>
              <a:t>&lt;-</a:t>
            </a:r>
            <a:r>
              <a:rPr lang="en-US" altLang="en-US" dirty="0" err="1" smtClean="0"/>
              <a:t>lme</a:t>
            </a:r>
            <a:r>
              <a:rPr lang="en-US" altLang="en-US" dirty="0" smtClean="0"/>
              <a:t>(</a:t>
            </a:r>
            <a:r>
              <a:rPr lang="en-US" altLang="en-US" dirty="0" err="1" smtClean="0"/>
              <a:t>DV~poly</a:t>
            </a:r>
            <a:r>
              <a:rPr lang="en-US" altLang="en-US" dirty="0" smtClean="0"/>
              <a:t>(TIME,2)+</a:t>
            </a:r>
            <a:r>
              <a:rPr lang="en-US" altLang="en-US" dirty="0" err="1" smtClean="0"/>
              <a:t>JS.COM+AGE,random</a:t>
            </a:r>
            <a:r>
              <a:rPr lang="en-US" altLang="en-US" dirty="0" smtClean="0"/>
              <a:t>=~poly(TIME,2)|</a:t>
            </a:r>
            <a:r>
              <a:rPr lang="en-US" altLang="en-US" dirty="0" err="1" smtClean="0"/>
              <a:t>SUBNUM,ALLDAT,na.action</a:t>
            </a:r>
            <a:r>
              <a:rPr lang="en-US" altLang="en-US" dirty="0" smtClean="0"/>
              <a:t>=</a:t>
            </a:r>
            <a:r>
              <a:rPr lang="en-US" altLang="en-US" dirty="0" err="1" smtClean="0"/>
              <a:t>na.omit</a:t>
            </a:r>
            <a:r>
              <a:rPr lang="en-US" altLang="en-US" dirty="0" smtClean="0"/>
              <a:t>)</a:t>
            </a:r>
          </a:p>
          <a:p>
            <a:r>
              <a:rPr lang="en-US" altLang="en-US" dirty="0" smtClean="0"/>
              <a:t>summary(</a:t>
            </a:r>
            <a:r>
              <a:rPr lang="en-US" altLang="en-US" dirty="0" err="1" smtClean="0"/>
              <a:t>tmod</a:t>
            </a:r>
            <a:r>
              <a:rPr lang="en-US" altLang="en-US" dirty="0" smtClean="0"/>
              <a:t>)$</a:t>
            </a:r>
            <a:r>
              <a:rPr lang="en-US" altLang="en-US" dirty="0" err="1" smtClean="0"/>
              <a:t>tTable</a:t>
            </a:r>
            <a:r>
              <a:rPr lang="en-US" altLang="en-US" dirty="0" smtClean="0"/>
              <a:t> </a:t>
            </a:r>
          </a:p>
          <a:p>
            <a:endParaRPr lang="en-US" altLang="en-US" dirty="0" smtClean="0"/>
          </a:p>
          <a:p>
            <a:r>
              <a:rPr lang="en-US" altLang="en-US" dirty="0" smtClean="0"/>
              <a:t>#Age is not differentially related to average levels of Job Sat vs Commitment</a:t>
            </a:r>
          </a:p>
          <a:p>
            <a:r>
              <a:rPr lang="en-US" altLang="en-US" dirty="0" err="1" smtClean="0"/>
              <a:t>tmod</a:t>
            </a:r>
            <a:r>
              <a:rPr lang="en-US" altLang="en-US" dirty="0" smtClean="0"/>
              <a:t>&lt;-</a:t>
            </a:r>
            <a:r>
              <a:rPr lang="en-US" altLang="en-US" dirty="0" err="1" smtClean="0"/>
              <a:t>lme</a:t>
            </a:r>
            <a:r>
              <a:rPr lang="en-US" altLang="en-US" dirty="0" smtClean="0"/>
              <a:t>(</a:t>
            </a:r>
            <a:r>
              <a:rPr lang="en-US" altLang="en-US" dirty="0" err="1" smtClean="0"/>
              <a:t>DV~poly</a:t>
            </a:r>
            <a:r>
              <a:rPr lang="en-US" altLang="en-US" dirty="0" smtClean="0"/>
              <a:t>(TIME,2)+JS.COM*</a:t>
            </a:r>
            <a:r>
              <a:rPr lang="en-US" altLang="en-US" dirty="0" err="1" smtClean="0"/>
              <a:t>AGE,random</a:t>
            </a:r>
            <a:r>
              <a:rPr lang="en-US" altLang="en-US" dirty="0" smtClean="0"/>
              <a:t>=~poly(TIME,2)|</a:t>
            </a:r>
            <a:r>
              <a:rPr lang="en-US" altLang="en-US" dirty="0" err="1" smtClean="0"/>
              <a:t>SUBNUM,ALLDAT,na.action</a:t>
            </a:r>
            <a:r>
              <a:rPr lang="en-US" altLang="en-US" dirty="0" smtClean="0"/>
              <a:t>=</a:t>
            </a:r>
            <a:r>
              <a:rPr lang="en-US" altLang="en-US" dirty="0" err="1" smtClean="0"/>
              <a:t>na.omit</a:t>
            </a:r>
            <a:r>
              <a:rPr lang="en-US" altLang="en-US" dirty="0" smtClean="0"/>
              <a:t>)</a:t>
            </a:r>
          </a:p>
          <a:p>
            <a:r>
              <a:rPr lang="en-US" altLang="en-US" dirty="0" smtClean="0"/>
              <a:t>summary(</a:t>
            </a:r>
            <a:r>
              <a:rPr lang="en-US" altLang="en-US" dirty="0" err="1" smtClean="0"/>
              <a:t>tmod</a:t>
            </a:r>
            <a:r>
              <a:rPr lang="en-US" altLang="en-US" dirty="0" smtClean="0"/>
              <a:t>)$</a:t>
            </a:r>
            <a:r>
              <a:rPr lang="en-US" altLang="en-US" dirty="0" err="1" smtClean="0"/>
              <a:t>tTable</a:t>
            </a:r>
            <a:r>
              <a:rPr lang="en-US" altLang="en-US" dirty="0" smtClean="0"/>
              <a:t> </a:t>
            </a:r>
          </a:p>
          <a:p>
            <a:endParaRPr lang="en-US" altLang="en-US" dirty="0" smtClean="0"/>
          </a:p>
          <a:p>
            <a:r>
              <a:rPr lang="en-US" altLang="en-US" dirty="0" smtClean="0"/>
              <a:t># The linear slope for Job Sat significantly differs from the linear slope for commitment</a:t>
            </a:r>
          </a:p>
          <a:p>
            <a:r>
              <a:rPr lang="en-US" altLang="en-US" dirty="0" err="1" smtClean="0"/>
              <a:t>tmod</a:t>
            </a:r>
            <a:r>
              <a:rPr lang="en-US" altLang="en-US" dirty="0" smtClean="0"/>
              <a:t>&lt;-</a:t>
            </a:r>
            <a:r>
              <a:rPr lang="en-US" altLang="en-US" dirty="0" err="1" smtClean="0"/>
              <a:t>lme</a:t>
            </a:r>
            <a:r>
              <a:rPr lang="en-US" altLang="en-US" dirty="0" smtClean="0"/>
              <a:t>(</a:t>
            </a:r>
            <a:r>
              <a:rPr lang="en-US" altLang="en-US" dirty="0" err="1" smtClean="0"/>
              <a:t>DV~poly</a:t>
            </a:r>
            <a:r>
              <a:rPr lang="en-US" altLang="en-US" dirty="0" smtClean="0"/>
              <a:t>(TIME,2)*</a:t>
            </a:r>
            <a:r>
              <a:rPr lang="en-US" altLang="en-US" dirty="0" err="1" smtClean="0"/>
              <a:t>JS.COM+AGE,random</a:t>
            </a:r>
            <a:r>
              <a:rPr lang="en-US" altLang="en-US" dirty="0" smtClean="0"/>
              <a:t>=~poly(TIME,2)|</a:t>
            </a:r>
            <a:r>
              <a:rPr lang="en-US" altLang="en-US" dirty="0" err="1" smtClean="0"/>
              <a:t>SUBNUM,ALLDAT,na.action</a:t>
            </a:r>
            <a:r>
              <a:rPr lang="en-US" altLang="en-US" dirty="0" smtClean="0"/>
              <a:t>=</a:t>
            </a:r>
            <a:r>
              <a:rPr lang="en-US" altLang="en-US" dirty="0" err="1" smtClean="0"/>
              <a:t>na.omit</a:t>
            </a:r>
            <a:r>
              <a:rPr lang="en-US" altLang="en-US" dirty="0" smtClean="0"/>
              <a:t>)</a:t>
            </a:r>
          </a:p>
          <a:p>
            <a:r>
              <a:rPr lang="en-US" altLang="en-US" dirty="0" smtClean="0"/>
              <a:t>summary(</a:t>
            </a:r>
            <a:r>
              <a:rPr lang="en-US" altLang="en-US" dirty="0" err="1" smtClean="0"/>
              <a:t>tmod</a:t>
            </a:r>
            <a:r>
              <a:rPr lang="en-US" altLang="en-US" dirty="0" smtClean="0"/>
              <a:t>)$</a:t>
            </a:r>
            <a:r>
              <a:rPr lang="en-US" altLang="en-US" dirty="0" err="1" smtClean="0"/>
              <a:t>tTable</a:t>
            </a:r>
            <a:r>
              <a:rPr lang="en-US" altLang="en-US" dirty="0" smtClean="0"/>
              <a:t> </a:t>
            </a:r>
          </a:p>
          <a:p>
            <a:endParaRPr lang="en-US" altLang="en-US" dirty="0" smtClean="0"/>
          </a:p>
          <a:p>
            <a:r>
              <a:rPr lang="en-US" altLang="en-US" dirty="0" smtClean="0"/>
              <a:t># The linear and quadratic slopes (combined) do not vary by age (close though for linear)</a:t>
            </a:r>
          </a:p>
          <a:p>
            <a:r>
              <a:rPr lang="en-US" altLang="en-US" dirty="0" err="1" smtClean="0"/>
              <a:t>tmod</a:t>
            </a:r>
            <a:r>
              <a:rPr lang="en-US" altLang="en-US" dirty="0" smtClean="0"/>
              <a:t>&lt;-</a:t>
            </a:r>
            <a:r>
              <a:rPr lang="en-US" altLang="en-US" dirty="0" err="1" smtClean="0"/>
              <a:t>lme</a:t>
            </a:r>
            <a:r>
              <a:rPr lang="en-US" altLang="en-US" dirty="0" smtClean="0"/>
              <a:t>(</a:t>
            </a:r>
            <a:r>
              <a:rPr lang="en-US" altLang="en-US" dirty="0" err="1" smtClean="0"/>
              <a:t>DV~poly</a:t>
            </a:r>
            <a:r>
              <a:rPr lang="en-US" altLang="en-US" dirty="0" smtClean="0"/>
              <a:t>(TIME,2)*</a:t>
            </a:r>
            <a:r>
              <a:rPr lang="en-US" altLang="en-US" dirty="0" err="1" smtClean="0"/>
              <a:t>AGE+JS.COM,random</a:t>
            </a:r>
            <a:r>
              <a:rPr lang="en-US" altLang="en-US" dirty="0" smtClean="0"/>
              <a:t>=~poly(TIME,2)|</a:t>
            </a:r>
            <a:r>
              <a:rPr lang="en-US" altLang="en-US" dirty="0" err="1" smtClean="0"/>
              <a:t>SUBNUM,ALLDAT,na.action</a:t>
            </a:r>
            <a:r>
              <a:rPr lang="en-US" altLang="en-US" dirty="0" smtClean="0"/>
              <a:t>=</a:t>
            </a:r>
            <a:r>
              <a:rPr lang="en-US" altLang="en-US" dirty="0" err="1" smtClean="0"/>
              <a:t>na.omit</a:t>
            </a:r>
            <a:r>
              <a:rPr lang="en-US" altLang="en-US" dirty="0" smtClean="0"/>
              <a:t>)</a:t>
            </a:r>
          </a:p>
          <a:p>
            <a:r>
              <a:rPr lang="en-US" altLang="en-US" dirty="0" smtClean="0"/>
              <a:t>summary(</a:t>
            </a:r>
            <a:r>
              <a:rPr lang="en-US" altLang="en-US" dirty="0" err="1" smtClean="0"/>
              <a:t>tmod</a:t>
            </a:r>
            <a:r>
              <a:rPr lang="en-US" altLang="en-US" dirty="0" smtClean="0"/>
              <a:t>)$</a:t>
            </a:r>
            <a:r>
              <a:rPr lang="en-US" altLang="en-US" dirty="0" err="1" smtClean="0"/>
              <a:t>tTable</a:t>
            </a:r>
            <a:endParaRPr lang="en-US" altLang="en-US" dirty="0" smtClean="0"/>
          </a:p>
          <a:p>
            <a:endParaRPr lang="en-US" altLang="en-US" dirty="0" smtClean="0"/>
          </a:p>
          <a:p>
            <a:r>
              <a:rPr lang="en-US" altLang="en-US" dirty="0" smtClean="0"/>
              <a:t># The linear and quadratic slopes for the two scales do not differentially interact with age</a:t>
            </a:r>
          </a:p>
          <a:p>
            <a:r>
              <a:rPr lang="en-US" altLang="en-US" dirty="0" err="1" smtClean="0"/>
              <a:t>tmod</a:t>
            </a:r>
            <a:r>
              <a:rPr lang="en-US" altLang="en-US" dirty="0" smtClean="0"/>
              <a:t>&lt;-</a:t>
            </a:r>
            <a:r>
              <a:rPr lang="en-US" altLang="en-US" dirty="0" err="1" smtClean="0"/>
              <a:t>lme</a:t>
            </a:r>
            <a:r>
              <a:rPr lang="en-US" altLang="en-US" dirty="0" smtClean="0"/>
              <a:t>(</a:t>
            </a:r>
            <a:r>
              <a:rPr lang="en-US" altLang="en-US" dirty="0" err="1" smtClean="0"/>
              <a:t>DV~poly</a:t>
            </a:r>
            <a:r>
              <a:rPr lang="en-US" altLang="en-US" dirty="0" smtClean="0"/>
              <a:t>(TIME,2)*AGE*</a:t>
            </a:r>
            <a:r>
              <a:rPr lang="en-US" altLang="en-US" dirty="0" err="1" smtClean="0"/>
              <a:t>JS.COM,random</a:t>
            </a:r>
            <a:r>
              <a:rPr lang="en-US" altLang="en-US" dirty="0" smtClean="0"/>
              <a:t>=~poly(TIME,2)|</a:t>
            </a:r>
            <a:r>
              <a:rPr lang="en-US" altLang="en-US" dirty="0" err="1" smtClean="0"/>
              <a:t>SUBNUM,ALLDAT,na.action</a:t>
            </a:r>
            <a:r>
              <a:rPr lang="en-US" altLang="en-US" dirty="0" smtClean="0"/>
              <a:t>=</a:t>
            </a:r>
            <a:r>
              <a:rPr lang="en-US" altLang="en-US" dirty="0" err="1" smtClean="0"/>
              <a:t>na.omit</a:t>
            </a:r>
            <a:r>
              <a:rPr lang="en-US" altLang="en-US" dirty="0" smtClean="0"/>
              <a:t>)</a:t>
            </a:r>
          </a:p>
          <a:p>
            <a:r>
              <a:rPr lang="en-US" altLang="en-US" dirty="0" smtClean="0"/>
              <a:t>summary(</a:t>
            </a:r>
            <a:r>
              <a:rPr lang="en-US" altLang="en-US" dirty="0" err="1" smtClean="0"/>
              <a:t>tmod</a:t>
            </a:r>
            <a:r>
              <a:rPr lang="en-US" altLang="en-US" dirty="0" smtClean="0"/>
              <a:t>)$</a:t>
            </a:r>
            <a:r>
              <a:rPr lang="en-US" altLang="en-US" dirty="0" err="1" smtClean="0"/>
              <a:t>tTable</a:t>
            </a:r>
            <a:endParaRPr lang="en-US" altLang="en-US" dirty="0" smtClean="0"/>
          </a:p>
          <a:p>
            <a:endParaRPr lang="en-US" altLang="en-US" dirty="0" smtClean="0"/>
          </a:p>
        </p:txBody>
      </p:sp>
      <p:sp>
        <p:nvSpPr>
          <p:cNvPr id="313348" name="Slide Number Placeholder 3"/>
          <p:cNvSpPr>
            <a:spLocks noGrp="1"/>
          </p:cNvSpPr>
          <p:nvPr>
            <p:ph type="sldNum" sz="quarter" idx="5"/>
          </p:nvPr>
        </p:nvSpPr>
        <p:spPr>
          <a:noFill/>
        </p:spPr>
        <p:txBody>
          <a:bodyPr/>
          <a:lstStyle>
            <a:lvl1pPr defTabSz="920750">
              <a:defRPr>
                <a:solidFill>
                  <a:schemeClr val="tx1"/>
                </a:solidFill>
                <a:latin typeface="Times New Roman" pitchFamily="18" charset="0"/>
                <a:cs typeface="Arial" charset="0"/>
              </a:defRPr>
            </a:lvl1pPr>
            <a:lvl2pPr marL="742950" indent="-285750" defTabSz="920750">
              <a:defRPr>
                <a:solidFill>
                  <a:schemeClr val="tx1"/>
                </a:solidFill>
                <a:latin typeface="Times New Roman" pitchFamily="18" charset="0"/>
                <a:cs typeface="Arial" charset="0"/>
              </a:defRPr>
            </a:lvl2pPr>
            <a:lvl3pPr marL="1143000" indent="-228600" defTabSz="920750">
              <a:defRPr>
                <a:solidFill>
                  <a:schemeClr val="tx1"/>
                </a:solidFill>
                <a:latin typeface="Times New Roman" pitchFamily="18" charset="0"/>
                <a:cs typeface="Arial" charset="0"/>
              </a:defRPr>
            </a:lvl3pPr>
            <a:lvl4pPr marL="1600200" indent="-228600" defTabSz="920750">
              <a:defRPr>
                <a:solidFill>
                  <a:schemeClr val="tx1"/>
                </a:solidFill>
                <a:latin typeface="Times New Roman" pitchFamily="18" charset="0"/>
                <a:cs typeface="Arial" charset="0"/>
              </a:defRPr>
            </a:lvl4pPr>
            <a:lvl5pPr marL="2057400" indent="-228600" defTabSz="920750">
              <a:defRPr>
                <a:solidFill>
                  <a:schemeClr val="tx1"/>
                </a:solidFill>
                <a:latin typeface="Times New Roman" pitchFamily="18" charset="0"/>
                <a:cs typeface="Arial" charset="0"/>
              </a:defRPr>
            </a:lvl5pPr>
            <a:lvl6pPr marL="2514600" indent="-228600" defTabSz="920750" eaLnBrk="0" fontAlgn="base" hangingPunct="0">
              <a:spcBef>
                <a:spcPct val="0"/>
              </a:spcBef>
              <a:spcAft>
                <a:spcPct val="0"/>
              </a:spcAft>
              <a:defRPr>
                <a:solidFill>
                  <a:schemeClr val="tx1"/>
                </a:solidFill>
                <a:latin typeface="Times New Roman" pitchFamily="18" charset="0"/>
                <a:cs typeface="Arial" charset="0"/>
              </a:defRPr>
            </a:lvl6pPr>
            <a:lvl7pPr marL="2971800" indent="-228600" defTabSz="920750" eaLnBrk="0" fontAlgn="base" hangingPunct="0">
              <a:spcBef>
                <a:spcPct val="0"/>
              </a:spcBef>
              <a:spcAft>
                <a:spcPct val="0"/>
              </a:spcAft>
              <a:defRPr>
                <a:solidFill>
                  <a:schemeClr val="tx1"/>
                </a:solidFill>
                <a:latin typeface="Times New Roman" pitchFamily="18" charset="0"/>
                <a:cs typeface="Arial" charset="0"/>
              </a:defRPr>
            </a:lvl7pPr>
            <a:lvl8pPr marL="3429000" indent="-228600" defTabSz="920750" eaLnBrk="0" fontAlgn="base" hangingPunct="0">
              <a:spcBef>
                <a:spcPct val="0"/>
              </a:spcBef>
              <a:spcAft>
                <a:spcPct val="0"/>
              </a:spcAft>
              <a:defRPr>
                <a:solidFill>
                  <a:schemeClr val="tx1"/>
                </a:solidFill>
                <a:latin typeface="Times New Roman" pitchFamily="18" charset="0"/>
                <a:cs typeface="Arial" charset="0"/>
              </a:defRPr>
            </a:lvl8pPr>
            <a:lvl9pPr marL="3886200" indent="-228600" defTabSz="920750" eaLnBrk="0" fontAlgn="base" hangingPunct="0">
              <a:spcBef>
                <a:spcPct val="0"/>
              </a:spcBef>
              <a:spcAft>
                <a:spcPct val="0"/>
              </a:spcAft>
              <a:defRPr>
                <a:solidFill>
                  <a:schemeClr val="tx1"/>
                </a:solidFill>
                <a:latin typeface="Times New Roman" pitchFamily="18" charset="0"/>
                <a:cs typeface="Arial" charset="0"/>
              </a:defRPr>
            </a:lvl9pPr>
          </a:lstStyle>
          <a:p>
            <a:fld id="{E3D2D4DC-872C-4E94-B585-259F68EBA282}" type="slidenum">
              <a:rPr lang="en-US" altLang="en-US"/>
              <a:pPr/>
              <a:t>90</a:t>
            </a:fld>
            <a:endParaRPr lang="en-US" altLang="en-US"/>
          </a:p>
        </p:txBody>
      </p:sp>
    </p:spTree>
    <p:extLst>
      <p:ext uri="{BB962C8B-B14F-4D97-AF65-F5344CB8AC3E}">
        <p14:creationId xmlns:p14="http://schemas.microsoft.com/office/powerpoint/2010/main" val="602910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p:spPr>
        <p:txBody>
          <a:bodyPr/>
          <a:lstStyle/>
          <a:p>
            <a:r>
              <a:rPr lang="en-US" altLang="en-US" smtClean="0"/>
              <a:t>library(lattice)</a:t>
            </a:r>
          </a:p>
          <a:p>
            <a:r>
              <a:rPr lang="en-US" altLang="en-US" smtClean="0"/>
              <a:t>xyplot(gdp1k~I(TIME+1997)|as.factor(Area),</a:t>
            </a:r>
          </a:p>
          <a:p>
            <a:r>
              <a:rPr lang="en-US" altLang="en-US" smtClean="0"/>
              <a:t>       data=gdp.univ[1:240,],</a:t>
            </a:r>
          </a:p>
          <a:p>
            <a:r>
              <a:rPr lang="en-US" altLang="en-US" smtClean="0"/>
              <a:t>       layout = c(4,4),</a:t>
            </a:r>
          </a:p>
          <a:p>
            <a:r>
              <a:rPr lang="en-US" altLang="en-US" smtClean="0"/>
              <a:t>       type=c("p","g"),cex=1.2,pch=20,</a:t>
            </a:r>
          </a:p>
          <a:p>
            <a:r>
              <a:rPr lang="en-US" altLang="en-US" smtClean="0"/>
              <a:t>       col="black",</a:t>
            </a:r>
          </a:p>
          <a:p>
            <a:r>
              <a:rPr lang="en-US" altLang="en-US" smtClean="0"/>
              <a:t>       xlab=list("YEAR",cex=1.5),</a:t>
            </a:r>
          </a:p>
          <a:p>
            <a:r>
              <a:rPr lang="en-US" altLang="en-US" smtClean="0"/>
              <a:t>       ylab=list("GDP / 100K",cex=1.5))</a:t>
            </a:r>
          </a:p>
          <a:p>
            <a:endParaRPr lang="en-US" altLang="en-US" smtClean="0"/>
          </a:p>
        </p:txBody>
      </p:sp>
      <p:sp>
        <p:nvSpPr>
          <p:cNvPr id="94212" name="Slide Number Placeholder 3"/>
          <p:cNvSpPr>
            <a:spLocks noGrp="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0EB2C9B-EA4C-4239-B92D-5CED764033B9}" type="slidenum">
              <a:rPr lang="en-US" altLang="en-US" sz="1000"/>
              <a:pPr>
                <a:spcBef>
                  <a:spcPct val="0"/>
                </a:spcBef>
              </a:pPr>
              <a:t>93</a:t>
            </a:fld>
            <a:endParaRPr lang="en-US" altLang="en-US" sz="1000"/>
          </a:p>
        </p:txBody>
      </p:sp>
    </p:spTree>
    <p:extLst>
      <p:ext uri="{BB962C8B-B14F-4D97-AF65-F5344CB8AC3E}">
        <p14:creationId xmlns:p14="http://schemas.microsoft.com/office/powerpoint/2010/main" val="2357519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8E42DBE-A8A0-4A20-9A52-FCD9E406B379}" type="slidenum">
              <a:rPr lang="en-US" altLang="en-US" sz="1000"/>
              <a:pPr>
                <a:spcBef>
                  <a:spcPct val="0"/>
                </a:spcBef>
              </a:pPr>
              <a:t>94</a:t>
            </a:fld>
            <a:endParaRPr lang="en-US" altLang="en-US" sz="100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p:spPr>
        <p:txBody>
          <a:bodyPr/>
          <a:lstStyle/>
          <a:p>
            <a:r>
              <a:rPr lang="en-US" altLang="en-US" smtClean="0"/>
              <a:t>TDAT&lt;-gdp.univ[1:15,c("TIME","Trans","Recov")]</a:t>
            </a:r>
          </a:p>
          <a:p>
            <a:endParaRPr lang="en-US" altLang="en-US" smtClean="0"/>
          </a:p>
          <a:p>
            <a:r>
              <a:rPr lang="en-US" altLang="en-US" smtClean="0"/>
              <a:t>quantile(pinc[,2],c(.33,.66))/1000</a:t>
            </a:r>
          </a:p>
          <a:p>
            <a:endParaRPr lang="en-US" altLang="en-US" smtClean="0"/>
          </a:p>
          <a:p>
            <a:r>
              <a:rPr lang="en-US" altLang="en-US" smtClean="0"/>
              <a:t>median(pinc[,2])/1000</a:t>
            </a:r>
          </a:p>
          <a:p>
            <a:endParaRPr lang="en-US" altLang="en-US" smtClean="0"/>
          </a:p>
          <a:p>
            <a:r>
              <a:rPr lang="en-US" altLang="en-US" smtClean="0"/>
              <a:t>TDAT$Pinc20081k=149324.7</a:t>
            </a:r>
          </a:p>
          <a:p>
            <a:endParaRPr lang="en-US" altLang="en-US" smtClean="0"/>
          </a:p>
          <a:p>
            <a:r>
              <a:rPr lang="en-US" altLang="en-US" smtClean="0"/>
              <a:t>write.table(t(predict(mod4,TDAT,level=0)),file="clipboard", sep="\t",col.names=F,row.names=F)</a:t>
            </a:r>
          </a:p>
          <a:p>
            <a:endParaRPr lang="en-US" altLang="en-US" smtClean="0"/>
          </a:p>
        </p:txBody>
      </p:sp>
    </p:spTree>
    <p:extLst>
      <p:ext uri="{BB962C8B-B14F-4D97-AF65-F5344CB8AC3E}">
        <p14:creationId xmlns:p14="http://schemas.microsoft.com/office/powerpoint/2010/main" val="79801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p:txBody>
          <a:bodyPr/>
          <a:lstStyle>
            <a:lvl1pPr defTabSz="921985" eaLnBrk="0" hangingPunct="0">
              <a:defRPr>
                <a:solidFill>
                  <a:schemeClr val="tx1"/>
                </a:solidFill>
                <a:latin typeface="Times New Roman" pitchFamily="18" charset="0"/>
              </a:defRPr>
            </a:lvl1pPr>
            <a:lvl2pPr marL="710855" indent="-273406" defTabSz="921985" eaLnBrk="0" hangingPunct="0">
              <a:defRPr>
                <a:solidFill>
                  <a:schemeClr val="tx1"/>
                </a:solidFill>
                <a:latin typeface="Times New Roman" pitchFamily="18" charset="0"/>
              </a:defRPr>
            </a:lvl2pPr>
            <a:lvl3pPr marL="1093622" indent="-218724" defTabSz="921985" eaLnBrk="0" hangingPunct="0">
              <a:defRPr>
                <a:solidFill>
                  <a:schemeClr val="tx1"/>
                </a:solidFill>
                <a:latin typeface="Times New Roman" pitchFamily="18" charset="0"/>
              </a:defRPr>
            </a:lvl3pPr>
            <a:lvl4pPr marL="1531071" indent="-218724" defTabSz="921985" eaLnBrk="0" hangingPunct="0">
              <a:defRPr>
                <a:solidFill>
                  <a:schemeClr val="tx1"/>
                </a:solidFill>
                <a:latin typeface="Times New Roman" pitchFamily="18" charset="0"/>
              </a:defRPr>
            </a:lvl4pPr>
            <a:lvl5pPr marL="1968520" indent="-218724" defTabSz="921985" eaLnBrk="0" hangingPunct="0">
              <a:defRPr>
                <a:solidFill>
                  <a:schemeClr val="tx1"/>
                </a:solidFill>
                <a:latin typeface="Times New Roman" pitchFamily="18" charset="0"/>
              </a:defRPr>
            </a:lvl5pPr>
            <a:lvl6pPr marL="2405969" indent="-218724" defTabSz="921985" eaLnBrk="0" fontAlgn="base" hangingPunct="0">
              <a:spcBef>
                <a:spcPct val="0"/>
              </a:spcBef>
              <a:spcAft>
                <a:spcPct val="0"/>
              </a:spcAft>
              <a:defRPr>
                <a:solidFill>
                  <a:schemeClr val="tx1"/>
                </a:solidFill>
                <a:latin typeface="Times New Roman" pitchFamily="18" charset="0"/>
              </a:defRPr>
            </a:lvl6pPr>
            <a:lvl7pPr marL="2843418" indent="-218724" defTabSz="921985" eaLnBrk="0" fontAlgn="base" hangingPunct="0">
              <a:spcBef>
                <a:spcPct val="0"/>
              </a:spcBef>
              <a:spcAft>
                <a:spcPct val="0"/>
              </a:spcAft>
              <a:defRPr>
                <a:solidFill>
                  <a:schemeClr val="tx1"/>
                </a:solidFill>
                <a:latin typeface="Times New Roman" pitchFamily="18" charset="0"/>
              </a:defRPr>
            </a:lvl7pPr>
            <a:lvl8pPr marL="3280867" indent="-218724" defTabSz="921985" eaLnBrk="0" fontAlgn="base" hangingPunct="0">
              <a:spcBef>
                <a:spcPct val="0"/>
              </a:spcBef>
              <a:spcAft>
                <a:spcPct val="0"/>
              </a:spcAft>
              <a:defRPr>
                <a:solidFill>
                  <a:schemeClr val="tx1"/>
                </a:solidFill>
                <a:latin typeface="Times New Roman" pitchFamily="18" charset="0"/>
              </a:defRPr>
            </a:lvl8pPr>
            <a:lvl9pPr marL="3718316" indent="-218724" defTabSz="921985" eaLnBrk="0" fontAlgn="base" hangingPunct="0">
              <a:spcBef>
                <a:spcPct val="0"/>
              </a:spcBef>
              <a:spcAft>
                <a:spcPct val="0"/>
              </a:spcAft>
              <a:defRPr>
                <a:solidFill>
                  <a:schemeClr val="tx1"/>
                </a:solidFill>
                <a:latin typeface="Times New Roman" pitchFamily="18" charset="0"/>
              </a:defRPr>
            </a:lvl9pPr>
          </a:lstStyle>
          <a:p>
            <a:pPr>
              <a:defRPr/>
            </a:pPr>
            <a:fld id="{A09E7C43-2831-4831-BAF1-3C23889FF019}" type="slidenum">
              <a:rPr lang="en-US" smtClean="0"/>
              <a:pPr>
                <a:defRPr/>
              </a:pPr>
              <a:t>9</a:t>
            </a:fld>
            <a:endParaRPr lang="en-US" smtClean="0"/>
          </a:p>
        </p:txBody>
      </p:sp>
      <p:sp>
        <p:nvSpPr>
          <p:cNvPr id="272387" name="Rectangle 7"/>
          <p:cNvSpPr txBox="1">
            <a:spLocks noGrp="1" noChangeArrowheads="1"/>
          </p:cNvSpPr>
          <p:nvPr/>
        </p:nvSpPr>
        <p:spPr bwMode="auto">
          <a:xfrm>
            <a:off x="3938588" y="8774113"/>
            <a:ext cx="30114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14" tIns="46256" rIns="92514" bIns="46256" anchor="b"/>
          <a:lstStyle>
            <a:lvl1pPr defTabSz="966788" eaLnBrk="0" hangingPunct="0">
              <a:spcBef>
                <a:spcPct val="30000"/>
              </a:spcBef>
              <a:defRPr sz="1200">
                <a:solidFill>
                  <a:schemeClr val="tx1"/>
                </a:solidFill>
                <a:latin typeface="Times New Roman" pitchFamily="18" charset="0"/>
              </a:defRPr>
            </a:lvl1pPr>
            <a:lvl2pPr marL="742950" indent="-285750" defTabSz="966788" eaLnBrk="0" hangingPunct="0">
              <a:spcBef>
                <a:spcPct val="30000"/>
              </a:spcBef>
              <a:defRPr sz="1200">
                <a:solidFill>
                  <a:schemeClr val="tx1"/>
                </a:solidFill>
                <a:latin typeface="Times New Roman" pitchFamily="18" charset="0"/>
              </a:defRPr>
            </a:lvl2pPr>
            <a:lvl3pPr marL="1143000" indent="-228600" defTabSz="966788" eaLnBrk="0" hangingPunct="0">
              <a:spcBef>
                <a:spcPct val="30000"/>
              </a:spcBef>
              <a:defRPr sz="1200">
                <a:solidFill>
                  <a:schemeClr val="tx1"/>
                </a:solidFill>
                <a:latin typeface="Times New Roman" pitchFamily="18" charset="0"/>
              </a:defRPr>
            </a:lvl3pPr>
            <a:lvl4pPr marL="1600200" indent="-228600" defTabSz="966788" eaLnBrk="0" hangingPunct="0">
              <a:spcBef>
                <a:spcPct val="30000"/>
              </a:spcBef>
              <a:defRPr sz="1200">
                <a:solidFill>
                  <a:schemeClr val="tx1"/>
                </a:solidFill>
                <a:latin typeface="Times New Roman" pitchFamily="18" charset="0"/>
              </a:defRPr>
            </a:lvl4pPr>
            <a:lvl5pPr marL="2057400" indent="-228600" defTabSz="966788" eaLnBrk="0" hangingPunct="0">
              <a:spcBef>
                <a:spcPct val="30000"/>
              </a:spcBef>
              <a:defRPr sz="1200">
                <a:solidFill>
                  <a:schemeClr val="tx1"/>
                </a:solidFill>
                <a:latin typeface="Times New Roman" pitchFamily="18" charset="0"/>
              </a:defRPr>
            </a:lvl5pPr>
            <a:lvl6pPr marL="2514600" indent="-228600" defTabSz="966788" eaLnBrk="0" fontAlgn="base" hangingPunct="0">
              <a:spcBef>
                <a:spcPct val="30000"/>
              </a:spcBef>
              <a:spcAft>
                <a:spcPct val="0"/>
              </a:spcAft>
              <a:defRPr sz="1200">
                <a:solidFill>
                  <a:schemeClr val="tx1"/>
                </a:solidFill>
                <a:latin typeface="Times New Roman" pitchFamily="18" charset="0"/>
              </a:defRPr>
            </a:lvl6pPr>
            <a:lvl7pPr marL="2971800" indent="-228600" defTabSz="966788" eaLnBrk="0" fontAlgn="base" hangingPunct="0">
              <a:spcBef>
                <a:spcPct val="30000"/>
              </a:spcBef>
              <a:spcAft>
                <a:spcPct val="0"/>
              </a:spcAft>
              <a:defRPr sz="1200">
                <a:solidFill>
                  <a:schemeClr val="tx1"/>
                </a:solidFill>
                <a:latin typeface="Times New Roman" pitchFamily="18" charset="0"/>
              </a:defRPr>
            </a:lvl7pPr>
            <a:lvl8pPr marL="3429000" indent="-228600" defTabSz="966788" eaLnBrk="0" fontAlgn="base" hangingPunct="0">
              <a:spcBef>
                <a:spcPct val="30000"/>
              </a:spcBef>
              <a:spcAft>
                <a:spcPct val="0"/>
              </a:spcAft>
              <a:defRPr sz="1200">
                <a:solidFill>
                  <a:schemeClr val="tx1"/>
                </a:solidFill>
                <a:latin typeface="Times New Roman" pitchFamily="18" charset="0"/>
              </a:defRPr>
            </a:lvl8pPr>
            <a:lvl9pPr marL="3886200" indent="-228600" defTabSz="966788"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06B4A712-A10B-4E1C-A9A4-970BA9CE43C1}" type="slidenum">
              <a:rPr lang="en-US" altLang="en-US"/>
              <a:pPr algn="r">
                <a:spcBef>
                  <a:spcPct val="0"/>
                </a:spcBef>
              </a:pPr>
              <a:t>9</a:t>
            </a:fld>
            <a:endParaRPr lang="en-US" altLang="en-US"/>
          </a:p>
        </p:txBody>
      </p:sp>
      <p:sp>
        <p:nvSpPr>
          <p:cNvPr id="272388" name="Rectangle 2"/>
          <p:cNvSpPr>
            <a:spLocks noGrp="1" noRot="1" noChangeAspect="1" noChangeArrowheads="1" noTextEdit="1"/>
          </p:cNvSpPr>
          <p:nvPr>
            <p:ph type="sldImg"/>
          </p:nvPr>
        </p:nvSpPr>
        <p:spPr>
          <a:xfrm>
            <a:off x="1166813" y="692150"/>
            <a:ext cx="4616450" cy="3463925"/>
          </a:xfrm>
          <a:ln/>
        </p:spPr>
      </p:sp>
      <p:sp>
        <p:nvSpPr>
          <p:cNvPr id="272389" name="Rectangle 3"/>
          <p:cNvSpPr>
            <a:spLocks noGrp="1" noChangeArrowheads="1"/>
          </p:cNvSpPr>
          <p:nvPr>
            <p:ph type="body" idx="1"/>
          </p:nvPr>
        </p:nvSpPr>
        <p:spPr>
          <a:xfrm>
            <a:off x="927100" y="4386263"/>
            <a:ext cx="5095875" cy="4157662"/>
          </a:xfrm>
          <a:noFill/>
        </p:spPr>
        <p:txBody>
          <a:bodyPr lIns="92514" tIns="46256" rIns="92514" bIns="46256"/>
          <a:lstStyle/>
          <a:p>
            <a:endParaRPr lang="en-US" altLang="en-US" smtClean="0"/>
          </a:p>
        </p:txBody>
      </p:sp>
    </p:spTree>
    <p:extLst>
      <p:ext uri="{BB962C8B-B14F-4D97-AF65-F5344CB8AC3E}">
        <p14:creationId xmlns:p14="http://schemas.microsoft.com/office/powerpoint/2010/main" val="1162245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D5094CF-3BE9-46AC-B903-2120CF755001}" type="slidenum">
              <a:rPr lang="en-US" altLang="en-US" sz="1000"/>
              <a:pPr>
                <a:spcBef>
                  <a:spcPct val="0"/>
                </a:spcBef>
              </a:pPr>
              <a:t>95</a:t>
            </a:fld>
            <a:endParaRPr lang="en-US" altLang="en-US" sz="100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p:spPr>
        <p:txBody>
          <a:bodyPr/>
          <a:lstStyle/>
          <a:p>
            <a:r>
              <a:rPr lang="en-US" altLang="en-US" smtClean="0"/>
              <a:t>TDAT&lt;-gdp.univ[1:15,c("TIME","Trans","Recov")]</a:t>
            </a:r>
          </a:p>
          <a:p>
            <a:endParaRPr lang="en-US" altLang="en-US" smtClean="0"/>
          </a:p>
          <a:p>
            <a:r>
              <a:rPr lang="en-US" altLang="en-US" smtClean="0"/>
              <a:t>quantile(pinc[,2],c(.33,.66))/1000</a:t>
            </a:r>
          </a:p>
          <a:p>
            <a:endParaRPr lang="en-US" altLang="en-US" smtClean="0"/>
          </a:p>
          <a:p>
            <a:r>
              <a:rPr lang="en-US" altLang="en-US" smtClean="0"/>
              <a:t>median(pinc[,2])/1000</a:t>
            </a:r>
          </a:p>
          <a:p>
            <a:endParaRPr lang="en-US" altLang="en-US" smtClean="0"/>
          </a:p>
          <a:p>
            <a:r>
              <a:rPr lang="en-US" altLang="en-US" smtClean="0"/>
              <a:t>TDAT$Pinc20081k=149324.7</a:t>
            </a:r>
          </a:p>
          <a:p>
            <a:endParaRPr lang="en-US" altLang="en-US" smtClean="0"/>
          </a:p>
          <a:p>
            <a:r>
              <a:rPr lang="en-US" altLang="en-US" smtClean="0"/>
              <a:t>write.table(t(predict(mod4,TDAT,level=0)),file="clipboard", sep="\t",col.names=F,row.names=F)</a:t>
            </a:r>
          </a:p>
          <a:p>
            <a:endParaRPr lang="en-US" altLang="en-US" smtClean="0"/>
          </a:p>
        </p:txBody>
      </p:sp>
    </p:spTree>
    <p:extLst>
      <p:ext uri="{BB962C8B-B14F-4D97-AF65-F5344CB8AC3E}">
        <p14:creationId xmlns:p14="http://schemas.microsoft.com/office/powerpoint/2010/main" val="764271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844E133-CF8C-4FD6-A580-29A23BA90E03}" type="slidenum">
              <a:rPr lang="en-US" altLang="en-US" sz="1000"/>
              <a:pPr>
                <a:spcBef>
                  <a:spcPct val="0"/>
                </a:spcBef>
              </a:pPr>
              <a:t>96</a:t>
            </a:fld>
            <a:endParaRPr lang="en-US" altLang="en-US" sz="100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p:spPr>
        <p:txBody>
          <a:bodyPr/>
          <a:lstStyle/>
          <a:p>
            <a:r>
              <a:rPr lang="en-US" altLang="en-US" smtClean="0"/>
              <a:t>TDAT&lt;-gdp.univ[1:15,c("TIME","Trans","Recov")]</a:t>
            </a:r>
          </a:p>
          <a:p>
            <a:endParaRPr lang="en-US" altLang="en-US" smtClean="0"/>
          </a:p>
          <a:p>
            <a:r>
              <a:rPr lang="en-US" altLang="en-US" smtClean="0"/>
              <a:t>quantile(pinc[,2],c(.33,.66))/1000</a:t>
            </a:r>
          </a:p>
          <a:p>
            <a:endParaRPr lang="en-US" altLang="en-US" smtClean="0"/>
          </a:p>
          <a:p>
            <a:r>
              <a:rPr lang="en-US" altLang="en-US" smtClean="0"/>
              <a:t>median(pinc[,2])/1000</a:t>
            </a:r>
          </a:p>
          <a:p>
            <a:endParaRPr lang="en-US" altLang="en-US" smtClean="0"/>
          </a:p>
          <a:p>
            <a:r>
              <a:rPr lang="en-US" altLang="en-US" smtClean="0"/>
              <a:t>TDAT$Pinc20081k=149324.7</a:t>
            </a:r>
          </a:p>
          <a:p>
            <a:endParaRPr lang="en-US" altLang="en-US" smtClean="0"/>
          </a:p>
          <a:p>
            <a:r>
              <a:rPr lang="en-US" altLang="en-US" smtClean="0"/>
              <a:t>write.table(t(predict(mod4,TDAT,level=0)),file="clipboard", sep="\t",col.names=F,row.names=F)</a:t>
            </a:r>
          </a:p>
          <a:p>
            <a:endParaRPr lang="en-US" altLang="en-US" smtClean="0"/>
          </a:p>
        </p:txBody>
      </p:sp>
    </p:spTree>
    <p:extLst>
      <p:ext uri="{BB962C8B-B14F-4D97-AF65-F5344CB8AC3E}">
        <p14:creationId xmlns:p14="http://schemas.microsoft.com/office/powerpoint/2010/main" val="3105122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0587F14-636A-421E-9D3F-E3A18B19E7AC}" type="slidenum">
              <a:rPr lang="en-US" altLang="en-US" sz="1000"/>
              <a:pPr>
                <a:spcBef>
                  <a:spcPct val="0"/>
                </a:spcBef>
              </a:pPr>
              <a:t>98</a:t>
            </a:fld>
            <a:endParaRPr lang="en-US" altLang="en-US" sz="1000"/>
          </a:p>
        </p:txBody>
      </p:sp>
      <p:sp>
        <p:nvSpPr>
          <p:cNvPr id="98307" name="Rectangle 2"/>
          <p:cNvSpPr>
            <a:spLocks noGrp="1" noRot="1" noChangeAspect="1" noChangeArrowheads="1" noTextEdit="1"/>
          </p:cNvSpPr>
          <p:nvPr>
            <p:ph type="sldImg"/>
          </p:nvPr>
        </p:nvSpPr>
        <p:spPr>
          <a:xfrm>
            <a:off x="1166813" y="693738"/>
            <a:ext cx="4616450" cy="3462337"/>
          </a:xfrm>
          <a:ln/>
        </p:spPr>
      </p:sp>
      <p:sp>
        <p:nvSpPr>
          <p:cNvPr id="98308" name="Rectangle 3"/>
          <p:cNvSpPr>
            <a:spLocks noGrp="1" noChangeArrowheads="1"/>
          </p:cNvSpPr>
          <p:nvPr>
            <p:ph type="body" idx="1"/>
          </p:nvPr>
        </p:nvSpPr>
        <p:spPr>
          <a:xfrm>
            <a:off x="925513" y="4387850"/>
            <a:ext cx="5099050" cy="4154488"/>
          </a:xfrm>
          <a:noFill/>
        </p:spPr>
        <p:txBody>
          <a:bodyPr/>
          <a:lstStyle/>
          <a:p>
            <a:r>
              <a:rPr lang="en-US" altLang="en-US" smtClean="0"/>
              <a:t>######### using 5,5,5,5,5,5 instead of zeros for PERIOD1XC</a:t>
            </a:r>
          </a:p>
          <a:p>
            <a:endParaRPr lang="en-US" altLang="en-US" smtClean="0"/>
          </a:p>
          <a:p>
            <a:r>
              <a:rPr lang="en-US" altLang="en-US" smtClean="0"/>
              <a:t>soardata[1:12,c("PERIOD1C","TRANSC","PERIOD2C","PERIOD1XC")]</a:t>
            </a:r>
          </a:p>
          <a:p>
            <a:endParaRPr lang="en-US" altLang="en-US" smtClean="0"/>
          </a:p>
          <a:p>
            <a:r>
              <a:rPr lang="en-US" altLang="en-US" smtClean="0"/>
              <a:t>tmod3&lt;-lme(score~PERIOD1C+TRANSC+PERIOD2C+I(PERIOD1XC^2)+I(PERIOD2C^2)+GMF+</a:t>
            </a:r>
          </a:p>
          <a:p>
            <a:r>
              <a:rPr lang="en-US" altLang="en-US" smtClean="0"/>
              <a:t>                  PERIOD1C:GMF+TRANSC:GMF+PERIOD2C:GMF+I(PERIOD1XC^2):GMF+</a:t>
            </a:r>
          </a:p>
          <a:p>
            <a:r>
              <a:rPr lang="en-US" altLang="en-US" smtClean="0"/>
              <a:t>                  I(PERIOD2C^2):GMF,random=~1|ID,data=soardata)</a:t>
            </a:r>
          </a:p>
          <a:p>
            <a:r>
              <a:rPr lang="en-US" altLang="en-US" smtClean="0"/>
              <a:t>summary(tmod3)$tTable</a:t>
            </a:r>
          </a:p>
          <a:p>
            <a:endParaRPr lang="en-US" altLang="en-US" smtClean="0"/>
          </a:p>
          <a:p>
            <a:r>
              <a:rPr lang="en-US" altLang="en-US" smtClean="0"/>
              <a:t>#Low</a:t>
            </a:r>
          </a:p>
          <a:p>
            <a:r>
              <a:rPr lang="en-US" altLang="en-US" smtClean="0"/>
              <a:t>TDAT&lt;-data.frame(GMF=-1,soardata[1:12,c("PERIOD1C","TRANSC","PERIOD2C","PERIOD1XC")])</a:t>
            </a:r>
          </a:p>
          <a:p>
            <a:r>
              <a:rPr lang="en-US" altLang="en-US" smtClean="0"/>
              <a:t>VALS&lt;-predict(tmod3,TDAT,level=0)</a:t>
            </a:r>
          </a:p>
          <a:p>
            <a:r>
              <a:rPr lang="en-US" altLang="en-US" smtClean="0"/>
              <a:t>write.table(t(VALS),file="clipboard",sep="\t",row.names=F,col.names=F)</a:t>
            </a:r>
          </a:p>
          <a:p>
            <a:endParaRPr lang="en-US" altLang="en-US" smtClean="0"/>
          </a:p>
          <a:p>
            <a:r>
              <a:rPr lang="en-US" altLang="en-US" smtClean="0"/>
              <a:t>#Average</a:t>
            </a:r>
          </a:p>
          <a:p>
            <a:r>
              <a:rPr lang="en-US" altLang="en-US" smtClean="0"/>
              <a:t>TDAT&lt;-data.frame(GMF=0,soardata[1:12,c("PERIOD1C","TRANSC","PERIOD2C","PERIOD1XC")])</a:t>
            </a:r>
          </a:p>
          <a:p>
            <a:r>
              <a:rPr lang="en-US" altLang="en-US" smtClean="0"/>
              <a:t>VALS&lt;-predict(tmod3,TDAT,level=0)</a:t>
            </a:r>
          </a:p>
          <a:p>
            <a:r>
              <a:rPr lang="en-US" altLang="en-US" smtClean="0"/>
              <a:t>write.table(t(VALS),file="clipboard",sep="\t",row.names=F,col.names=F)</a:t>
            </a:r>
          </a:p>
          <a:p>
            <a:endParaRPr lang="en-US" altLang="en-US" smtClean="0"/>
          </a:p>
          <a:p>
            <a:r>
              <a:rPr lang="en-US" altLang="en-US" smtClean="0"/>
              <a:t>#High</a:t>
            </a:r>
          </a:p>
          <a:p>
            <a:r>
              <a:rPr lang="en-US" altLang="en-US" smtClean="0"/>
              <a:t>TDAT&lt;-data.frame(GMF=1,soardata[1:12,c("PERIOD1C","TRANSC","PERIOD2C","PERIOD1XC")])</a:t>
            </a:r>
          </a:p>
          <a:p>
            <a:r>
              <a:rPr lang="en-US" altLang="en-US" smtClean="0"/>
              <a:t>VALS&lt;-predict(tmod3,TDAT,level=0)</a:t>
            </a:r>
          </a:p>
          <a:p>
            <a:r>
              <a:rPr lang="en-US" altLang="en-US" smtClean="0"/>
              <a:t>write.table(t(VALS),file="clipboard",sep="\t",row.names=F,col.names=F)</a:t>
            </a:r>
          </a:p>
          <a:p>
            <a:endParaRPr lang="en-US" altLang="en-US" smtClean="0"/>
          </a:p>
          <a:p>
            <a:endParaRPr lang="en-US" altLang="en-US" smtClean="0"/>
          </a:p>
          <a:p>
            <a:endParaRPr lang="en-US" altLang="en-US" smtClean="0">
              <a:latin typeface="Courier New" pitchFamily="49" charset="0"/>
            </a:endParaRPr>
          </a:p>
        </p:txBody>
      </p:sp>
    </p:spTree>
    <p:extLst>
      <p:ext uri="{BB962C8B-B14F-4D97-AF65-F5344CB8AC3E}">
        <p14:creationId xmlns:p14="http://schemas.microsoft.com/office/powerpoint/2010/main" val="2582138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p:spPr>
        <p:txBody>
          <a:bodyPr/>
          <a:lstStyle/>
          <a:p>
            <a:r>
              <a:rPr lang="en-US" altLang="en-US" smtClean="0"/>
              <a:t>library(lattice)</a:t>
            </a:r>
          </a:p>
          <a:p>
            <a:r>
              <a:rPr lang="en-US" altLang="en-US" smtClean="0"/>
              <a:t>xyplot(gdp1k~I(TIME+1997)|as.factor(Area),</a:t>
            </a:r>
          </a:p>
          <a:p>
            <a:r>
              <a:rPr lang="en-US" altLang="en-US" smtClean="0"/>
              <a:t>       data=gdp.univ[1:240,],</a:t>
            </a:r>
          </a:p>
          <a:p>
            <a:r>
              <a:rPr lang="en-US" altLang="en-US" smtClean="0"/>
              <a:t>       layout = c(4,4),</a:t>
            </a:r>
          </a:p>
          <a:p>
            <a:r>
              <a:rPr lang="en-US" altLang="en-US" smtClean="0"/>
              <a:t>       type=c("p","g"),cex=1.2,pch=20,</a:t>
            </a:r>
          </a:p>
          <a:p>
            <a:r>
              <a:rPr lang="en-US" altLang="en-US" smtClean="0"/>
              <a:t>       col="black",</a:t>
            </a:r>
          </a:p>
          <a:p>
            <a:r>
              <a:rPr lang="en-US" altLang="en-US" smtClean="0"/>
              <a:t>       xlab=list("YEAR",cex=1.5),</a:t>
            </a:r>
          </a:p>
          <a:p>
            <a:r>
              <a:rPr lang="en-US" altLang="en-US" smtClean="0"/>
              <a:t>       ylab=list("GDP / 100K",cex=1.5))</a:t>
            </a:r>
          </a:p>
          <a:p>
            <a:endParaRPr lang="en-US" altLang="en-US" smtClean="0"/>
          </a:p>
        </p:txBody>
      </p:sp>
      <p:sp>
        <p:nvSpPr>
          <p:cNvPr id="99332" name="Slide Number Placeholder 3"/>
          <p:cNvSpPr>
            <a:spLocks noGrp="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8867E43-EBC4-4ED4-B480-9E026D931EDF}" type="slidenum">
              <a:rPr lang="en-US" altLang="en-US" sz="1000"/>
              <a:pPr>
                <a:spcBef>
                  <a:spcPct val="0"/>
                </a:spcBef>
              </a:pPr>
              <a:t>110</a:t>
            </a:fld>
            <a:endParaRPr lang="en-US" altLang="en-US" sz="1000"/>
          </a:p>
        </p:txBody>
      </p:sp>
    </p:spTree>
    <p:extLst>
      <p:ext uri="{BB962C8B-B14F-4D97-AF65-F5344CB8AC3E}">
        <p14:creationId xmlns:p14="http://schemas.microsoft.com/office/powerpoint/2010/main" val="925613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CA173D9-920D-4E37-BE72-80FA3F803976}" type="slidenum">
              <a:rPr lang="en-US" altLang="en-US" sz="1000"/>
              <a:pPr>
                <a:spcBef>
                  <a:spcPct val="0"/>
                </a:spcBef>
              </a:pPr>
              <a:t>114</a:t>
            </a:fld>
            <a:endParaRPr lang="en-US" altLang="en-US" sz="100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p:spPr>
        <p:txBody>
          <a:bodyPr/>
          <a:lstStyle/>
          <a:p>
            <a:r>
              <a:rPr lang="en-US" altLang="en-US" smtClean="0"/>
              <a:t>TDAT&lt;-gdp.univ[1:15,c("TIME","Trans","Recov")]</a:t>
            </a:r>
          </a:p>
          <a:p>
            <a:endParaRPr lang="en-US" altLang="en-US" smtClean="0"/>
          </a:p>
          <a:p>
            <a:r>
              <a:rPr lang="en-US" altLang="en-US" smtClean="0"/>
              <a:t>quantile(pinc[,2],c(.33,.66))/1000</a:t>
            </a:r>
          </a:p>
          <a:p>
            <a:endParaRPr lang="en-US" altLang="en-US" smtClean="0"/>
          </a:p>
          <a:p>
            <a:r>
              <a:rPr lang="en-US" altLang="en-US" smtClean="0"/>
              <a:t>median(pinc[,2])/1000</a:t>
            </a:r>
          </a:p>
          <a:p>
            <a:endParaRPr lang="en-US" altLang="en-US" smtClean="0"/>
          </a:p>
          <a:p>
            <a:r>
              <a:rPr lang="en-US" altLang="en-US" smtClean="0"/>
              <a:t>TDAT$Pinc20081k=149324.7</a:t>
            </a:r>
          </a:p>
          <a:p>
            <a:endParaRPr lang="en-US" altLang="en-US" smtClean="0"/>
          </a:p>
          <a:p>
            <a:r>
              <a:rPr lang="en-US" altLang="en-US" smtClean="0"/>
              <a:t>write.table(t(predict(mod4,TDAT,level=0)),file="clipboard", sep="\t",col.names=F,row.names=F)</a:t>
            </a:r>
          </a:p>
          <a:p>
            <a:endParaRPr lang="en-US" altLang="en-US" smtClean="0"/>
          </a:p>
        </p:txBody>
      </p:sp>
    </p:spTree>
    <p:extLst>
      <p:ext uri="{BB962C8B-B14F-4D97-AF65-F5344CB8AC3E}">
        <p14:creationId xmlns:p14="http://schemas.microsoft.com/office/powerpoint/2010/main" val="3409952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D90AAE6-2DB5-4BF0-9517-2AEB37C34801}" type="slidenum">
              <a:rPr lang="en-US" altLang="en-US" sz="1000"/>
              <a:pPr>
                <a:spcBef>
                  <a:spcPct val="0"/>
                </a:spcBef>
              </a:pPr>
              <a:t>126</a:t>
            </a:fld>
            <a:endParaRPr lang="en-US" altLang="en-US" sz="100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r>
              <a:rPr lang="en-US" altLang="en-US" smtClean="0"/>
              <a:t>TDAT&lt;-gdp.univ[1:15,c("TIME","Trans","Recov")]</a:t>
            </a:r>
          </a:p>
          <a:p>
            <a:endParaRPr lang="en-US" altLang="en-US" smtClean="0"/>
          </a:p>
          <a:p>
            <a:r>
              <a:rPr lang="en-US" altLang="en-US" smtClean="0"/>
              <a:t>quantile(pinc[,2],c(.33,.66))/1000</a:t>
            </a:r>
          </a:p>
          <a:p>
            <a:endParaRPr lang="en-US" altLang="en-US" smtClean="0"/>
          </a:p>
          <a:p>
            <a:r>
              <a:rPr lang="en-US" altLang="en-US" smtClean="0"/>
              <a:t>median(pinc[,2])/1000</a:t>
            </a:r>
          </a:p>
          <a:p>
            <a:endParaRPr lang="en-US" altLang="en-US" smtClean="0"/>
          </a:p>
          <a:p>
            <a:r>
              <a:rPr lang="en-US" altLang="en-US" smtClean="0"/>
              <a:t>TDAT$Pinc20081k=149324.7</a:t>
            </a:r>
          </a:p>
          <a:p>
            <a:endParaRPr lang="en-US" altLang="en-US" smtClean="0"/>
          </a:p>
          <a:p>
            <a:r>
              <a:rPr lang="en-US" altLang="en-US" smtClean="0"/>
              <a:t>write.table(t(predict(mod4,TDAT,level=0)),file="clipboard", sep="\t",col.names=F,row.names=F)</a:t>
            </a:r>
          </a:p>
          <a:p>
            <a:endParaRPr lang="en-US" altLang="en-US" smtClean="0"/>
          </a:p>
        </p:txBody>
      </p:sp>
    </p:spTree>
    <p:extLst>
      <p:ext uri="{BB962C8B-B14F-4D97-AF65-F5344CB8AC3E}">
        <p14:creationId xmlns:p14="http://schemas.microsoft.com/office/powerpoint/2010/main" val="26998693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p:spPr>
        <p:txBody>
          <a:bodyPr/>
          <a:lstStyle/>
          <a:p>
            <a:r>
              <a:rPr lang="en-US" altLang="en-US" smtClean="0"/>
              <a:t>library(lattice)</a:t>
            </a:r>
          </a:p>
          <a:p>
            <a:r>
              <a:rPr lang="en-US" altLang="en-US" smtClean="0"/>
              <a:t>xyplot(gdp1k~I(TIME+1997)|as.factor(Area),</a:t>
            </a:r>
          </a:p>
          <a:p>
            <a:r>
              <a:rPr lang="en-US" altLang="en-US" smtClean="0"/>
              <a:t>       data=gdp.univ[1:240,],</a:t>
            </a:r>
          </a:p>
          <a:p>
            <a:r>
              <a:rPr lang="en-US" altLang="en-US" smtClean="0"/>
              <a:t>       layout = c(4,4),</a:t>
            </a:r>
          </a:p>
          <a:p>
            <a:r>
              <a:rPr lang="en-US" altLang="en-US" smtClean="0"/>
              <a:t>       type=c("p","g"),cex=1.2,pch=20,</a:t>
            </a:r>
          </a:p>
          <a:p>
            <a:r>
              <a:rPr lang="en-US" altLang="en-US" smtClean="0"/>
              <a:t>       col="black",</a:t>
            </a:r>
          </a:p>
          <a:p>
            <a:r>
              <a:rPr lang="en-US" altLang="en-US" smtClean="0"/>
              <a:t>       xlab=list("YEAR",cex=1.5),</a:t>
            </a:r>
          </a:p>
          <a:p>
            <a:r>
              <a:rPr lang="en-US" altLang="en-US" smtClean="0"/>
              <a:t>       ylab=list("GDP / 100K",cex=1.5))</a:t>
            </a:r>
          </a:p>
          <a:p>
            <a:endParaRPr lang="en-US" altLang="en-US" smtClean="0"/>
          </a:p>
        </p:txBody>
      </p:sp>
      <p:sp>
        <p:nvSpPr>
          <p:cNvPr id="102404" name="Slide Number Placeholder 3"/>
          <p:cNvSpPr>
            <a:spLocks noGrp="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A375D63-815B-4A2B-8C20-54DACDB2D846}" type="slidenum">
              <a:rPr lang="en-US" altLang="en-US" sz="1000"/>
              <a:pPr>
                <a:spcBef>
                  <a:spcPct val="0"/>
                </a:spcBef>
              </a:pPr>
              <a:t>128</a:t>
            </a:fld>
            <a:endParaRPr lang="en-US" altLang="en-US" sz="1000"/>
          </a:p>
        </p:txBody>
      </p:sp>
    </p:spTree>
    <p:extLst>
      <p:ext uri="{BB962C8B-B14F-4D97-AF65-F5344CB8AC3E}">
        <p14:creationId xmlns:p14="http://schemas.microsoft.com/office/powerpoint/2010/main" val="36109239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B640A53-AE25-4F2F-A5A7-82006E5461CF}" type="slidenum">
              <a:rPr lang="en-US" altLang="en-US" sz="1000"/>
              <a:pPr>
                <a:spcBef>
                  <a:spcPct val="0"/>
                </a:spcBef>
              </a:pPr>
              <a:t>137</a:t>
            </a:fld>
            <a:endParaRPr lang="en-US" altLang="en-US" sz="10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p:spPr>
        <p:txBody>
          <a:bodyPr/>
          <a:lstStyle/>
          <a:p>
            <a:r>
              <a:rPr lang="en-US" altLang="en-US" smtClean="0"/>
              <a:t>TDAT&lt;-gdpdata.univ[1:15,c("TIME","TRANS","RECOV")]</a:t>
            </a:r>
          </a:p>
          <a:p>
            <a:endParaRPr lang="en-US" altLang="en-US" smtClean="0"/>
          </a:p>
          <a:p>
            <a:r>
              <a:rPr lang="en-US" altLang="en-US" smtClean="0"/>
              <a:t>write.table(t(predict(mod5.a,TDAT,level=0)),file="clipboard", sep="\t",col.names=F,row.names=F)</a:t>
            </a:r>
          </a:p>
          <a:p>
            <a:endParaRPr lang="en-US" altLang="en-US" smtClean="0"/>
          </a:p>
        </p:txBody>
      </p:sp>
    </p:spTree>
    <p:extLst>
      <p:ext uri="{BB962C8B-B14F-4D97-AF65-F5344CB8AC3E}">
        <p14:creationId xmlns:p14="http://schemas.microsoft.com/office/powerpoint/2010/main" val="25574016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E32F415-C914-4553-90CC-10578A20898F}" type="slidenum">
              <a:rPr lang="en-US" altLang="en-US" sz="1000"/>
              <a:pPr>
                <a:spcBef>
                  <a:spcPct val="0"/>
                </a:spcBef>
              </a:pPr>
              <a:t>138</a:t>
            </a:fld>
            <a:endParaRPr lang="en-US" altLang="en-US" sz="10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p:spPr>
        <p:txBody>
          <a:bodyPr/>
          <a:lstStyle/>
          <a:p>
            <a:r>
              <a:rPr lang="en-US" altLang="en-US" smtClean="0"/>
              <a:t>TDAT&lt;-gdpdata.univ[1:15,c("TIME","TRANS","RECOV")]</a:t>
            </a:r>
          </a:p>
          <a:p>
            <a:endParaRPr lang="en-US" altLang="en-US" smtClean="0"/>
          </a:p>
          <a:p>
            <a:r>
              <a:rPr lang="en-US" altLang="en-US" smtClean="0"/>
              <a:t>write.table(t(predict(mod5.a,TDAT,level=0)),file="clipboard", sep="\t",col.names=F,row.names=F)</a:t>
            </a:r>
          </a:p>
          <a:p>
            <a:endParaRPr lang="en-US" altLang="en-US" smtClean="0"/>
          </a:p>
        </p:txBody>
      </p:sp>
    </p:spTree>
    <p:extLst>
      <p:ext uri="{BB962C8B-B14F-4D97-AF65-F5344CB8AC3E}">
        <p14:creationId xmlns:p14="http://schemas.microsoft.com/office/powerpoint/2010/main" val="196896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76D1C9B-5256-4B2C-9F22-FE325869691C}" type="slidenum">
              <a:rPr lang="en-US" altLang="en-US" sz="1000"/>
              <a:pPr>
                <a:spcBef>
                  <a:spcPct val="0"/>
                </a:spcBef>
              </a:pPr>
              <a:t>140</a:t>
            </a:fld>
            <a:endParaRPr lang="en-US" altLang="en-US" sz="100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p:spPr>
        <p:txBody>
          <a:bodyPr/>
          <a:lstStyle/>
          <a:p>
            <a:r>
              <a:rPr lang="en-US" altLang="en-US" smtClean="0"/>
              <a:t>TDAT&lt;-gdpdata.univ[1:15,c("TIME","TRANS","RECOV")]</a:t>
            </a:r>
          </a:p>
          <a:p>
            <a:endParaRPr lang="en-US" altLang="en-US" smtClean="0"/>
          </a:p>
          <a:p>
            <a:r>
              <a:rPr lang="en-US" altLang="en-US" smtClean="0"/>
              <a:t>write.table(t(predict(mod5.b,TDAT,level=0)),file="clipboard", sep="\t",col.names=F,row.names=F)</a:t>
            </a:r>
          </a:p>
          <a:p>
            <a:endParaRPr lang="en-US" altLang="en-US" smtClean="0"/>
          </a:p>
        </p:txBody>
      </p:sp>
    </p:spTree>
    <p:extLst>
      <p:ext uri="{BB962C8B-B14F-4D97-AF65-F5344CB8AC3E}">
        <p14:creationId xmlns:p14="http://schemas.microsoft.com/office/powerpoint/2010/main" val="484571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p:txBody>
          <a:bodyPr/>
          <a:lstStyle>
            <a:lvl1pPr defTabSz="921985" eaLnBrk="0" hangingPunct="0">
              <a:defRPr>
                <a:solidFill>
                  <a:schemeClr val="tx1"/>
                </a:solidFill>
                <a:latin typeface="Times New Roman" pitchFamily="18" charset="0"/>
              </a:defRPr>
            </a:lvl1pPr>
            <a:lvl2pPr marL="710855" indent="-273406" defTabSz="921985" eaLnBrk="0" hangingPunct="0">
              <a:defRPr>
                <a:solidFill>
                  <a:schemeClr val="tx1"/>
                </a:solidFill>
                <a:latin typeface="Times New Roman" pitchFamily="18" charset="0"/>
              </a:defRPr>
            </a:lvl2pPr>
            <a:lvl3pPr marL="1093622" indent="-218724" defTabSz="921985" eaLnBrk="0" hangingPunct="0">
              <a:defRPr>
                <a:solidFill>
                  <a:schemeClr val="tx1"/>
                </a:solidFill>
                <a:latin typeface="Times New Roman" pitchFamily="18" charset="0"/>
              </a:defRPr>
            </a:lvl3pPr>
            <a:lvl4pPr marL="1531071" indent="-218724" defTabSz="921985" eaLnBrk="0" hangingPunct="0">
              <a:defRPr>
                <a:solidFill>
                  <a:schemeClr val="tx1"/>
                </a:solidFill>
                <a:latin typeface="Times New Roman" pitchFamily="18" charset="0"/>
              </a:defRPr>
            </a:lvl4pPr>
            <a:lvl5pPr marL="1968520" indent="-218724" defTabSz="921985" eaLnBrk="0" hangingPunct="0">
              <a:defRPr>
                <a:solidFill>
                  <a:schemeClr val="tx1"/>
                </a:solidFill>
                <a:latin typeface="Times New Roman" pitchFamily="18" charset="0"/>
              </a:defRPr>
            </a:lvl5pPr>
            <a:lvl6pPr marL="2405969" indent="-218724" defTabSz="921985" eaLnBrk="0" fontAlgn="base" hangingPunct="0">
              <a:spcBef>
                <a:spcPct val="0"/>
              </a:spcBef>
              <a:spcAft>
                <a:spcPct val="0"/>
              </a:spcAft>
              <a:defRPr>
                <a:solidFill>
                  <a:schemeClr val="tx1"/>
                </a:solidFill>
                <a:latin typeface="Times New Roman" pitchFamily="18" charset="0"/>
              </a:defRPr>
            </a:lvl6pPr>
            <a:lvl7pPr marL="2843418" indent="-218724" defTabSz="921985" eaLnBrk="0" fontAlgn="base" hangingPunct="0">
              <a:spcBef>
                <a:spcPct val="0"/>
              </a:spcBef>
              <a:spcAft>
                <a:spcPct val="0"/>
              </a:spcAft>
              <a:defRPr>
                <a:solidFill>
                  <a:schemeClr val="tx1"/>
                </a:solidFill>
                <a:latin typeface="Times New Roman" pitchFamily="18" charset="0"/>
              </a:defRPr>
            </a:lvl7pPr>
            <a:lvl8pPr marL="3280867" indent="-218724" defTabSz="921985" eaLnBrk="0" fontAlgn="base" hangingPunct="0">
              <a:spcBef>
                <a:spcPct val="0"/>
              </a:spcBef>
              <a:spcAft>
                <a:spcPct val="0"/>
              </a:spcAft>
              <a:defRPr>
                <a:solidFill>
                  <a:schemeClr val="tx1"/>
                </a:solidFill>
                <a:latin typeface="Times New Roman" pitchFamily="18" charset="0"/>
              </a:defRPr>
            </a:lvl8pPr>
            <a:lvl9pPr marL="3718316" indent="-218724" defTabSz="921985" eaLnBrk="0" fontAlgn="base" hangingPunct="0">
              <a:spcBef>
                <a:spcPct val="0"/>
              </a:spcBef>
              <a:spcAft>
                <a:spcPct val="0"/>
              </a:spcAft>
              <a:defRPr>
                <a:solidFill>
                  <a:schemeClr val="tx1"/>
                </a:solidFill>
                <a:latin typeface="Times New Roman" pitchFamily="18" charset="0"/>
              </a:defRPr>
            </a:lvl9pPr>
          </a:lstStyle>
          <a:p>
            <a:pPr>
              <a:defRPr/>
            </a:pPr>
            <a:fld id="{0C4C9E28-1230-4558-A680-1AAC0E86A119}" type="slidenum">
              <a:rPr lang="en-US" smtClean="0"/>
              <a:pPr>
                <a:defRPr/>
              </a:pPr>
              <a:t>13</a:t>
            </a:fld>
            <a:endParaRPr lang="en-US" smtClean="0"/>
          </a:p>
        </p:txBody>
      </p:sp>
      <p:sp>
        <p:nvSpPr>
          <p:cNvPr id="273411" name="Rectangle 2"/>
          <p:cNvSpPr>
            <a:spLocks noGrp="1" noRot="1" noChangeAspect="1" noChangeArrowheads="1" noTextEdit="1"/>
          </p:cNvSpPr>
          <p:nvPr>
            <p:ph type="sldImg"/>
          </p:nvPr>
        </p:nvSpPr>
        <p:spPr>
          <a:xfrm>
            <a:off x="1166813" y="693738"/>
            <a:ext cx="4616450" cy="3462337"/>
          </a:xfrm>
          <a:ln/>
        </p:spPr>
      </p:sp>
      <p:sp>
        <p:nvSpPr>
          <p:cNvPr id="273412" name="Rectangle 3"/>
          <p:cNvSpPr>
            <a:spLocks noGrp="1" noChangeArrowheads="1"/>
          </p:cNvSpPr>
          <p:nvPr>
            <p:ph type="body" idx="1"/>
          </p:nvPr>
        </p:nvSpPr>
        <p:spPr>
          <a:xfrm>
            <a:off x="925513" y="4387850"/>
            <a:ext cx="5099050" cy="4154488"/>
          </a:xfrm>
          <a:noFill/>
        </p:spPr>
        <p:txBody>
          <a:bodyPr/>
          <a:lstStyle/>
          <a:p>
            <a:r>
              <a:rPr lang="en-US" altLang="en-US" smtClean="0"/>
              <a:t>######### using 5,5,5,5,5,5 instead of zeros for PERIOD1XC</a:t>
            </a:r>
          </a:p>
          <a:p>
            <a:endParaRPr lang="en-US" altLang="en-US" smtClean="0"/>
          </a:p>
          <a:p>
            <a:r>
              <a:rPr lang="en-US" altLang="en-US" smtClean="0"/>
              <a:t>soardata[1:12,c("PERIOD1C","TRANSC","PERIOD2C","PERIOD1XC")]</a:t>
            </a:r>
          </a:p>
          <a:p>
            <a:endParaRPr lang="en-US" altLang="en-US" smtClean="0"/>
          </a:p>
          <a:p>
            <a:r>
              <a:rPr lang="en-US" altLang="en-US" smtClean="0"/>
              <a:t>tmod3&lt;-lme(score~PERIOD1C+TRANSC+PERIOD2C+I(PERIOD1XC^2)+I(PERIOD2C^2)+GMF+</a:t>
            </a:r>
          </a:p>
          <a:p>
            <a:r>
              <a:rPr lang="en-US" altLang="en-US" smtClean="0"/>
              <a:t>                  PERIOD1C:GMF+TRANSC:GMF+PERIOD2C:GMF+I(PERIOD1XC^2):GMF+</a:t>
            </a:r>
          </a:p>
          <a:p>
            <a:r>
              <a:rPr lang="en-US" altLang="en-US" smtClean="0"/>
              <a:t>                  I(PERIOD2C^2):GMF,random=~1|ID,data=soardata)</a:t>
            </a:r>
          </a:p>
          <a:p>
            <a:r>
              <a:rPr lang="en-US" altLang="en-US" smtClean="0"/>
              <a:t>summary(tmod3)$tTable</a:t>
            </a:r>
          </a:p>
          <a:p>
            <a:endParaRPr lang="en-US" altLang="en-US" smtClean="0"/>
          </a:p>
          <a:p>
            <a:r>
              <a:rPr lang="en-US" altLang="en-US" smtClean="0"/>
              <a:t>#Low</a:t>
            </a:r>
          </a:p>
          <a:p>
            <a:r>
              <a:rPr lang="en-US" altLang="en-US" smtClean="0"/>
              <a:t>TDAT&lt;-data.frame(GMF=-1,soardata[1:12,c("PERIOD1C","TRANSC","PERIOD2C","PERIOD1XC")])</a:t>
            </a:r>
          </a:p>
          <a:p>
            <a:r>
              <a:rPr lang="en-US" altLang="en-US" smtClean="0"/>
              <a:t>VALS&lt;-predict(tmod3,TDAT,level=0)</a:t>
            </a:r>
          </a:p>
          <a:p>
            <a:r>
              <a:rPr lang="en-US" altLang="en-US" smtClean="0"/>
              <a:t>write.table(t(VALS),file="clipboard",sep="\t",row.names=F,col.names=F)</a:t>
            </a:r>
          </a:p>
          <a:p>
            <a:endParaRPr lang="en-US" altLang="en-US" smtClean="0"/>
          </a:p>
          <a:p>
            <a:r>
              <a:rPr lang="en-US" altLang="en-US" smtClean="0"/>
              <a:t>#Average</a:t>
            </a:r>
          </a:p>
          <a:p>
            <a:r>
              <a:rPr lang="en-US" altLang="en-US" smtClean="0"/>
              <a:t>TDAT&lt;-data.frame(GMF=0,soardata[1:12,c("PERIOD1C","TRANSC","PERIOD2C","PERIOD1XC")])</a:t>
            </a:r>
          </a:p>
          <a:p>
            <a:r>
              <a:rPr lang="en-US" altLang="en-US" smtClean="0"/>
              <a:t>VALS&lt;-predict(tmod3,TDAT,level=0)</a:t>
            </a:r>
          </a:p>
          <a:p>
            <a:r>
              <a:rPr lang="en-US" altLang="en-US" smtClean="0"/>
              <a:t>write.table(t(VALS),file="clipboard",sep="\t",row.names=F,col.names=F)</a:t>
            </a:r>
          </a:p>
          <a:p>
            <a:endParaRPr lang="en-US" altLang="en-US" smtClean="0"/>
          </a:p>
          <a:p>
            <a:r>
              <a:rPr lang="en-US" altLang="en-US" smtClean="0"/>
              <a:t>#High</a:t>
            </a:r>
          </a:p>
          <a:p>
            <a:r>
              <a:rPr lang="en-US" altLang="en-US" smtClean="0"/>
              <a:t>TDAT&lt;-data.frame(GMF=1,soardata[1:12,c("PERIOD1C","TRANSC","PERIOD2C","PERIOD1XC")])</a:t>
            </a:r>
          </a:p>
          <a:p>
            <a:r>
              <a:rPr lang="en-US" altLang="en-US" smtClean="0"/>
              <a:t>VALS&lt;-predict(tmod3,TDAT,level=0)</a:t>
            </a:r>
          </a:p>
          <a:p>
            <a:r>
              <a:rPr lang="en-US" altLang="en-US" smtClean="0"/>
              <a:t>write.table(t(VALS),file="clipboard",sep="\t",row.names=F,col.names=F)</a:t>
            </a:r>
          </a:p>
          <a:p>
            <a:endParaRPr lang="en-US" altLang="en-US" smtClean="0"/>
          </a:p>
          <a:p>
            <a:endParaRPr lang="en-US" altLang="en-US" smtClean="0"/>
          </a:p>
          <a:p>
            <a:endParaRPr lang="en-US" altLang="en-US" smtClean="0">
              <a:latin typeface="Courier New" pitchFamily="49" charset="0"/>
            </a:endParaRPr>
          </a:p>
        </p:txBody>
      </p:sp>
    </p:spTree>
    <p:extLst>
      <p:ext uri="{BB962C8B-B14F-4D97-AF65-F5344CB8AC3E}">
        <p14:creationId xmlns:p14="http://schemas.microsoft.com/office/powerpoint/2010/main" val="3783880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E6EE207-266C-48B6-906D-7D4FD246C9D4}" type="slidenum">
              <a:rPr lang="en-US" altLang="en-US" sz="1000"/>
              <a:pPr>
                <a:spcBef>
                  <a:spcPct val="0"/>
                </a:spcBef>
              </a:pPr>
              <a:t>141</a:t>
            </a:fld>
            <a:endParaRPr lang="en-US" altLang="en-US" sz="100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p:spPr>
        <p:txBody>
          <a:bodyPr/>
          <a:lstStyle/>
          <a:p>
            <a:r>
              <a:rPr lang="en-US" altLang="en-US" smtClean="0"/>
              <a:t>TDAT&lt;-gdpdata.univ[1:15,c("TIME","TRANS","RECOV")]</a:t>
            </a:r>
          </a:p>
          <a:p>
            <a:endParaRPr lang="en-US" altLang="en-US" smtClean="0"/>
          </a:p>
          <a:p>
            <a:r>
              <a:rPr lang="en-US" altLang="en-US" smtClean="0"/>
              <a:t>write.table(t(predict(mod5.a,TDAT,level=0)),file="clipboard", sep="\t",col.names=F,row.names=F)</a:t>
            </a:r>
          </a:p>
          <a:p>
            <a:endParaRPr lang="en-US" altLang="en-US" smtClean="0"/>
          </a:p>
        </p:txBody>
      </p:sp>
    </p:spTree>
    <p:extLst>
      <p:ext uri="{BB962C8B-B14F-4D97-AF65-F5344CB8AC3E}">
        <p14:creationId xmlns:p14="http://schemas.microsoft.com/office/powerpoint/2010/main" val="8367479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68385B0F-1511-442E-9C7B-3892E422CA1A}" type="slidenum">
              <a:rPr lang="en-US" altLang="en-US" sz="1000"/>
              <a:pPr>
                <a:spcBef>
                  <a:spcPct val="0"/>
                </a:spcBef>
              </a:pPr>
              <a:t>142</a:t>
            </a:fld>
            <a:endParaRPr lang="en-US" altLang="en-US" sz="100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p:spPr>
        <p:txBody>
          <a:bodyPr/>
          <a:lstStyle/>
          <a:p>
            <a:r>
              <a:rPr lang="en-US" altLang="en-US" smtClean="0"/>
              <a:t>TDAT&lt;-gdpdata.univ[1:15,c("TIME","TRANS","RECOV")]</a:t>
            </a:r>
          </a:p>
          <a:p>
            <a:endParaRPr lang="en-US" altLang="en-US" smtClean="0"/>
          </a:p>
          <a:p>
            <a:r>
              <a:rPr lang="en-US" altLang="en-US" smtClean="0"/>
              <a:t>write.table(t(predict(mod5.a,TDAT,level=0)),file="clipboard", sep="\t",col.names=F,row.names=F)</a:t>
            </a:r>
          </a:p>
          <a:p>
            <a:endParaRPr lang="en-US" altLang="en-US" smtClean="0"/>
          </a:p>
        </p:txBody>
      </p:sp>
    </p:spTree>
    <p:extLst>
      <p:ext uri="{BB962C8B-B14F-4D97-AF65-F5344CB8AC3E}">
        <p14:creationId xmlns:p14="http://schemas.microsoft.com/office/powerpoint/2010/main" val="19989208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BA7BC8A-A856-47E7-88E9-5F5ED60F0927}" type="slidenum">
              <a:rPr lang="en-US" altLang="en-US" sz="1000"/>
              <a:pPr>
                <a:spcBef>
                  <a:spcPct val="0"/>
                </a:spcBef>
              </a:pPr>
              <a:t>150</a:t>
            </a:fld>
            <a:endParaRPr lang="en-US" altLang="en-US" sz="100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p:spPr>
        <p:txBody>
          <a:bodyPr/>
          <a:lstStyle/>
          <a:p>
            <a:r>
              <a:rPr lang="en-US" altLang="en-US" smtClean="0"/>
              <a:t>TDAT&lt;-gdpdata.univ[1:15,c("TIME","TRANS","RECOV")]</a:t>
            </a:r>
          </a:p>
          <a:p>
            <a:endParaRPr lang="en-US" altLang="en-US" smtClean="0"/>
          </a:p>
          <a:p>
            <a:r>
              <a:rPr lang="en-US" altLang="en-US" smtClean="0"/>
              <a:t>TDAT$state="Maryland"</a:t>
            </a:r>
          </a:p>
          <a:p>
            <a:endParaRPr lang="en-US" altLang="en-US" smtClean="0"/>
          </a:p>
          <a:p>
            <a:r>
              <a:rPr lang="en-US" altLang="en-US" smtClean="0"/>
              <a:t>write.table(t(predict(mod4,TDAT,level=1)),file="clipboard", sep="\t",col.names=F,row.names=F)</a:t>
            </a:r>
          </a:p>
          <a:p>
            <a:endParaRPr lang="en-US" altLang="en-US" smtClean="0"/>
          </a:p>
          <a:p>
            <a:endParaRPr lang="en-US" altLang="en-US" smtClean="0"/>
          </a:p>
          <a:p>
            <a:r>
              <a:rPr lang="en-US" altLang="en-US" smtClean="0"/>
              <a:t>####</a:t>
            </a:r>
          </a:p>
          <a:p>
            <a:r>
              <a:rPr lang="en-US" altLang="en-US" smtClean="0"/>
              <a:t>TDAT&lt;-gdpdata.univ[1:15,c("TIME","TRANS","RECOV")]</a:t>
            </a:r>
          </a:p>
          <a:p>
            <a:endParaRPr lang="en-US" altLang="en-US" smtClean="0"/>
          </a:p>
          <a:p>
            <a:r>
              <a:rPr lang="en-US" altLang="en-US" smtClean="0"/>
              <a:t>TDAT$state="South Carolina"</a:t>
            </a:r>
          </a:p>
          <a:p>
            <a:endParaRPr lang="en-US" altLang="en-US" smtClean="0"/>
          </a:p>
          <a:p>
            <a:r>
              <a:rPr lang="en-US" altLang="en-US" smtClean="0"/>
              <a:t>write.table(t(predict(mod4,TDAT,level=1)),file="clipboard", sep="\t",col.names=F,row.names=F)</a:t>
            </a:r>
          </a:p>
          <a:p>
            <a:endParaRPr lang="en-US" altLang="en-US" smtClean="0"/>
          </a:p>
          <a:p>
            <a:r>
              <a:rPr lang="en-US" altLang="en-US" smtClean="0"/>
              <a:t>####</a:t>
            </a:r>
          </a:p>
          <a:p>
            <a:r>
              <a:rPr lang="en-US" altLang="en-US" smtClean="0"/>
              <a:t>TDAT&lt;-gdpdata.univ[1:15,c("TIME","TRANS","RECOV")]</a:t>
            </a:r>
          </a:p>
          <a:p>
            <a:endParaRPr lang="en-US" altLang="en-US" smtClean="0"/>
          </a:p>
          <a:p>
            <a:r>
              <a:rPr lang="en-US" altLang="en-US" smtClean="0"/>
              <a:t>TDAT$state="New Mexico"</a:t>
            </a:r>
          </a:p>
          <a:p>
            <a:endParaRPr lang="en-US" altLang="en-US" smtClean="0"/>
          </a:p>
          <a:p>
            <a:r>
              <a:rPr lang="en-US" altLang="en-US" smtClean="0"/>
              <a:t>write.table(t(predict(mod4,TDAT,level=1)),file="clipboard", sep="\t",col.names=F,row.names=F)</a:t>
            </a:r>
          </a:p>
          <a:p>
            <a:endParaRPr lang="en-US" altLang="en-US" smtClean="0"/>
          </a:p>
          <a:p>
            <a:endParaRPr lang="en-US" altLang="en-US" smtClean="0"/>
          </a:p>
          <a:p>
            <a:endParaRPr lang="en-US" altLang="en-US" smtClean="0"/>
          </a:p>
        </p:txBody>
      </p:sp>
    </p:spTree>
    <p:extLst>
      <p:ext uri="{BB962C8B-B14F-4D97-AF65-F5344CB8AC3E}">
        <p14:creationId xmlns:p14="http://schemas.microsoft.com/office/powerpoint/2010/main" val="26922478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p:spPr>
        <p:txBody>
          <a:bodyPr/>
          <a:lstStyle/>
          <a:p>
            <a:endParaRPr lang="en-US" altLang="en-US" smtClean="0"/>
          </a:p>
        </p:txBody>
      </p:sp>
      <p:sp>
        <p:nvSpPr>
          <p:cNvPr id="109572" name="Slide Number Placeholder 3"/>
          <p:cNvSpPr>
            <a:spLocks noGrp="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6051719-461B-47C7-ABE6-685F86071427}" type="slidenum">
              <a:rPr lang="en-US" altLang="en-US" sz="1000"/>
              <a:pPr>
                <a:spcBef>
                  <a:spcPct val="0"/>
                </a:spcBef>
              </a:pPr>
              <a:t>156</a:t>
            </a:fld>
            <a:endParaRPr lang="en-US" altLang="en-US" sz="1000"/>
          </a:p>
        </p:txBody>
      </p:sp>
    </p:spTree>
    <p:extLst>
      <p:ext uri="{BB962C8B-B14F-4D97-AF65-F5344CB8AC3E}">
        <p14:creationId xmlns:p14="http://schemas.microsoft.com/office/powerpoint/2010/main" val="7482583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D90AAE6-2DB5-4BF0-9517-2AEB37C34801}" type="slidenum">
              <a:rPr lang="en-US" altLang="en-US" sz="1000"/>
              <a:pPr>
                <a:spcBef>
                  <a:spcPct val="0"/>
                </a:spcBef>
              </a:pPr>
              <a:t>162</a:t>
            </a:fld>
            <a:endParaRPr lang="en-US" altLang="en-US" sz="100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r>
              <a:rPr lang="en-US" altLang="en-US" smtClean="0"/>
              <a:t>TDAT&lt;-gdp.univ[1:15,c("TIME","Trans","Recov")]</a:t>
            </a:r>
          </a:p>
          <a:p>
            <a:endParaRPr lang="en-US" altLang="en-US" smtClean="0"/>
          </a:p>
          <a:p>
            <a:r>
              <a:rPr lang="en-US" altLang="en-US" smtClean="0"/>
              <a:t>quantile(pinc[,2],c(.33,.66))/1000</a:t>
            </a:r>
          </a:p>
          <a:p>
            <a:endParaRPr lang="en-US" altLang="en-US" smtClean="0"/>
          </a:p>
          <a:p>
            <a:r>
              <a:rPr lang="en-US" altLang="en-US" smtClean="0"/>
              <a:t>median(pinc[,2])/1000</a:t>
            </a:r>
          </a:p>
          <a:p>
            <a:endParaRPr lang="en-US" altLang="en-US" smtClean="0"/>
          </a:p>
          <a:p>
            <a:r>
              <a:rPr lang="en-US" altLang="en-US" smtClean="0"/>
              <a:t>TDAT$Pinc20081k=149324.7</a:t>
            </a:r>
          </a:p>
          <a:p>
            <a:endParaRPr lang="en-US" altLang="en-US" smtClean="0"/>
          </a:p>
          <a:p>
            <a:r>
              <a:rPr lang="en-US" altLang="en-US" smtClean="0"/>
              <a:t>write.table(t(predict(mod4,TDAT,level=0)),file="clipboard", sep="\t",col.names=F,row.names=F)</a:t>
            </a:r>
          </a:p>
          <a:p>
            <a:endParaRPr lang="en-US" altLang="en-US" smtClean="0"/>
          </a:p>
        </p:txBody>
      </p:sp>
    </p:spTree>
    <p:extLst>
      <p:ext uri="{BB962C8B-B14F-4D97-AF65-F5344CB8AC3E}">
        <p14:creationId xmlns:p14="http://schemas.microsoft.com/office/powerpoint/2010/main" val="10301751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noFill/>
        </p:spPr>
        <p:txBody>
          <a:bodyPr/>
          <a:lstStyle/>
          <a:p>
            <a:r>
              <a:rPr lang="en-US" altLang="en-US" smtClean="0"/>
              <a:t>&gt; data(univbct)</a:t>
            </a:r>
          </a:p>
          <a:p>
            <a:r>
              <a:rPr lang="en-US" altLang="en-US" smtClean="0"/>
              <a:t>&gt; TEMP&lt;-univbct[3*1:495,c(22,1:17)]  #convert to multivariate form</a:t>
            </a:r>
          </a:p>
          <a:p>
            <a:r>
              <a:rPr lang="en-US" altLang="en-US" smtClean="0"/>
              <a:t>&gt; TEMP&lt;-na.exclude(TEMP[,c("SUBNUM","JOBSAT1","JOBSAT2","JOBSAT3")])</a:t>
            </a:r>
          </a:p>
          <a:p>
            <a:r>
              <a:rPr lang="en-US" altLang="en-US" smtClean="0"/>
              <a:t>&gt; TEMP.UNIV&lt;-make.univ(TEMP,TEMP[,2:4],outname="JSAT")</a:t>
            </a:r>
          </a:p>
          <a:p>
            <a:endParaRPr lang="en-US" altLang="en-US" smtClean="0"/>
          </a:p>
          <a:p>
            <a:r>
              <a:rPr lang="en-US" altLang="en-US" smtClean="0"/>
              <a:t>&gt; library(lattice)</a:t>
            </a:r>
          </a:p>
          <a:p>
            <a:r>
              <a:rPr lang="en-US" altLang="en-US" smtClean="0"/>
              <a:t>&gt; xyplot(JSAT~TIME|as.factor(SUBNUM),data=TEMP.UNIV[1:90,],</a:t>
            </a:r>
          </a:p>
          <a:p>
            <a:r>
              <a:rPr lang="en-US" altLang="en-US" smtClean="0"/>
              <a:t>    type=c("p","r","g"),col="blue",col.line="black",</a:t>
            </a:r>
          </a:p>
          <a:p>
            <a:r>
              <a:rPr lang="en-US" altLang="en-US" smtClean="0"/>
              <a:t>    xlab="Time",ylab="Job Satisfaction")</a:t>
            </a:r>
          </a:p>
          <a:p>
            <a:endParaRPr lang="en-US" altLang="en-US" smtClean="0"/>
          </a:p>
        </p:txBody>
      </p:sp>
      <p:sp>
        <p:nvSpPr>
          <p:cNvPr id="319492" name="Slide Number Placeholder 3"/>
          <p:cNvSpPr>
            <a:spLocks noGrp="1"/>
          </p:cNvSpPr>
          <p:nvPr>
            <p:ph type="sldNum" sz="quarter" idx="5"/>
          </p:nvPr>
        </p:nvSpPr>
        <p:spPr/>
        <p:txBody>
          <a:bodyPr/>
          <a:lstStyle>
            <a:lvl1pPr defTabSz="921985" eaLnBrk="0" hangingPunct="0">
              <a:defRPr>
                <a:solidFill>
                  <a:schemeClr val="tx1"/>
                </a:solidFill>
                <a:latin typeface="Times New Roman" pitchFamily="18" charset="0"/>
              </a:defRPr>
            </a:lvl1pPr>
            <a:lvl2pPr marL="710855" indent="-273406" defTabSz="921985" eaLnBrk="0" hangingPunct="0">
              <a:defRPr>
                <a:solidFill>
                  <a:schemeClr val="tx1"/>
                </a:solidFill>
                <a:latin typeface="Times New Roman" pitchFamily="18" charset="0"/>
              </a:defRPr>
            </a:lvl2pPr>
            <a:lvl3pPr marL="1093622" indent="-218724" defTabSz="921985" eaLnBrk="0" hangingPunct="0">
              <a:defRPr>
                <a:solidFill>
                  <a:schemeClr val="tx1"/>
                </a:solidFill>
                <a:latin typeface="Times New Roman" pitchFamily="18" charset="0"/>
              </a:defRPr>
            </a:lvl3pPr>
            <a:lvl4pPr marL="1531071" indent="-218724" defTabSz="921985" eaLnBrk="0" hangingPunct="0">
              <a:defRPr>
                <a:solidFill>
                  <a:schemeClr val="tx1"/>
                </a:solidFill>
                <a:latin typeface="Times New Roman" pitchFamily="18" charset="0"/>
              </a:defRPr>
            </a:lvl4pPr>
            <a:lvl5pPr marL="1968520" indent="-218724" defTabSz="921985" eaLnBrk="0" hangingPunct="0">
              <a:defRPr>
                <a:solidFill>
                  <a:schemeClr val="tx1"/>
                </a:solidFill>
                <a:latin typeface="Times New Roman" pitchFamily="18" charset="0"/>
              </a:defRPr>
            </a:lvl5pPr>
            <a:lvl6pPr marL="2405969" indent="-218724" defTabSz="921985" eaLnBrk="0" fontAlgn="base" hangingPunct="0">
              <a:spcBef>
                <a:spcPct val="0"/>
              </a:spcBef>
              <a:spcAft>
                <a:spcPct val="0"/>
              </a:spcAft>
              <a:defRPr>
                <a:solidFill>
                  <a:schemeClr val="tx1"/>
                </a:solidFill>
                <a:latin typeface="Times New Roman" pitchFamily="18" charset="0"/>
              </a:defRPr>
            </a:lvl6pPr>
            <a:lvl7pPr marL="2843418" indent="-218724" defTabSz="921985" eaLnBrk="0" fontAlgn="base" hangingPunct="0">
              <a:spcBef>
                <a:spcPct val="0"/>
              </a:spcBef>
              <a:spcAft>
                <a:spcPct val="0"/>
              </a:spcAft>
              <a:defRPr>
                <a:solidFill>
                  <a:schemeClr val="tx1"/>
                </a:solidFill>
                <a:latin typeface="Times New Roman" pitchFamily="18" charset="0"/>
              </a:defRPr>
            </a:lvl7pPr>
            <a:lvl8pPr marL="3280867" indent="-218724" defTabSz="921985" eaLnBrk="0" fontAlgn="base" hangingPunct="0">
              <a:spcBef>
                <a:spcPct val="0"/>
              </a:spcBef>
              <a:spcAft>
                <a:spcPct val="0"/>
              </a:spcAft>
              <a:defRPr>
                <a:solidFill>
                  <a:schemeClr val="tx1"/>
                </a:solidFill>
                <a:latin typeface="Times New Roman" pitchFamily="18" charset="0"/>
              </a:defRPr>
            </a:lvl8pPr>
            <a:lvl9pPr marL="3718316" indent="-218724" defTabSz="921985" eaLnBrk="0" fontAlgn="base" hangingPunct="0">
              <a:spcBef>
                <a:spcPct val="0"/>
              </a:spcBef>
              <a:spcAft>
                <a:spcPct val="0"/>
              </a:spcAft>
              <a:defRPr>
                <a:solidFill>
                  <a:schemeClr val="tx1"/>
                </a:solidFill>
                <a:latin typeface="Times New Roman" pitchFamily="18" charset="0"/>
              </a:defRPr>
            </a:lvl9pPr>
          </a:lstStyle>
          <a:p>
            <a:pPr>
              <a:defRPr/>
            </a:pPr>
            <a:fld id="{97A0EB12-3F72-4F08-9BC6-23753F7779F3}" type="slidenum">
              <a:rPr lang="en-US" smtClean="0"/>
              <a:pPr>
                <a:defRPr/>
              </a:pPr>
              <a:t>193</a:t>
            </a:fld>
            <a:endParaRPr lang="en-US" smtClean="0"/>
          </a:p>
        </p:txBody>
      </p:sp>
    </p:spTree>
    <p:extLst>
      <p:ext uri="{BB962C8B-B14F-4D97-AF65-F5344CB8AC3E}">
        <p14:creationId xmlns:p14="http://schemas.microsoft.com/office/powerpoint/2010/main" val="38545595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noFill/>
        </p:spPr>
        <p:txBody>
          <a:bodyPr/>
          <a:lstStyle/>
          <a:p>
            <a:r>
              <a:rPr lang="en-US" altLang="en-US" smtClean="0"/>
              <a:t>&gt; data(univbct)</a:t>
            </a:r>
          </a:p>
          <a:p>
            <a:r>
              <a:rPr lang="en-US" altLang="en-US" smtClean="0"/>
              <a:t>&gt; TEMP&lt;-univbct[3*1:495,c(22,1:17)]  #convert to multivariate form</a:t>
            </a:r>
          </a:p>
          <a:p>
            <a:r>
              <a:rPr lang="en-US" altLang="en-US" smtClean="0"/>
              <a:t>&gt; TEMP&lt;-na.exclude(TEMP[,c("SUBNUM","JOBSAT1","JOBSAT2","JOBSAT3")])</a:t>
            </a:r>
          </a:p>
          <a:p>
            <a:r>
              <a:rPr lang="en-US" altLang="en-US" smtClean="0"/>
              <a:t>&gt; TEMP.UNIV&lt;-make.univ(TEMP,TEMP[,2:4],outname="JSAT")</a:t>
            </a:r>
          </a:p>
          <a:p>
            <a:endParaRPr lang="en-US" altLang="en-US" smtClean="0"/>
          </a:p>
          <a:p>
            <a:r>
              <a:rPr lang="en-US" altLang="en-US" smtClean="0"/>
              <a:t>&gt; library(lattice)</a:t>
            </a:r>
          </a:p>
          <a:p>
            <a:r>
              <a:rPr lang="en-US" altLang="en-US" smtClean="0"/>
              <a:t>&gt; xyplot(JSAT~TIME|as.factor(SUBNUM),data=TEMP.UNIV[1:90,],</a:t>
            </a:r>
          </a:p>
          <a:p>
            <a:r>
              <a:rPr lang="en-US" altLang="en-US" smtClean="0"/>
              <a:t>    type=c("p","r","g"),col="blue",col.line="black",</a:t>
            </a:r>
          </a:p>
          <a:p>
            <a:r>
              <a:rPr lang="en-US" altLang="en-US" smtClean="0"/>
              <a:t>    xlab="Time",ylab="Job Satisfaction")</a:t>
            </a:r>
          </a:p>
          <a:p>
            <a:endParaRPr lang="en-US" altLang="en-US" smtClean="0"/>
          </a:p>
        </p:txBody>
      </p:sp>
      <p:sp>
        <p:nvSpPr>
          <p:cNvPr id="319492" name="Slide Number Placeholder 3"/>
          <p:cNvSpPr>
            <a:spLocks noGrp="1"/>
          </p:cNvSpPr>
          <p:nvPr>
            <p:ph type="sldNum" sz="quarter" idx="5"/>
          </p:nvPr>
        </p:nvSpPr>
        <p:spPr/>
        <p:txBody>
          <a:bodyPr/>
          <a:lstStyle>
            <a:lvl1pPr defTabSz="921985" eaLnBrk="0" hangingPunct="0">
              <a:defRPr>
                <a:solidFill>
                  <a:schemeClr val="tx1"/>
                </a:solidFill>
                <a:latin typeface="Times New Roman" pitchFamily="18" charset="0"/>
              </a:defRPr>
            </a:lvl1pPr>
            <a:lvl2pPr marL="710855" indent="-273406" defTabSz="921985" eaLnBrk="0" hangingPunct="0">
              <a:defRPr>
                <a:solidFill>
                  <a:schemeClr val="tx1"/>
                </a:solidFill>
                <a:latin typeface="Times New Roman" pitchFamily="18" charset="0"/>
              </a:defRPr>
            </a:lvl2pPr>
            <a:lvl3pPr marL="1093622" indent="-218724" defTabSz="921985" eaLnBrk="0" hangingPunct="0">
              <a:defRPr>
                <a:solidFill>
                  <a:schemeClr val="tx1"/>
                </a:solidFill>
                <a:latin typeface="Times New Roman" pitchFamily="18" charset="0"/>
              </a:defRPr>
            </a:lvl3pPr>
            <a:lvl4pPr marL="1531071" indent="-218724" defTabSz="921985" eaLnBrk="0" hangingPunct="0">
              <a:defRPr>
                <a:solidFill>
                  <a:schemeClr val="tx1"/>
                </a:solidFill>
                <a:latin typeface="Times New Roman" pitchFamily="18" charset="0"/>
              </a:defRPr>
            </a:lvl4pPr>
            <a:lvl5pPr marL="1968520" indent="-218724" defTabSz="921985" eaLnBrk="0" hangingPunct="0">
              <a:defRPr>
                <a:solidFill>
                  <a:schemeClr val="tx1"/>
                </a:solidFill>
                <a:latin typeface="Times New Roman" pitchFamily="18" charset="0"/>
              </a:defRPr>
            </a:lvl5pPr>
            <a:lvl6pPr marL="2405969" indent="-218724" defTabSz="921985" eaLnBrk="0" fontAlgn="base" hangingPunct="0">
              <a:spcBef>
                <a:spcPct val="0"/>
              </a:spcBef>
              <a:spcAft>
                <a:spcPct val="0"/>
              </a:spcAft>
              <a:defRPr>
                <a:solidFill>
                  <a:schemeClr val="tx1"/>
                </a:solidFill>
                <a:latin typeface="Times New Roman" pitchFamily="18" charset="0"/>
              </a:defRPr>
            </a:lvl6pPr>
            <a:lvl7pPr marL="2843418" indent="-218724" defTabSz="921985" eaLnBrk="0" fontAlgn="base" hangingPunct="0">
              <a:spcBef>
                <a:spcPct val="0"/>
              </a:spcBef>
              <a:spcAft>
                <a:spcPct val="0"/>
              </a:spcAft>
              <a:defRPr>
                <a:solidFill>
                  <a:schemeClr val="tx1"/>
                </a:solidFill>
                <a:latin typeface="Times New Roman" pitchFamily="18" charset="0"/>
              </a:defRPr>
            </a:lvl7pPr>
            <a:lvl8pPr marL="3280867" indent="-218724" defTabSz="921985" eaLnBrk="0" fontAlgn="base" hangingPunct="0">
              <a:spcBef>
                <a:spcPct val="0"/>
              </a:spcBef>
              <a:spcAft>
                <a:spcPct val="0"/>
              </a:spcAft>
              <a:defRPr>
                <a:solidFill>
                  <a:schemeClr val="tx1"/>
                </a:solidFill>
                <a:latin typeface="Times New Roman" pitchFamily="18" charset="0"/>
              </a:defRPr>
            </a:lvl8pPr>
            <a:lvl9pPr marL="3718316" indent="-218724" defTabSz="921985" eaLnBrk="0" fontAlgn="base" hangingPunct="0">
              <a:spcBef>
                <a:spcPct val="0"/>
              </a:spcBef>
              <a:spcAft>
                <a:spcPct val="0"/>
              </a:spcAft>
              <a:defRPr>
                <a:solidFill>
                  <a:schemeClr val="tx1"/>
                </a:solidFill>
                <a:latin typeface="Times New Roman" pitchFamily="18" charset="0"/>
              </a:defRPr>
            </a:lvl9pPr>
          </a:lstStyle>
          <a:p>
            <a:pPr>
              <a:defRPr/>
            </a:pPr>
            <a:fld id="{97A0EB12-3F72-4F08-9BC6-23753F7779F3}" type="slidenum">
              <a:rPr lang="en-US" smtClean="0"/>
              <a:pPr>
                <a:defRPr/>
              </a:pPr>
              <a:t>196</a:t>
            </a:fld>
            <a:endParaRPr lang="en-US" smtClean="0"/>
          </a:p>
        </p:txBody>
      </p:sp>
    </p:spTree>
    <p:extLst>
      <p:ext uri="{BB962C8B-B14F-4D97-AF65-F5344CB8AC3E}">
        <p14:creationId xmlns:p14="http://schemas.microsoft.com/office/powerpoint/2010/main" val="22331425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summary(bh1996$WBEING)</a:t>
            </a:r>
          </a:p>
          <a:p>
            <a:r>
              <a:rPr lang="en-US" dirty="0" smtClean="0"/>
              <a:t>bh1996$WB.DICHOT&lt;-</a:t>
            </a:r>
            <a:r>
              <a:rPr lang="en-US" dirty="0" err="1" smtClean="0"/>
              <a:t>ifelse</a:t>
            </a:r>
            <a:r>
              <a:rPr lang="en-US" dirty="0" smtClean="0"/>
              <a:t>(bh1996$WBEING&gt;2.833,1,0)</a:t>
            </a:r>
          </a:p>
          <a:p>
            <a:endParaRPr lang="en-US" dirty="0" smtClean="0"/>
          </a:p>
          <a:p>
            <a:r>
              <a:rPr lang="en-US" dirty="0" err="1" smtClean="0"/>
              <a:t>tmod</a:t>
            </a:r>
            <a:r>
              <a:rPr lang="en-US" dirty="0" smtClean="0"/>
              <a:t>&lt;-lm(WB.DICHOT~HRS,bh1996)</a:t>
            </a:r>
          </a:p>
          <a:p>
            <a:r>
              <a:rPr lang="en-US" dirty="0" smtClean="0"/>
              <a:t>summary(</a:t>
            </a:r>
            <a:r>
              <a:rPr lang="en-US" dirty="0" err="1" smtClean="0"/>
              <a:t>tmod</a:t>
            </a:r>
            <a:r>
              <a:rPr lang="en-US" dirty="0" smtClean="0"/>
              <a:t>)$</a:t>
            </a:r>
            <a:r>
              <a:rPr lang="en-US" dirty="0" err="1" smtClean="0"/>
              <a:t>coef</a:t>
            </a:r>
            <a:endParaRPr lang="en-US" dirty="0" smtClean="0"/>
          </a:p>
          <a:p>
            <a:endParaRPr lang="en-US" dirty="0" smtClean="0"/>
          </a:p>
          <a:p>
            <a:endParaRPr lang="en-US" dirty="0" smtClean="0"/>
          </a:p>
          <a:p>
            <a:r>
              <a:rPr lang="en-US" dirty="0" smtClean="0"/>
              <a:t>TDAT&lt;-</a:t>
            </a:r>
            <a:r>
              <a:rPr lang="en-US" dirty="0" err="1" smtClean="0"/>
              <a:t>data.frame</a:t>
            </a:r>
            <a:r>
              <a:rPr lang="en-US" dirty="0" smtClean="0"/>
              <a:t>(HRS=6:16)</a:t>
            </a:r>
          </a:p>
          <a:p>
            <a:r>
              <a:rPr lang="en-US" dirty="0" smtClean="0"/>
              <a:t>predict(</a:t>
            </a:r>
            <a:r>
              <a:rPr lang="en-US" dirty="0" err="1" smtClean="0"/>
              <a:t>tmod,TDAT</a:t>
            </a:r>
            <a:r>
              <a:rPr lang="en-US" dirty="0" smtClean="0"/>
              <a:t>)</a:t>
            </a:r>
          </a:p>
          <a:p>
            <a:endParaRPr lang="en-US" dirty="0" smtClean="0"/>
          </a:p>
          <a:p>
            <a:r>
              <a:rPr lang="en-US" dirty="0" err="1" smtClean="0"/>
              <a:t>tmod.glm</a:t>
            </a:r>
            <a:r>
              <a:rPr lang="en-US" dirty="0" smtClean="0"/>
              <a:t>&lt;-</a:t>
            </a:r>
            <a:r>
              <a:rPr lang="en-US" dirty="0" err="1" smtClean="0"/>
              <a:t>glm</a:t>
            </a:r>
            <a:r>
              <a:rPr lang="en-US" dirty="0" smtClean="0"/>
              <a:t>(</a:t>
            </a:r>
            <a:r>
              <a:rPr lang="en-US" dirty="0" err="1" smtClean="0"/>
              <a:t>WB.DICHOT~HRS,family</a:t>
            </a:r>
            <a:r>
              <a:rPr lang="en-US" dirty="0" smtClean="0"/>
              <a:t>="binomial",bh1996)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r>
              <a:rPr lang="en-US" dirty="0" smtClean="0"/>
              <a:t>################</a:t>
            </a:r>
          </a:p>
          <a:p>
            <a:r>
              <a:rPr lang="en-US" dirty="0" smtClean="0"/>
              <a:t>bh1996$WB.DICHOT2&lt;-</a:t>
            </a:r>
            <a:r>
              <a:rPr lang="en-US" dirty="0" err="1" smtClean="0"/>
              <a:t>ifelse</a:t>
            </a:r>
            <a:r>
              <a:rPr lang="en-US" dirty="0" smtClean="0"/>
              <a:t>(bh1996$WBEING&gt;3.444,1,0)</a:t>
            </a:r>
          </a:p>
          <a:p>
            <a:endParaRPr lang="en-US" dirty="0" smtClean="0"/>
          </a:p>
          <a:p>
            <a:r>
              <a:rPr lang="en-US" dirty="0" err="1" smtClean="0"/>
              <a:t>tmod</a:t>
            </a:r>
            <a:r>
              <a:rPr lang="en-US" dirty="0" smtClean="0"/>
              <a:t>&lt;-lm(WB.DICHOT2~HRS,bh1996)</a:t>
            </a:r>
          </a:p>
          <a:p>
            <a:r>
              <a:rPr lang="en-US" dirty="0" smtClean="0"/>
              <a:t>summary(</a:t>
            </a:r>
            <a:r>
              <a:rPr lang="en-US" dirty="0" err="1" smtClean="0"/>
              <a:t>tmod</a:t>
            </a:r>
            <a:r>
              <a:rPr lang="en-US" dirty="0" smtClean="0"/>
              <a:t>)$</a:t>
            </a:r>
            <a:r>
              <a:rPr lang="en-US" dirty="0" err="1" smtClean="0"/>
              <a:t>coef</a:t>
            </a:r>
            <a:endParaRPr lang="en-US" dirty="0" smtClean="0"/>
          </a:p>
          <a:p>
            <a:r>
              <a:rPr lang="en-US" dirty="0" err="1" smtClean="0"/>
              <a:t>tmod.glm</a:t>
            </a:r>
            <a:r>
              <a:rPr lang="en-US" dirty="0" smtClean="0"/>
              <a:t>&lt;-</a:t>
            </a:r>
            <a:r>
              <a:rPr lang="en-US" dirty="0" err="1" smtClean="0"/>
              <a:t>glm</a:t>
            </a:r>
            <a:r>
              <a:rPr lang="en-US" dirty="0" smtClean="0"/>
              <a:t>(WB.DICHOT2~HRS,family="binomial",bh1996)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66B9B18C-6FCC-4678-8725-A958CD64C184}" type="slidenum">
              <a:rPr lang="en-US" smtClean="0"/>
              <a:pPr>
                <a:defRPr/>
              </a:pPr>
              <a:t>237</a:t>
            </a:fld>
            <a:endParaRPr lang="en-US"/>
          </a:p>
        </p:txBody>
      </p:sp>
    </p:spTree>
    <p:extLst>
      <p:ext uri="{BB962C8B-B14F-4D97-AF65-F5344CB8AC3E}">
        <p14:creationId xmlns:p14="http://schemas.microsoft.com/office/powerpoint/2010/main" val="29599223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summary(bh1996$WBEING)</a:t>
            </a:r>
          </a:p>
          <a:p>
            <a:r>
              <a:rPr lang="en-US" dirty="0" smtClean="0"/>
              <a:t>bh1996$WB.DICHOT&lt;-</a:t>
            </a:r>
            <a:r>
              <a:rPr lang="en-US" dirty="0" err="1" smtClean="0"/>
              <a:t>ifelse</a:t>
            </a:r>
            <a:r>
              <a:rPr lang="en-US" dirty="0" smtClean="0"/>
              <a:t>(bh1996$WBEING&gt;2.833,1,0)</a:t>
            </a:r>
          </a:p>
          <a:p>
            <a:endParaRPr lang="en-US" dirty="0" smtClean="0"/>
          </a:p>
          <a:p>
            <a:r>
              <a:rPr lang="en-US" dirty="0" err="1" smtClean="0"/>
              <a:t>tmod</a:t>
            </a:r>
            <a:r>
              <a:rPr lang="en-US" dirty="0" smtClean="0"/>
              <a:t>&lt;-lm(WB.DICHOT~HRS,bh1996)</a:t>
            </a:r>
          </a:p>
          <a:p>
            <a:r>
              <a:rPr lang="en-US" dirty="0" smtClean="0"/>
              <a:t>summary(</a:t>
            </a:r>
            <a:r>
              <a:rPr lang="en-US" dirty="0" err="1" smtClean="0"/>
              <a:t>tmod</a:t>
            </a:r>
            <a:r>
              <a:rPr lang="en-US" dirty="0" smtClean="0"/>
              <a:t>)$</a:t>
            </a:r>
            <a:r>
              <a:rPr lang="en-US" dirty="0" err="1" smtClean="0"/>
              <a:t>coef</a:t>
            </a:r>
            <a:endParaRPr lang="en-US" dirty="0" smtClean="0"/>
          </a:p>
          <a:p>
            <a:endParaRPr lang="en-US" dirty="0" smtClean="0"/>
          </a:p>
          <a:p>
            <a:endParaRPr lang="en-US" dirty="0" smtClean="0"/>
          </a:p>
          <a:p>
            <a:r>
              <a:rPr lang="en-US" dirty="0" smtClean="0"/>
              <a:t>TDAT&lt;-</a:t>
            </a:r>
            <a:r>
              <a:rPr lang="en-US" dirty="0" err="1" smtClean="0"/>
              <a:t>data.frame</a:t>
            </a:r>
            <a:r>
              <a:rPr lang="en-US" dirty="0" smtClean="0"/>
              <a:t>(HRS=6:16)</a:t>
            </a:r>
          </a:p>
          <a:p>
            <a:r>
              <a:rPr lang="en-US" dirty="0" smtClean="0"/>
              <a:t>predict(</a:t>
            </a:r>
            <a:r>
              <a:rPr lang="en-US" dirty="0" err="1" smtClean="0"/>
              <a:t>tmod,TDAT</a:t>
            </a:r>
            <a:r>
              <a:rPr lang="en-US" dirty="0" smtClean="0"/>
              <a:t>)</a:t>
            </a:r>
          </a:p>
          <a:p>
            <a:endParaRPr lang="en-US" dirty="0" smtClean="0"/>
          </a:p>
          <a:p>
            <a:r>
              <a:rPr lang="en-US" dirty="0" err="1" smtClean="0"/>
              <a:t>tmod.glm</a:t>
            </a:r>
            <a:r>
              <a:rPr lang="en-US" dirty="0" smtClean="0"/>
              <a:t>&lt;-</a:t>
            </a:r>
            <a:r>
              <a:rPr lang="en-US" dirty="0" err="1" smtClean="0"/>
              <a:t>glm</a:t>
            </a:r>
            <a:r>
              <a:rPr lang="en-US" dirty="0" smtClean="0"/>
              <a:t>(</a:t>
            </a:r>
            <a:r>
              <a:rPr lang="en-US" dirty="0" err="1" smtClean="0"/>
              <a:t>WB.DICHOT~HRS,family</a:t>
            </a:r>
            <a:r>
              <a:rPr lang="en-US" dirty="0" smtClean="0"/>
              <a:t>="binomial",bh1996)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r>
              <a:rPr lang="en-US" dirty="0" smtClean="0"/>
              <a:t>################</a:t>
            </a:r>
          </a:p>
          <a:p>
            <a:r>
              <a:rPr lang="en-US" dirty="0" smtClean="0"/>
              <a:t>bh1996$WB.DICHOT2&lt;-</a:t>
            </a:r>
            <a:r>
              <a:rPr lang="en-US" dirty="0" err="1" smtClean="0"/>
              <a:t>ifelse</a:t>
            </a:r>
            <a:r>
              <a:rPr lang="en-US" dirty="0" smtClean="0"/>
              <a:t>(bh1996$WBEING&gt;3.444,1,0)</a:t>
            </a:r>
          </a:p>
          <a:p>
            <a:endParaRPr lang="en-US" dirty="0" smtClean="0"/>
          </a:p>
          <a:p>
            <a:r>
              <a:rPr lang="en-US" dirty="0" err="1" smtClean="0"/>
              <a:t>tmod</a:t>
            </a:r>
            <a:r>
              <a:rPr lang="en-US" dirty="0" smtClean="0"/>
              <a:t>&lt;-lm(WB.DICHOT2~HRS,bh1996)</a:t>
            </a:r>
          </a:p>
          <a:p>
            <a:r>
              <a:rPr lang="en-US" dirty="0" smtClean="0"/>
              <a:t>summary(</a:t>
            </a:r>
            <a:r>
              <a:rPr lang="en-US" dirty="0" err="1" smtClean="0"/>
              <a:t>tmod</a:t>
            </a:r>
            <a:r>
              <a:rPr lang="en-US" dirty="0" smtClean="0"/>
              <a:t>)$</a:t>
            </a:r>
            <a:r>
              <a:rPr lang="en-US" dirty="0" err="1" smtClean="0"/>
              <a:t>coef</a:t>
            </a:r>
            <a:endParaRPr lang="en-US" dirty="0" smtClean="0"/>
          </a:p>
          <a:p>
            <a:r>
              <a:rPr lang="en-US" dirty="0" err="1" smtClean="0"/>
              <a:t>tmod.glm</a:t>
            </a:r>
            <a:r>
              <a:rPr lang="en-US" dirty="0" smtClean="0"/>
              <a:t>&lt;-</a:t>
            </a:r>
            <a:r>
              <a:rPr lang="en-US" dirty="0" err="1" smtClean="0"/>
              <a:t>glm</a:t>
            </a:r>
            <a:r>
              <a:rPr lang="en-US" dirty="0" smtClean="0"/>
              <a:t>(WB.DICHOT2~HRS,family="binomial",bh1996)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66B9B18C-6FCC-4678-8725-A958CD64C184}" type="slidenum">
              <a:rPr lang="en-US" smtClean="0"/>
              <a:pPr>
                <a:defRPr/>
              </a:pPr>
              <a:t>238</a:t>
            </a:fld>
            <a:endParaRPr lang="en-US"/>
          </a:p>
        </p:txBody>
      </p:sp>
    </p:spTree>
    <p:extLst>
      <p:ext uri="{BB962C8B-B14F-4D97-AF65-F5344CB8AC3E}">
        <p14:creationId xmlns:p14="http://schemas.microsoft.com/office/powerpoint/2010/main" val="29599223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summary(bh1996$WBEING)</a:t>
            </a:r>
          </a:p>
          <a:p>
            <a:r>
              <a:rPr lang="en-US" dirty="0" smtClean="0"/>
              <a:t>bh1996$WB.DICHOT&lt;-</a:t>
            </a:r>
            <a:r>
              <a:rPr lang="en-US" dirty="0" err="1" smtClean="0"/>
              <a:t>ifelse</a:t>
            </a:r>
            <a:r>
              <a:rPr lang="en-US" dirty="0" smtClean="0"/>
              <a:t>(bh1996$WBEING&gt;2.833,1,0)</a:t>
            </a:r>
          </a:p>
          <a:p>
            <a:endParaRPr lang="en-US" dirty="0" smtClean="0"/>
          </a:p>
          <a:p>
            <a:r>
              <a:rPr lang="en-US" dirty="0" err="1" smtClean="0"/>
              <a:t>tmod</a:t>
            </a:r>
            <a:r>
              <a:rPr lang="en-US" dirty="0" smtClean="0"/>
              <a:t>&lt;-lm(WB.DICHOT~HRS,bh1996)</a:t>
            </a:r>
          </a:p>
          <a:p>
            <a:r>
              <a:rPr lang="en-US" dirty="0" smtClean="0"/>
              <a:t>summary(</a:t>
            </a:r>
            <a:r>
              <a:rPr lang="en-US" dirty="0" err="1" smtClean="0"/>
              <a:t>tmod</a:t>
            </a:r>
            <a:r>
              <a:rPr lang="en-US" dirty="0" smtClean="0"/>
              <a:t>)$</a:t>
            </a:r>
            <a:r>
              <a:rPr lang="en-US" dirty="0" err="1" smtClean="0"/>
              <a:t>coef</a:t>
            </a:r>
            <a:endParaRPr lang="en-US" dirty="0" smtClean="0"/>
          </a:p>
          <a:p>
            <a:endParaRPr lang="en-US" dirty="0" smtClean="0"/>
          </a:p>
          <a:p>
            <a:endParaRPr lang="en-US" dirty="0" smtClean="0"/>
          </a:p>
          <a:p>
            <a:r>
              <a:rPr lang="en-US" dirty="0" smtClean="0"/>
              <a:t>TDAT&lt;-</a:t>
            </a:r>
            <a:r>
              <a:rPr lang="en-US" dirty="0" err="1" smtClean="0"/>
              <a:t>data.frame</a:t>
            </a:r>
            <a:r>
              <a:rPr lang="en-US" dirty="0" smtClean="0"/>
              <a:t>(HRS=6:16)</a:t>
            </a:r>
          </a:p>
          <a:p>
            <a:r>
              <a:rPr lang="en-US" dirty="0" smtClean="0"/>
              <a:t>predict(</a:t>
            </a:r>
            <a:r>
              <a:rPr lang="en-US" dirty="0" err="1" smtClean="0"/>
              <a:t>tmod,TDAT</a:t>
            </a:r>
            <a:r>
              <a:rPr lang="en-US" dirty="0" smtClean="0"/>
              <a:t>)</a:t>
            </a:r>
          </a:p>
          <a:p>
            <a:endParaRPr lang="en-US" dirty="0" smtClean="0"/>
          </a:p>
          <a:p>
            <a:r>
              <a:rPr lang="en-US" dirty="0" err="1" smtClean="0"/>
              <a:t>tmod.glm</a:t>
            </a:r>
            <a:r>
              <a:rPr lang="en-US" dirty="0" smtClean="0"/>
              <a:t>&lt;-</a:t>
            </a:r>
            <a:r>
              <a:rPr lang="en-US" dirty="0" err="1" smtClean="0"/>
              <a:t>glm</a:t>
            </a:r>
            <a:r>
              <a:rPr lang="en-US" dirty="0" smtClean="0"/>
              <a:t>(</a:t>
            </a:r>
            <a:r>
              <a:rPr lang="en-US" dirty="0" err="1" smtClean="0"/>
              <a:t>WB.DICHOT~HRS,family</a:t>
            </a:r>
            <a:r>
              <a:rPr lang="en-US" dirty="0" smtClean="0"/>
              <a:t>="binomial",bh1996)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r>
              <a:rPr lang="en-US" dirty="0" smtClean="0"/>
              <a:t>################</a:t>
            </a:r>
          </a:p>
          <a:p>
            <a:r>
              <a:rPr lang="en-US" dirty="0" smtClean="0"/>
              <a:t>bh1996$WB.DICHOT2&lt;-</a:t>
            </a:r>
            <a:r>
              <a:rPr lang="en-US" dirty="0" err="1" smtClean="0"/>
              <a:t>ifelse</a:t>
            </a:r>
            <a:r>
              <a:rPr lang="en-US" dirty="0" smtClean="0"/>
              <a:t>(bh1996$WBEING&gt;3.444,1,0)</a:t>
            </a:r>
          </a:p>
          <a:p>
            <a:endParaRPr lang="en-US" dirty="0" smtClean="0"/>
          </a:p>
          <a:p>
            <a:r>
              <a:rPr lang="en-US" dirty="0" err="1" smtClean="0"/>
              <a:t>tmod</a:t>
            </a:r>
            <a:r>
              <a:rPr lang="en-US" dirty="0" smtClean="0"/>
              <a:t>&lt;-lm(WB.DICHOT2~HRS,bh1996)</a:t>
            </a:r>
          </a:p>
          <a:p>
            <a:r>
              <a:rPr lang="en-US" dirty="0" smtClean="0"/>
              <a:t>summary(</a:t>
            </a:r>
            <a:r>
              <a:rPr lang="en-US" dirty="0" err="1" smtClean="0"/>
              <a:t>tmod</a:t>
            </a:r>
            <a:r>
              <a:rPr lang="en-US" dirty="0" smtClean="0"/>
              <a:t>)$</a:t>
            </a:r>
            <a:r>
              <a:rPr lang="en-US" dirty="0" err="1" smtClean="0"/>
              <a:t>coef</a:t>
            </a:r>
            <a:endParaRPr lang="en-US" dirty="0" smtClean="0"/>
          </a:p>
          <a:p>
            <a:r>
              <a:rPr lang="en-US" dirty="0" err="1" smtClean="0"/>
              <a:t>tmod.glm</a:t>
            </a:r>
            <a:r>
              <a:rPr lang="en-US" dirty="0" smtClean="0"/>
              <a:t>&lt;-</a:t>
            </a:r>
            <a:r>
              <a:rPr lang="en-US" dirty="0" err="1" smtClean="0"/>
              <a:t>glm</a:t>
            </a:r>
            <a:r>
              <a:rPr lang="en-US" dirty="0" smtClean="0"/>
              <a:t>(WB.DICHOT2~HRS,family="binomial",bh1996)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66B9B18C-6FCC-4678-8725-A958CD64C184}" type="slidenum">
              <a:rPr lang="en-US" smtClean="0"/>
              <a:pPr>
                <a:defRPr/>
              </a:pPr>
              <a:t>239</a:t>
            </a:fld>
            <a:endParaRPr lang="en-US"/>
          </a:p>
        </p:txBody>
      </p:sp>
    </p:spTree>
    <p:extLst>
      <p:ext uri="{BB962C8B-B14F-4D97-AF65-F5344CB8AC3E}">
        <p14:creationId xmlns:p14="http://schemas.microsoft.com/office/powerpoint/2010/main" val="2959922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p:txBody>
          <a:bodyPr/>
          <a:lstStyle>
            <a:lvl1pPr defTabSz="921985" eaLnBrk="0" hangingPunct="0">
              <a:defRPr>
                <a:solidFill>
                  <a:schemeClr val="tx1"/>
                </a:solidFill>
                <a:latin typeface="Times New Roman" pitchFamily="18" charset="0"/>
              </a:defRPr>
            </a:lvl1pPr>
            <a:lvl2pPr marL="710855" indent="-273406" defTabSz="921985" eaLnBrk="0" hangingPunct="0">
              <a:defRPr>
                <a:solidFill>
                  <a:schemeClr val="tx1"/>
                </a:solidFill>
                <a:latin typeface="Times New Roman" pitchFamily="18" charset="0"/>
              </a:defRPr>
            </a:lvl2pPr>
            <a:lvl3pPr marL="1093622" indent="-218724" defTabSz="921985" eaLnBrk="0" hangingPunct="0">
              <a:defRPr>
                <a:solidFill>
                  <a:schemeClr val="tx1"/>
                </a:solidFill>
                <a:latin typeface="Times New Roman" pitchFamily="18" charset="0"/>
              </a:defRPr>
            </a:lvl3pPr>
            <a:lvl4pPr marL="1531071" indent="-218724" defTabSz="921985" eaLnBrk="0" hangingPunct="0">
              <a:defRPr>
                <a:solidFill>
                  <a:schemeClr val="tx1"/>
                </a:solidFill>
                <a:latin typeface="Times New Roman" pitchFamily="18" charset="0"/>
              </a:defRPr>
            </a:lvl4pPr>
            <a:lvl5pPr marL="1968520" indent="-218724" defTabSz="921985" eaLnBrk="0" hangingPunct="0">
              <a:defRPr>
                <a:solidFill>
                  <a:schemeClr val="tx1"/>
                </a:solidFill>
                <a:latin typeface="Times New Roman" pitchFamily="18" charset="0"/>
              </a:defRPr>
            </a:lvl5pPr>
            <a:lvl6pPr marL="2405969" indent="-218724" defTabSz="921985" eaLnBrk="0" fontAlgn="base" hangingPunct="0">
              <a:spcBef>
                <a:spcPct val="0"/>
              </a:spcBef>
              <a:spcAft>
                <a:spcPct val="0"/>
              </a:spcAft>
              <a:defRPr>
                <a:solidFill>
                  <a:schemeClr val="tx1"/>
                </a:solidFill>
                <a:latin typeface="Times New Roman" pitchFamily="18" charset="0"/>
              </a:defRPr>
            </a:lvl6pPr>
            <a:lvl7pPr marL="2843418" indent="-218724" defTabSz="921985" eaLnBrk="0" fontAlgn="base" hangingPunct="0">
              <a:spcBef>
                <a:spcPct val="0"/>
              </a:spcBef>
              <a:spcAft>
                <a:spcPct val="0"/>
              </a:spcAft>
              <a:defRPr>
                <a:solidFill>
                  <a:schemeClr val="tx1"/>
                </a:solidFill>
                <a:latin typeface="Times New Roman" pitchFamily="18" charset="0"/>
              </a:defRPr>
            </a:lvl7pPr>
            <a:lvl8pPr marL="3280867" indent="-218724" defTabSz="921985" eaLnBrk="0" fontAlgn="base" hangingPunct="0">
              <a:spcBef>
                <a:spcPct val="0"/>
              </a:spcBef>
              <a:spcAft>
                <a:spcPct val="0"/>
              </a:spcAft>
              <a:defRPr>
                <a:solidFill>
                  <a:schemeClr val="tx1"/>
                </a:solidFill>
                <a:latin typeface="Times New Roman" pitchFamily="18" charset="0"/>
              </a:defRPr>
            </a:lvl8pPr>
            <a:lvl9pPr marL="3718316" indent="-218724" defTabSz="921985" eaLnBrk="0" fontAlgn="base" hangingPunct="0">
              <a:spcBef>
                <a:spcPct val="0"/>
              </a:spcBef>
              <a:spcAft>
                <a:spcPct val="0"/>
              </a:spcAft>
              <a:defRPr>
                <a:solidFill>
                  <a:schemeClr val="tx1"/>
                </a:solidFill>
                <a:latin typeface="Times New Roman" pitchFamily="18" charset="0"/>
              </a:defRPr>
            </a:lvl9pPr>
          </a:lstStyle>
          <a:p>
            <a:pPr>
              <a:defRPr/>
            </a:pPr>
            <a:fld id="{16B35170-C431-4265-A8F3-C315FFFA471F}" type="slidenum">
              <a:rPr lang="en-US" smtClean="0"/>
              <a:pPr>
                <a:defRPr/>
              </a:pPr>
              <a:t>34</a:t>
            </a:fld>
            <a:endParaRPr lang="en-US" smtClean="0"/>
          </a:p>
        </p:txBody>
      </p:sp>
      <p:sp>
        <p:nvSpPr>
          <p:cNvPr id="274435" name="Rectangle 2"/>
          <p:cNvSpPr>
            <a:spLocks noGrp="1" noRot="1" noChangeAspect="1" noChangeArrowheads="1" noTextEdit="1"/>
          </p:cNvSpPr>
          <p:nvPr>
            <p:ph type="sldImg"/>
          </p:nvPr>
        </p:nvSpPr>
        <p:spPr>
          <a:xfrm>
            <a:off x="1187450" y="717550"/>
            <a:ext cx="4576763" cy="3433763"/>
          </a:xfrm>
          <a:ln/>
        </p:spPr>
      </p:sp>
      <p:sp>
        <p:nvSpPr>
          <p:cNvPr id="27443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6161074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summary(bh1996$WBEING)</a:t>
            </a:r>
          </a:p>
          <a:p>
            <a:r>
              <a:rPr lang="en-US" dirty="0" smtClean="0"/>
              <a:t>bh1996$WB.DICHOT&lt;-</a:t>
            </a:r>
            <a:r>
              <a:rPr lang="en-US" dirty="0" err="1" smtClean="0"/>
              <a:t>ifelse</a:t>
            </a:r>
            <a:r>
              <a:rPr lang="en-US" dirty="0" smtClean="0"/>
              <a:t>(bh1996$WBEING&gt;2.833,1,0)</a:t>
            </a:r>
          </a:p>
          <a:p>
            <a:endParaRPr lang="en-US" dirty="0" smtClean="0"/>
          </a:p>
          <a:p>
            <a:r>
              <a:rPr lang="en-US" dirty="0" err="1" smtClean="0"/>
              <a:t>tmod</a:t>
            </a:r>
            <a:r>
              <a:rPr lang="en-US" dirty="0" smtClean="0"/>
              <a:t>&lt;-lm(WB.DICHOT~HRS,bh1996)</a:t>
            </a:r>
          </a:p>
          <a:p>
            <a:r>
              <a:rPr lang="en-US" dirty="0" smtClean="0"/>
              <a:t>summary(</a:t>
            </a:r>
            <a:r>
              <a:rPr lang="en-US" dirty="0" err="1" smtClean="0"/>
              <a:t>tmod</a:t>
            </a:r>
            <a:r>
              <a:rPr lang="en-US" dirty="0" smtClean="0"/>
              <a:t>)$</a:t>
            </a:r>
            <a:r>
              <a:rPr lang="en-US" dirty="0" err="1" smtClean="0"/>
              <a:t>coef</a:t>
            </a:r>
            <a:endParaRPr lang="en-US" dirty="0" smtClean="0"/>
          </a:p>
          <a:p>
            <a:endParaRPr lang="en-US" dirty="0" smtClean="0"/>
          </a:p>
          <a:p>
            <a:endParaRPr lang="en-US" dirty="0" smtClean="0"/>
          </a:p>
          <a:p>
            <a:r>
              <a:rPr lang="en-US" dirty="0" smtClean="0"/>
              <a:t>TDAT&lt;-</a:t>
            </a:r>
            <a:r>
              <a:rPr lang="en-US" dirty="0" err="1" smtClean="0"/>
              <a:t>data.frame</a:t>
            </a:r>
            <a:r>
              <a:rPr lang="en-US" dirty="0" smtClean="0"/>
              <a:t>(HRS=6:16)</a:t>
            </a:r>
          </a:p>
          <a:p>
            <a:r>
              <a:rPr lang="en-US" dirty="0" smtClean="0"/>
              <a:t>predict(</a:t>
            </a:r>
            <a:r>
              <a:rPr lang="en-US" dirty="0" err="1" smtClean="0"/>
              <a:t>tmod,TDAT</a:t>
            </a:r>
            <a:r>
              <a:rPr lang="en-US" dirty="0" smtClean="0"/>
              <a:t>)</a:t>
            </a:r>
          </a:p>
          <a:p>
            <a:endParaRPr lang="en-US" dirty="0" smtClean="0"/>
          </a:p>
          <a:p>
            <a:r>
              <a:rPr lang="en-US" dirty="0" err="1" smtClean="0"/>
              <a:t>tmod.glm</a:t>
            </a:r>
            <a:r>
              <a:rPr lang="en-US" dirty="0" smtClean="0"/>
              <a:t>&lt;-</a:t>
            </a:r>
            <a:r>
              <a:rPr lang="en-US" dirty="0" err="1" smtClean="0"/>
              <a:t>glm</a:t>
            </a:r>
            <a:r>
              <a:rPr lang="en-US" dirty="0" smtClean="0"/>
              <a:t>(</a:t>
            </a:r>
            <a:r>
              <a:rPr lang="en-US" dirty="0" err="1" smtClean="0"/>
              <a:t>WB.DICHOT~HRS,family</a:t>
            </a:r>
            <a:r>
              <a:rPr lang="en-US" dirty="0" smtClean="0"/>
              <a:t>="binomial",bh1996)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r>
              <a:rPr lang="en-US" dirty="0" smtClean="0"/>
              <a:t>################</a:t>
            </a:r>
          </a:p>
          <a:p>
            <a:r>
              <a:rPr lang="en-US" dirty="0" smtClean="0"/>
              <a:t>bh1996$WB.DICHOT2&lt;-</a:t>
            </a:r>
            <a:r>
              <a:rPr lang="en-US" dirty="0" err="1" smtClean="0"/>
              <a:t>ifelse</a:t>
            </a:r>
            <a:r>
              <a:rPr lang="en-US" dirty="0" smtClean="0"/>
              <a:t>(bh1996$WBEING&gt;3.444,1,0)</a:t>
            </a:r>
          </a:p>
          <a:p>
            <a:endParaRPr lang="en-US" dirty="0" smtClean="0"/>
          </a:p>
          <a:p>
            <a:r>
              <a:rPr lang="en-US" dirty="0" err="1" smtClean="0"/>
              <a:t>tmod</a:t>
            </a:r>
            <a:r>
              <a:rPr lang="en-US" dirty="0" smtClean="0"/>
              <a:t>&lt;-lm(WB.DICHOT2~HRS,bh1996)</a:t>
            </a:r>
          </a:p>
          <a:p>
            <a:r>
              <a:rPr lang="en-US" dirty="0" smtClean="0"/>
              <a:t>summary(</a:t>
            </a:r>
            <a:r>
              <a:rPr lang="en-US" dirty="0" err="1" smtClean="0"/>
              <a:t>tmod</a:t>
            </a:r>
            <a:r>
              <a:rPr lang="en-US" dirty="0" smtClean="0"/>
              <a:t>)$</a:t>
            </a:r>
            <a:r>
              <a:rPr lang="en-US" dirty="0" err="1" smtClean="0"/>
              <a:t>coef</a:t>
            </a:r>
            <a:endParaRPr lang="en-US" dirty="0" smtClean="0"/>
          </a:p>
          <a:p>
            <a:r>
              <a:rPr lang="en-US" dirty="0" err="1" smtClean="0"/>
              <a:t>tmod.glm</a:t>
            </a:r>
            <a:r>
              <a:rPr lang="en-US" dirty="0" smtClean="0"/>
              <a:t>&lt;-</a:t>
            </a:r>
            <a:r>
              <a:rPr lang="en-US" dirty="0" err="1" smtClean="0"/>
              <a:t>glm</a:t>
            </a:r>
            <a:r>
              <a:rPr lang="en-US" dirty="0" smtClean="0"/>
              <a:t>(WB.DICHOT2~HRS,family="binomial",bh1996)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66B9B18C-6FCC-4678-8725-A958CD64C184}" type="slidenum">
              <a:rPr lang="en-US" smtClean="0"/>
              <a:pPr>
                <a:defRPr/>
              </a:pPr>
              <a:t>240</a:t>
            </a:fld>
            <a:endParaRPr lang="en-US"/>
          </a:p>
        </p:txBody>
      </p:sp>
    </p:spTree>
    <p:extLst>
      <p:ext uri="{BB962C8B-B14F-4D97-AF65-F5344CB8AC3E}">
        <p14:creationId xmlns:p14="http://schemas.microsoft.com/office/powerpoint/2010/main" val="29599223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summary(bh1996$WBEING)</a:t>
            </a:r>
          </a:p>
          <a:p>
            <a:r>
              <a:rPr lang="en-US" dirty="0" smtClean="0"/>
              <a:t>bh1996$WB.DICHOT&lt;-</a:t>
            </a:r>
            <a:r>
              <a:rPr lang="en-US" dirty="0" err="1" smtClean="0"/>
              <a:t>ifelse</a:t>
            </a:r>
            <a:r>
              <a:rPr lang="en-US" dirty="0" smtClean="0"/>
              <a:t>(bh1996$WBEING&gt;2.833,1,0)</a:t>
            </a:r>
          </a:p>
          <a:p>
            <a:endParaRPr lang="en-US" dirty="0" smtClean="0"/>
          </a:p>
          <a:p>
            <a:r>
              <a:rPr lang="en-US" dirty="0" err="1" smtClean="0"/>
              <a:t>tmod</a:t>
            </a:r>
            <a:r>
              <a:rPr lang="en-US" dirty="0" smtClean="0"/>
              <a:t>&lt;-lm(WB.DICHOT~HRS,bh1996)</a:t>
            </a:r>
          </a:p>
          <a:p>
            <a:r>
              <a:rPr lang="en-US" dirty="0" smtClean="0"/>
              <a:t>summary(</a:t>
            </a:r>
            <a:r>
              <a:rPr lang="en-US" dirty="0" err="1" smtClean="0"/>
              <a:t>tmod</a:t>
            </a:r>
            <a:r>
              <a:rPr lang="en-US" dirty="0" smtClean="0"/>
              <a:t>)$</a:t>
            </a:r>
            <a:r>
              <a:rPr lang="en-US" dirty="0" err="1" smtClean="0"/>
              <a:t>coef</a:t>
            </a:r>
            <a:endParaRPr lang="en-US" dirty="0" smtClean="0"/>
          </a:p>
          <a:p>
            <a:endParaRPr lang="en-US" dirty="0" smtClean="0"/>
          </a:p>
          <a:p>
            <a:endParaRPr lang="en-US" dirty="0" smtClean="0"/>
          </a:p>
          <a:p>
            <a:r>
              <a:rPr lang="en-US" dirty="0" smtClean="0"/>
              <a:t>TDAT&lt;-</a:t>
            </a:r>
            <a:r>
              <a:rPr lang="en-US" dirty="0" err="1" smtClean="0"/>
              <a:t>data.frame</a:t>
            </a:r>
            <a:r>
              <a:rPr lang="en-US" dirty="0" smtClean="0"/>
              <a:t>(HRS=6:16)</a:t>
            </a:r>
          </a:p>
          <a:p>
            <a:r>
              <a:rPr lang="en-US" dirty="0" smtClean="0"/>
              <a:t>predict(</a:t>
            </a:r>
            <a:r>
              <a:rPr lang="en-US" dirty="0" err="1" smtClean="0"/>
              <a:t>tmod,TDAT</a:t>
            </a:r>
            <a:r>
              <a:rPr lang="en-US" dirty="0" smtClean="0"/>
              <a:t>)</a:t>
            </a:r>
          </a:p>
          <a:p>
            <a:endParaRPr lang="en-US" dirty="0" smtClean="0"/>
          </a:p>
          <a:p>
            <a:r>
              <a:rPr lang="en-US" dirty="0" err="1" smtClean="0"/>
              <a:t>tmod.glm</a:t>
            </a:r>
            <a:r>
              <a:rPr lang="en-US" dirty="0" smtClean="0"/>
              <a:t>&lt;-</a:t>
            </a:r>
            <a:r>
              <a:rPr lang="en-US" dirty="0" err="1" smtClean="0"/>
              <a:t>glm</a:t>
            </a:r>
            <a:r>
              <a:rPr lang="en-US" dirty="0" smtClean="0"/>
              <a:t>(</a:t>
            </a:r>
            <a:r>
              <a:rPr lang="en-US" dirty="0" err="1" smtClean="0"/>
              <a:t>WB.DICHOT~HRS,family</a:t>
            </a:r>
            <a:r>
              <a:rPr lang="en-US" dirty="0" smtClean="0"/>
              <a:t>="binomial",bh1996)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r>
              <a:rPr lang="en-US" dirty="0" smtClean="0"/>
              <a:t>################</a:t>
            </a:r>
          </a:p>
          <a:p>
            <a:r>
              <a:rPr lang="en-US" dirty="0" smtClean="0"/>
              <a:t>bh1996$WB.DICHOT2&lt;-</a:t>
            </a:r>
            <a:r>
              <a:rPr lang="en-US" dirty="0" err="1" smtClean="0"/>
              <a:t>ifelse</a:t>
            </a:r>
            <a:r>
              <a:rPr lang="en-US" dirty="0" smtClean="0"/>
              <a:t>(bh1996$WBEING&gt;3.444,1,0)</a:t>
            </a:r>
          </a:p>
          <a:p>
            <a:endParaRPr lang="en-US" dirty="0" smtClean="0"/>
          </a:p>
          <a:p>
            <a:r>
              <a:rPr lang="en-US" dirty="0" err="1" smtClean="0"/>
              <a:t>tmod</a:t>
            </a:r>
            <a:r>
              <a:rPr lang="en-US" dirty="0" smtClean="0"/>
              <a:t>&lt;-lm(WB.DICHOT2~HRS,bh1996)</a:t>
            </a:r>
          </a:p>
          <a:p>
            <a:r>
              <a:rPr lang="en-US" dirty="0" smtClean="0"/>
              <a:t>summary(</a:t>
            </a:r>
            <a:r>
              <a:rPr lang="en-US" dirty="0" err="1" smtClean="0"/>
              <a:t>tmod</a:t>
            </a:r>
            <a:r>
              <a:rPr lang="en-US" dirty="0" smtClean="0"/>
              <a:t>)$</a:t>
            </a:r>
            <a:r>
              <a:rPr lang="en-US" dirty="0" err="1" smtClean="0"/>
              <a:t>coef</a:t>
            </a:r>
            <a:endParaRPr lang="en-US" dirty="0" smtClean="0"/>
          </a:p>
          <a:p>
            <a:r>
              <a:rPr lang="en-US" dirty="0" err="1" smtClean="0"/>
              <a:t>tmod.glm</a:t>
            </a:r>
            <a:r>
              <a:rPr lang="en-US" dirty="0" smtClean="0"/>
              <a:t>&lt;-</a:t>
            </a:r>
            <a:r>
              <a:rPr lang="en-US" dirty="0" err="1" smtClean="0"/>
              <a:t>glm</a:t>
            </a:r>
            <a:r>
              <a:rPr lang="en-US" dirty="0" smtClean="0"/>
              <a:t>(WB.DICHOT2~HRS,family="binomial",bh1996)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66B9B18C-6FCC-4678-8725-A958CD64C184}" type="slidenum">
              <a:rPr lang="en-US" smtClean="0"/>
              <a:pPr>
                <a:defRPr/>
              </a:pPr>
              <a:t>241</a:t>
            </a:fld>
            <a:endParaRPr lang="en-US"/>
          </a:p>
        </p:txBody>
      </p:sp>
    </p:spTree>
    <p:extLst>
      <p:ext uri="{BB962C8B-B14F-4D97-AF65-F5344CB8AC3E}">
        <p14:creationId xmlns:p14="http://schemas.microsoft.com/office/powerpoint/2010/main" val="29599223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summary(bh1996$WBEING)</a:t>
            </a:r>
          </a:p>
          <a:p>
            <a:r>
              <a:rPr lang="en-US" dirty="0" smtClean="0"/>
              <a:t>bh1996$WB.DICHOT&lt;-</a:t>
            </a:r>
            <a:r>
              <a:rPr lang="en-US" dirty="0" err="1" smtClean="0"/>
              <a:t>ifelse</a:t>
            </a:r>
            <a:r>
              <a:rPr lang="en-US" dirty="0" smtClean="0"/>
              <a:t>(bh1996$WBEING&gt;2.833,1,0)</a:t>
            </a:r>
          </a:p>
          <a:p>
            <a:endParaRPr lang="en-US" dirty="0" smtClean="0"/>
          </a:p>
          <a:p>
            <a:r>
              <a:rPr lang="en-US" dirty="0" err="1" smtClean="0"/>
              <a:t>tmod</a:t>
            </a:r>
            <a:r>
              <a:rPr lang="en-US" dirty="0" smtClean="0"/>
              <a:t>&lt;-lm(WB.DICHOT~HRS,bh1996)</a:t>
            </a:r>
          </a:p>
          <a:p>
            <a:r>
              <a:rPr lang="en-US" dirty="0" smtClean="0"/>
              <a:t>summary(</a:t>
            </a:r>
            <a:r>
              <a:rPr lang="en-US" dirty="0" err="1" smtClean="0"/>
              <a:t>tmod</a:t>
            </a:r>
            <a:r>
              <a:rPr lang="en-US" dirty="0" smtClean="0"/>
              <a:t>)$</a:t>
            </a:r>
            <a:r>
              <a:rPr lang="en-US" dirty="0" err="1" smtClean="0"/>
              <a:t>coef</a:t>
            </a:r>
            <a:endParaRPr lang="en-US" dirty="0" smtClean="0"/>
          </a:p>
          <a:p>
            <a:endParaRPr lang="en-US" dirty="0" smtClean="0"/>
          </a:p>
          <a:p>
            <a:endParaRPr lang="en-US" dirty="0" smtClean="0"/>
          </a:p>
          <a:p>
            <a:r>
              <a:rPr lang="en-US" dirty="0" smtClean="0"/>
              <a:t>TDAT&lt;-</a:t>
            </a:r>
            <a:r>
              <a:rPr lang="en-US" dirty="0" err="1" smtClean="0"/>
              <a:t>data.frame</a:t>
            </a:r>
            <a:r>
              <a:rPr lang="en-US" dirty="0" smtClean="0"/>
              <a:t>(HRS=6:16)</a:t>
            </a:r>
          </a:p>
          <a:p>
            <a:r>
              <a:rPr lang="en-US" dirty="0" smtClean="0"/>
              <a:t>predict(</a:t>
            </a:r>
            <a:r>
              <a:rPr lang="en-US" dirty="0" err="1" smtClean="0"/>
              <a:t>tmod,TDAT</a:t>
            </a:r>
            <a:r>
              <a:rPr lang="en-US" dirty="0" smtClean="0"/>
              <a:t>)</a:t>
            </a:r>
          </a:p>
          <a:p>
            <a:endParaRPr lang="en-US" dirty="0" smtClean="0"/>
          </a:p>
          <a:p>
            <a:r>
              <a:rPr lang="en-US" dirty="0" err="1" smtClean="0"/>
              <a:t>tmod.glm</a:t>
            </a:r>
            <a:r>
              <a:rPr lang="en-US" dirty="0" smtClean="0"/>
              <a:t>&lt;-</a:t>
            </a:r>
            <a:r>
              <a:rPr lang="en-US" dirty="0" err="1" smtClean="0"/>
              <a:t>glm</a:t>
            </a:r>
            <a:r>
              <a:rPr lang="en-US" dirty="0" smtClean="0"/>
              <a:t>(</a:t>
            </a:r>
            <a:r>
              <a:rPr lang="en-US" dirty="0" err="1" smtClean="0"/>
              <a:t>WB.DICHOT~HRS,family</a:t>
            </a:r>
            <a:r>
              <a:rPr lang="en-US" dirty="0" smtClean="0"/>
              <a:t>="binomial",bh1996)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r>
              <a:rPr lang="en-US" dirty="0" smtClean="0"/>
              <a:t>################</a:t>
            </a:r>
          </a:p>
          <a:p>
            <a:r>
              <a:rPr lang="en-US" dirty="0" smtClean="0"/>
              <a:t>bh1996$WB.DICHOT2&lt;-</a:t>
            </a:r>
            <a:r>
              <a:rPr lang="en-US" dirty="0" err="1" smtClean="0"/>
              <a:t>ifelse</a:t>
            </a:r>
            <a:r>
              <a:rPr lang="en-US" dirty="0" smtClean="0"/>
              <a:t>(bh1996$WBEING&gt;3.444,1,0)</a:t>
            </a:r>
          </a:p>
          <a:p>
            <a:endParaRPr lang="en-US" dirty="0" smtClean="0"/>
          </a:p>
          <a:p>
            <a:r>
              <a:rPr lang="en-US" dirty="0" err="1" smtClean="0"/>
              <a:t>tmod</a:t>
            </a:r>
            <a:r>
              <a:rPr lang="en-US" dirty="0" smtClean="0"/>
              <a:t>&lt;-lm(WB.DICHOT2~HRS,bh1996)</a:t>
            </a:r>
          </a:p>
          <a:p>
            <a:r>
              <a:rPr lang="en-US" dirty="0" smtClean="0"/>
              <a:t>summary(</a:t>
            </a:r>
            <a:r>
              <a:rPr lang="en-US" dirty="0" err="1" smtClean="0"/>
              <a:t>tmod</a:t>
            </a:r>
            <a:r>
              <a:rPr lang="en-US" dirty="0" smtClean="0"/>
              <a:t>)$</a:t>
            </a:r>
            <a:r>
              <a:rPr lang="en-US" dirty="0" err="1" smtClean="0"/>
              <a:t>coef</a:t>
            </a:r>
            <a:endParaRPr lang="en-US" dirty="0" smtClean="0"/>
          </a:p>
          <a:p>
            <a:r>
              <a:rPr lang="en-US" dirty="0" err="1" smtClean="0"/>
              <a:t>tmod.glm</a:t>
            </a:r>
            <a:r>
              <a:rPr lang="en-US" dirty="0" smtClean="0"/>
              <a:t>&lt;-</a:t>
            </a:r>
            <a:r>
              <a:rPr lang="en-US" dirty="0" err="1" smtClean="0"/>
              <a:t>glm</a:t>
            </a:r>
            <a:r>
              <a:rPr lang="en-US" dirty="0" smtClean="0"/>
              <a:t>(WB.DICHOT2~HRS,family="binomial",bh1996)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66B9B18C-6FCC-4678-8725-A958CD64C184}" type="slidenum">
              <a:rPr lang="en-US" smtClean="0"/>
              <a:pPr>
                <a:defRPr/>
              </a:pPr>
              <a:t>242</a:t>
            </a:fld>
            <a:endParaRPr lang="en-US"/>
          </a:p>
        </p:txBody>
      </p:sp>
    </p:spTree>
    <p:extLst>
      <p:ext uri="{BB962C8B-B14F-4D97-AF65-F5344CB8AC3E}">
        <p14:creationId xmlns:p14="http://schemas.microsoft.com/office/powerpoint/2010/main" val="29599223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summary(bh1996$WBEING)</a:t>
            </a:r>
          </a:p>
          <a:p>
            <a:r>
              <a:rPr lang="en-US" dirty="0" smtClean="0"/>
              <a:t>bh1996$WB.DICHOT&lt;-</a:t>
            </a:r>
            <a:r>
              <a:rPr lang="en-US" dirty="0" err="1" smtClean="0"/>
              <a:t>ifelse</a:t>
            </a:r>
            <a:r>
              <a:rPr lang="en-US" dirty="0" smtClean="0"/>
              <a:t>(bh1996$WBEING&gt;2.833,1,0)</a:t>
            </a:r>
          </a:p>
          <a:p>
            <a:endParaRPr lang="en-US" dirty="0" smtClean="0"/>
          </a:p>
          <a:p>
            <a:r>
              <a:rPr lang="en-US" dirty="0" err="1" smtClean="0"/>
              <a:t>tmod</a:t>
            </a:r>
            <a:r>
              <a:rPr lang="en-US" dirty="0" smtClean="0"/>
              <a:t>&lt;-lm(WB.DICHOT~HRS,bh1996)</a:t>
            </a:r>
          </a:p>
          <a:p>
            <a:r>
              <a:rPr lang="en-US" dirty="0" smtClean="0"/>
              <a:t>summary(</a:t>
            </a:r>
            <a:r>
              <a:rPr lang="en-US" dirty="0" err="1" smtClean="0"/>
              <a:t>tmod</a:t>
            </a:r>
            <a:r>
              <a:rPr lang="en-US" dirty="0" smtClean="0"/>
              <a:t>)$</a:t>
            </a:r>
            <a:r>
              <a:rPr lang="en-US" dirty="0" err="1" smtClean="0"/>
              <a:t>coef</a:t>
            </a:r>
            <a:endParaRPr lang="en-US" dirty="0" smtClean="0"/>
          </a:p>
          <a:p>
            <a:endParaRPr lang="en-US" dirty="0" smtClean="0"/>
          </a:p>
          <a:p>
            <a:endParaRPr lang="en-US" dirty="0" smtClean="0"/>
          </a:p>
          <a:p>
            <a:r>
              <a:rPr lang="en-US" dirty="0" smtClean="0"/>
              <a:t>TDAT&lt;-</a:t>
            </a:r>
            <a:r>
              <a:rPr lang="en-US" dirty="0" err="1" smtClean="0"/>
              <a:t>data.frame</a:t>
            </a:r>
            <a:r>
              <a:rPr lang="en-US" dirty="0" smtClean="0"/>
              <a:t>(HRS=6:16)</a:t>
            </a:r>
          </a:p>
          <a:p>
            <a:r>
              <a:rPr lang="en-US" dirty="0" smtClean="0"/>
              <a:t>predict(</a:t>
            </a:r>
            <a:r>
              <a:rPr lang="en-US" dirty="0" err="1" smtClean="0"/>
              <a:t>tmod,TDAT</a:t>
            </a:r>
            <a:r>
              <a:rPr lang="en-US" dirty="0" smtClean="0"/>
              <a:t>)</a:t>
            </a:r>
          </a:p>
          <a:p>
            <a:endParaRPr lang="en-US" dirty="0" smtClean="0"/>
          </a:p>
          <a:p>
            <a:r>
              <a:rPr lang="en-US" dirty="0" err="1" smtClean="0"/>
              <a:t>tmod.glm</a:t>
            </a:r>
            <a:r>
              <a:rPr lang="en-US" dirty="0" smtClean="0"/>
              <a:t>&lt;-</a:t>
            </a:r>
            <a:r>
              <a:rPr lang="en-US" dirty="0" err="1" smtClean="0"/>
              <a:t>glm</a:t>
            </a:r>
            <a:r>
              <a:rPr lang="en-US" dirty="0" smtClean="0"/>
              <a:t>(</a:t>
            </a:r>
            <a:r>
              <a:rPr lang="en-US" dirty="0" err="1" smtClean="0"/>
              <a:t>WB.DICHOT~HRS,family</a:t>
            </a:r>
            <a:r>
              <a:rPr lang="en-US" dirty="0" smtClean="0"/>
              <a:t>="binomial",bh1996)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r>
              <a:rPr lang="en-US" dirty="0" smtClean="0"/>
              <a:t>################</a:t>
            </a:r>
          </a:p>
          <a:p>
            <a:r>
              <a:rPr lang="en-US" dirty="0" smtClean="0"/>
              <a:t>bh1996$WB.DICHOT2&lt;-</a:t>
            </a:r>
            <a:r>
              <a:rPr lang="en-US" dirty="0" err="1" smtClean="0"/>
              <a:t>ifelse</a:t>
            </a:r>
            <a:r>
              <a:rPr lang="en-US" dirty="0" smtClean="0"/>
              <a:t>(bh1996$WBEING&gt;3.444,1,0)</a:t>
            </a:r>
          </a:p>
          <a:p>
            <a:endParaRPr lang="en-US" dirty="0" smtClean="0"/>
          </a:p>
          <a:p>
            <a:r>
              <a:rPr lang="en-US" dirty="0" err="1" smtClean="0"/>
              <a:t>tmod</a:t>
            </a:r>
            <a:r>
              <a:rPr lang="en-US" dirty="0" smtClean="0"/>
              <a:t>&lt;-lm(WB.DICHOT2~HRS,bh1996)</a:t>
            </a:r>
          </a:p>
          <a:p>
            <a:r>
              <a:rPr lang="en-US" dirty="0" smtClean="0"/>
              <a:t>summary(</a:t>
            </a:r>
            <a:r>
              <a:rPr lang="en-US" dirty="0" err="1" smtClean="0"/>
              <a:t>tmod</a:t>
            </a:r>
            <a:r>
              <a:rPr lang="en-US" dirty="0" smtClean="0"/>
              <a:t>)$</a:t>
            </a:r>
            <a:r>
              <a:rPr lang="en-US" dirty="0" err="1" smtClean="0"/>
              <a:t>coef</a:t>
            </a:r>
            <a:endParaRPr lang="en-US" dirty="0" smtClean="0"/>
          </a:p>
          <a:p>
            <a:r>
              <a:rPr lang="en-US" dirty="0" err="1" smtClean="0"/>
              <a:t>tmod.glm</a:t>
            </a:r>
            <a:r>
              <a:rPr lang="en-US" dirty="0" smtClean="0"/>
              <a:t>&lt;-</a:t>
            </a:r>
            <a:r>
              <a:rPr lang="en-US" dirty="0" err="1" smtClean="0"/>
              <a:t>glm</a:t>
            </a:r>
            <a:r>
              <a:rPr lang="en-US" dirty="0" smtClean="0"/>
              <a:t>(WB.DICHOT2~HRS,family="binomial",bh1996)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66B9B18C-6FCC-4678-8725-A958CD64C184}" type="slidenum">
              <a:rPr lang="en-US" smtClean="0"/>
              <a:pPr>
                <a:defRPr/>
              </a:pPr>
              <a:t>243</a:t>
            </a:fld>
            <a:endParaRPr lang="en-US"/>
          </a:p>
        </p:txBody>
      </p:sp>
    </p:spTree>
    <p:extLst>
      <p:ext uri="{BB962C8B-B14F-4D97-AF65-F5344CB8AC3E}">
        <p14:creationId xmlns:p14="http://schemas.microsoft.com/office/powerpoint/2010/main" val="29599223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summary(bh1996$WBEING)</a:t>
            </a:r>
          </a:p>
          <a:p>
            <a:r>
              <a:rPr lang="en-US" dirty="0" smtClean="0"/>
              <a:t>bh1996$WB.DICHOT&lt;-</a:t>
            </a:r>
            <a:r>
              <a:rPr lang="en-US" dirty="0" err="1" smtClean="0"/>
              <a:t>ifelse</a:t>
            </a:r>
            <a:r>
              <a:rPr lang="en-US" dirty="0" smtClean="0"/>
              <a:t>(bh1996$WBEING&gt;2.833,1,0)</a:t>
            </a:r>
          </a:p>
          <a:p>
            <a:endParaRPr lang="en-US" dirty="0" smtClean="0"/>
          </a:p>
          <a:p>
            <a:r>
              <a:rPr lang="en-US" dirty="0" err="1" smtClean="0"/>
              <a:t>tmod</a:t>
            </a:r>
            <a:r>
              <a:rPr lang="en-US" dirty="0" smtClean="0"/>
              <a:t>&lt;-lm(WB.DICHOT~HRS,bh1996)</a:t>
            </a:r>
          </a:p>
          <a:p>
            <a:r>
              <a:rPr lang="en-US" dirty="0" smtClean="0"/>
              <a:t>summary(</a:t>
            </a:r>
            <a:r>
              <a:rPr lang="en-US" dirty="0" err="1" smtClean="0"/>
              <a:t>tmod</a:t>
            </a:r>
            <a:r>
              <a:rPr lang="en-US" dirty="0" smtClean="0"/>
              <a:t>)$</a:t>
            </a:r>
            <a:r>
              <a:rPr lang="en-US" dirty="0" err="1" smtClean="0"/>
              <a:t>coef</a:t>
            </a:r>
            <a:endParaRPr lang="en-US" dirty="0" smtClean="0"/>
          </a:p>
          <a:p>
            <a:endParaRPr lang="en-US" dirty="0" smtClean="0"/>
          </a:p>
          <a:p>
            <a:endParaRPr lang="en-US" dirty="0" smtClean="0"/>
          </a:p>
          <a:p>
            <a:r>
              <a:rPr lang="en-US" dirty="0" smtClean="0"/>
              <a:t>TDAT&lt;-</a:t>
            </a:r>
            <a:r>
              <a:rPr lang="en-US" dirty="0" err="1" smtClean="0"/>
              <a:t>data.frame</a:t>
            </a:r>
            <a:r>
              <a:rPr lang="en-US" dirty="0" smtClean="0"/>
              <a:t>(HRS=6:16)</a:t>
            </a:r>
          </a:p>
          <a:p>
            <a:r>
              <a:rPr lang="en-US" dirty="0" smtClean="0"/>
              <a:t>predict(</a:t>
            </a:r>
            <a:r>
              <a:rPr lang="en-US" dirty="0" err="1" smtClean="0"/>
              <a:t>tmod,TDAT</a:t>
            </a:r>
            <a:r>
              <a:rPr lang="en-US" dirty="0" smtClean="0"/>
              <a:t>)</a:t>
            </a:r>
          </a:p>
          <a:p>
            <a:endParaRPr lang="en-US" dirty="0" smtClean="0"/>
          </a:p>
          <a:p>
            <a:r>
              <a:rPr lang="en-US" dirty="0" err="1" smtClean="0"/>
              <a:t>tmod.glm</a:t>
            </a:r>
            <a:r>
              <a:rPr lang="en-US" dirty="0" smtClean="0"/>
              <a:t>&lt;-</a:t>
            </a:r>
            <a:r>
              <a:rPr lang="en-US" dirty="0" err="1" smtClean="0"/>
              <a:t>glm</a:t>
            </a:r>
            <a:r>
              <a:rPr lang="en-US" dirty="0" smtClean="0"/>
              <a:t>(</a:t>
            </a:r>
            <a:r>
              <a:rPr lang="en-US" dirty="0" err="1" smtClean="0"/>
              <a:t>WB.DICHOT~HRS,family</a:t>
            </a:r>
            <a:r>
              <a:rPr lang="en-US" dirty="0" smtClean="0"/>
              <a:t>="binomial",bh1996)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r>
              <a:rPr lang="en-US" dirty="0" smtClean="0"/>
              <a:t>################</a:t>
            </a:r>
          </a:p>
          <a:p>
            <a:r>
              <a:rPr lang="en-US" dirty="0" smtClean="0"/>
              <a:t>bh1996$WB.DICHOT2&lt;-</a:t>
            </a:r>
            <a:r>
              <a:rPr lang="en-US" dirty="0" err="1" smtClean="0"/>
              <a:t>ifelse</a:t>
            </a:r>
            <a:r>
              <a:rPr lang="en-US" dirty="0" smtClean="0"/>
              <a:t>(bh1996$WBEING&gt;3.444,1,0)</a:t>
            </a:r>
          </a:p>
          <a:p>
            <a:endParaRPr lang="en-US" dirty="0" smtClean="0"/>
          </a:p>
          <a:p>
            <a:r>
              <a:rPr lang="en-US" dirty="0" err="1" smtClean="0"/>
              <a:t>tmod</a:t>
            </a:r>
            <a:r>
              <a:rPr lang="en-US" dirty="0" smtClean="0"/>
              <a:t>&lt;-lm(WB.DICHOT2~HRS,bh1996)</a:t>
            </a:r>
          </a:p>
          <a:p>
            <a:r>
              <a:rPr lang="en-US" dirty="0" smtClean="0"/>
              <a:t>summary(</a:t>
            </a:r>
            <a:r>
              <a:rPr lang="en-US" dirty="0" err="1" smtClean="0"/>
              <a:t>tmod</a:t>
            </a:r>
            <a:r>
              <a:rPr lang="en-US" dirty="0" smtClean="0"/>
              <a:t>)$</a:t>
            </a:r>
            <a:r>
              <a:rPr lang="en-US" dirty="0" err="1" smtClean="0"/>
              <a:t>coef</a:t>
            </a:r>
            <a:endParaRPr lang="en-US" dirty="0" smtClean="0"/>
          </a:p>
          <a:p>
            <a:r>
              <a:rPr lang="en-US" dirty="0" err="1" smtClean="0"/>
              <a:t>tmod.glm</a:t>
            </a:r>
            <a:r>
              <a:rPr lang="en-US" dirty="0" smtClean="0"/>
              <a:t>&lt;-</a:t>
            </a:r>
            <a:r>
              <a:rPr lang="en-US" dirty="0" err="1" smtClean="0"/>
              <a:t>glm</a:t>
            </a:r>
            <a:r>
              <a:rPr lang="en-US" dirty="0" smtClean="0"/>
              <a:t>(WB.DICHOT2~HRS,family="binomial",bh1996)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66B9B18C-6FCC-4678-8725-A958CD64C184}" type="slidenum">
              <a:rPr lang="en-US" smtClean="0"/>
              <a:pPr>
                <a:defRPr/>
              </a:pPr>
              <a:t>244</a:t>
            </a:fld>
            <a:endParaRPr lang="en-US"/>
          </a:p>
        </p:txBody>
      </p:sp>
    </p:spTree>
    <p:extLst>
      <p:ext uri="{BB962C8B-B14F-4D97-AF65-F5344CB8AC3E}">
        <p14:creationId xmlns:p14="http://schemas.microsoft.com/office/powerpoint/2010/main" val="29599223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summary(bh1996$WBEING)</a:t>
            </a:r>
          </a:p>
          <a:p>
            <a:r>
              <a:rPr lang="en-US" dirty="0" smtClean="0"/>
              <a:t>bh1996$WB.DICHOT&lt;-</a:t>
            </a:r>
            <a:r>
              <a:rPr lang="en-US" dirty="0" err="1" smtClean="0"/>
              <a:t>ifelse</a:t>
            </a:r>
            <a:r>
              <a:rPr lang="en-US" dirty="0" smtClean="0"/>
              <a:t>(bh1996$WBEING&gt;2.833,1,0)</a:t>
            </a:r>
          </a:p>
          <a:p>
            <a:endParaRPr lang="en-US" dirty="0" smtClean="0"/>
          </a:p>
          <a:p>
            <a:r>
              <a:rPr lang="en-US" dirty="0" err="1" smtClean="0"/>
              <a:t>tmod</a:t>
            </a:r>
            <a:r>
              <a:rPr lang="en-US" dirty="0" smtClean="0"/>
              <a:t>&lt;-lm(WB.DICHOT~HRS,bh1996)</a:t>
            </a:r>
          </a:p>
          <a:p>
            <a:r>
              <a:rPr lang="en-US" dirty="0" smtClean="0"/>
              <a:t>summary(</a:t>
            </a:r>
            <a:r>
              <a:rPr lang="en-US" dirty="0" err="1" smtClean="0"/>
              <a:t>tmod</a:t>
            </a:r>
            <a:r>
              <a:rPr lang="en-US" dirty="0" smtClean="0"/>
              <a:t>)$</a:t>
            </a:r>
            <a:r>
              <a:rPr lang="en-US" dirty="0" err="1" smtClean="0"/>
              <a:t>coef</a:t>
            </a:r>
            <a:endParaRPr lang="en-US" dirty="0" smtClean="0"/>
          </a:p>
          <a:p>
            <a:endParaRPr lang="en-US" dirty="0" smtClean="0"/>
          </a:p>
          <a:p>
            <a:endParaRPr lang="en-US" dirty="0" smtClean="0"/>
          </a:p>
          <a:p>
            <a:r>
              <a:rPr lang="en-US" dirty="0" smtClean="0"/>
              <a:t>TDAT&lt;-</a:t>
            </a:r>
            <a:r>
              <a:rPr lang="en-US" dirty="0" err="1" smtClean="0"/>
              <a:t>data.frame</a:t>
            </a:r>
            <a:r>
              <a:rPr lang="en-US" dirty="0" smtClean="0"/>
              <a:t>(HRS=6:16)</a:t>
            </a:r>
          </a:p>
          <a:p>
            <a:r>
              <a:rPr lang="en-US" dirty="0" smtClean="0"/>
              <a:t>predict(</a:t>
            </a:r>
            <a:r>
              <a:rPr lang="en-US" dirty="0" err="1" smtClean="0"/>
              <a:t>tmod,TDAT</a:t>
            </a:r>
            <a:r>
              <a:rPr lang="en-US" dirty="0" smtClean="0"/>
              <a:t>)</a:t>
            </a:r>
          </a:p>
          <a:p>
            <a:endParaRPr lang="en-US" dirty="0" smtClean="0"/>
          </a:p>
          <a:p>
            <a:r>
              <a:rPr lang="en-US" dirty="0" err="1" smtClean="0"/>
              <a:t>tmod.glm</a:t>
            </a:r>
            <a:r>
              <a:rPr lang="en-US" dirty="0" smtClean="0"/>
              <a:t>&lt;-</a:t>
            </a:r>
            <a:r>
              <a:rPr lang="en-US" dirty="0" err="1" smtClean="0"/>
              <a:t>glm</a:t>
            </a:r>
            <a:r>
              <a:rPr lang="en-US" dirty="0" smtClean="0"/>
              <a:t>(</a:t>
            </a:r>
            <a:r>
              <a:rPr lang="en-US" dirty="0" err="1" smtClean="0"/>
              <a:t>WB.DICHOT~HRS,family</a:t>
            </a:r>
            <a:r>
              <a:rPr lang="en-US" dirty="0" smtClean="0"/>
              <a:t>="binomial",bh1996)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r>
              <a:rPr lang="en-US" dirty="0" smtClean="0"/>
              <a:t>################</a:t>
            </a:r>
          </a:p>
          <a:p>
            <a:r>
              <a:rPr lang="en-US" dirty="0" smtClean="0"/>
              <a:t>bh1996$WB.DICHOT2&lt;-</a:t>
            </a:r>
            <a:r>
              <a:rPr lang="en-US" dirty="0" err="1" smtClean="0"/>
              <a:t>ifelse</a:t>
            </a:r>
            <a:r>
              <a:rPr lang="en-US" dirty="0" smtClean="0"/>
              <a:t>(bh1996$WBEING&gt;3.444,1,0)</a:t>
            </a:r>
          </a:p>
          <a:p>
            <a:endParaRPr lang="en-US" dirty="0" smtClean="0"/>
          </a:p>
          <a:p>
            <a:r>
              <a:rPr lang="en-US" dirty="0" err="1" smtClean="0"/>
              <a:t>tmod</a:t>
            </a:r>
            <a:r>
              <a:rPr lang="en-US" dirty="0" smtClean="0"/>
              <a:t>&lt;-lm(WB.DICHOT2~HRS,bh1996)</a:t>
            </a:r>
          </a:p>
          <a:p>
            <a:r>
              <a:rPr lang="en-US" dirty="0" smtClean="0"/>
              <a:t>summary(</a:t>
            </a:r>
            <a:r>
              <a:rPr lang="en-US" dirty="0" err="1" smtClean="0"/>
              <a:t>tmod</a:t>
            </a:r>
            <a:r>
              <a:rPr lang="en-US" dirty="0" smtClean="0"/>
              <a:t>)$</a:t>
            </a:r>
            <a:r>
              <a:rPr lang="en-US" dirty="0" err="1" smtClean="0"/>
              <a:t>coef</a:t>
            </a:r>
            <a:endParaRPr lang="en-US" dirty="0" smtClean="0"/>
          </a:p>
          <a:p>
            <a:r>
              <a:rPr lang="en-US" dirty="0" err="1" smtClean="0"/>
              <a:t>tmod.glm</a:t>
            </a:r>
            <a:r>
              <a:rPr lang="en-US" dirty="0" smtClean="0"/>
              <a:t>&lt;-</a:t>
            </a:r>
            <a:r>
              <a:rPr lang="en-US" dirty="0" err="1" smtClean="0"/>
              <a:t>glm</a:t>
            </a:r>
            <a:r>
              <a:rPr lang="en-US" dirty="0" smtClean="0"/>
              <a:t>(WB.DICHOT2~HRS,family="binomial",bh1996)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66B9B18C-6FCC-4678-8725-A958CD64C184}" type="slidenum">
              <a:rPr lang="en-US" smtClean="0"/>
              <a:pPr>
                <a:defRPr/>
              </a:pPr>
              <a:t>245</a:t>
            </a:fld>
            <a:endParaRPr lang="en-US"/>
          </a:p>
        </p:txBody>
      </p:sp>
    </p:spTree>
    <p:extLst>
      <p:ext uri="{BB962C8B-B14F-4D97-AF65-F5344CB8AC3E}">
        <p14:creationId xmlns:p14="http://schemas.microsoft.com/office/powerpoint/2010/main" val="2959922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summary(bh1996$WBEING)</a:t>
            </a:r>
          </a:p>
          <a:p>
            <a:r>
              <a:rPr lang="en-US" dirty="0" smtClean="0"/>
              <a:t>bh1996$WB.DICHOT&lt;-</a:t>
            </a:r>
            <a:r>
              <a:rPr lang="en-US" dirty="0" err="1" smtClean="0"/>
              <a:t>ifelse</a:t>
            </a:r>
            <a:r>
              <a:rPr lang="en-US" dirty="0" smtClean="0"/>
              <a:t>(bh1996$WBEING&gt;2.833,1,0)</a:t>
            </a:r>
          </a:p>
          <a:p>
            <a:endParaRPr lang="en-US" dirty="0" smtClean="0"/>
          </a:p>
          <a:p>
            <a:r>
              <a:rPr lang="en-US" dirty="0" err="1" smtClean="0"/>
              <a:t>tmod</a:t>
            </a:r>
            <a:r>
              <a:rPr lang="en-US" dirty="0" smtClean="0"/>
              <a:t>&lt;-lm(WB.DICHOT~HRS,bh1996)</a:t>
            </a:r>
          </a:p>
          <a:p>
            <a:r>
              <a:rPr lang="en-US" dirty="0" smtClean="0"/>
              <a:t>summary(</a:t>
            </a:r>
            <a:r>
              <a:rPr lang="en-US" dirty="0" err="1" smtClean="0"/>
              <a:t>tmod</a:t>
            </a:r>
            <a:r>
              <a:rPr lang="en-US" dirty="0" smtClean="0"/>
              <a:t>)$</a:t>
            </a:r>
            <a:r>
              <a:rPr lang="en-US" dirty="0" err="1" smtClean="0"/>
              <a:t>coef</a:t>
            </a:r>
            <a:endParaRPr lang="en-US" dirty="0" smtClean="0"/>
          </a:p>
          <a:p>
            <a:endParaRPr lang="en-US" dirty="0" smtClean="0"/>
          </a:p>
          <a:p>
            <a:endParaRPr lang="en-US" dirty="0" smtClean="0"/>
          </a:p>
          <a:p>
            <a:r>
              <a:rPr lang="en-US" dirty="0" smtClean="0"/>
              <a:t>TDAT&lt;-</a:t>
            </a:r>
            <a:r>
              <a:rPr lang="en-US" dirty="0" err="1" smtClean="0"/>
              <a:t>data.frame</a:t>
            </a:r>
            <a:r>
              <a:rPr lang="en-US" dirty="0" smtClean="0"/>
              <a:t>(HRS=6:16)</a:t>
            </a:r>
          </a:p>
          <a:p>
            <a:r>
              <a:rPr lang="en-US" dirty="0" smtClean="0"/>
              <a:t>predict(</a:t>
            </a:r>
            <a:r>
              <a:rPr lang="en-US" dirty="0" err="1" smtClean="0"/>
              <a:t>tmod,TDAT</a:t>
            </a:r>
            <a:r>
              <a:rPr lang="en-US" dirty="0" smtClean="0"/>
              <a:t>)</a:t>
            </a:r>
          </a:p>
          <a:p>
            <a:endParaRPr lang="en-US" dirty="0" smtClean="0"/>
          </a:p>
          <a:p>
            <a:r>
              <a:rPr lang="en-US" dirty="0" err="1" smtClean="0"/>
              <a:t>tmod.glm</a:t>
            </a:r>
            <a:r>
              <a:rPr lang="en-US" dirty="0" smtClean="0"/>
              <a:t>&lt;-</a:t>
            </a:r>
            <a:r>
              <a:rPr lang="en-US" dirty="0" err="1" smtClean="0"/>
              <a:t>glm</a:t>
            </a:r>
            <a:r>
              <a:rPr lang="en-US" dirty="0" smtClean="0"/>
              <a:t>(</a:t>
            </a:r>
            <a:r>
              <a:rPr lang="en-US" dirty="0" err="1" smtClean="0"/>
              <a:t>WB.DICHOT~HRS,family</a:t>
            </a:r>
            <a:r>
              <a:rPr lang="en-US" dirty="0" smtClean="0"/>
              <a:t>="binomial",bh1996)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r>
              <a:rPr lang="en-US" dirty="0" smtClean="0"/>
              <a:t>################</a:t>
            </a:r>
          </a:p>
          <a:p>
            <a:r>
              <a:rPr lang="en-US" dirty="0" smtClean="0"/>
              <a:t>bh1996$WB.DICHOT2&lt;-</a:t>
            </a:r>
            <a:r>
              <a:rPr lang="en-US" dirty="0" err="1" smtClean="0"/>
              <a:t>ifelse</a:t>
            </a:r>
            <a:r>
              <a:rPr lang="en-US" dirty="0" smtClean="0"/>
              <a:t>(bh1996$WBEING&gt;3.444,1,0)</a:t>
            </a:r>
          </a:p>
          <a:p>
            <a:endParaRPr lang="en-US" dirty="0" smtClean="0"/>
          </a:p>
          <a:p>
            <a:r>
              <a:rPr lang="en-US" dirty="0" err="1" smtClean="0"/>
              <a:t>tmod</a:t>
            </a:r>
            <a:r>
              <a:rPr lang="en-US" dirty="0" smtClean="0"/>
              <a:t>&lt;-lm(WB.DICHOT2~HRS,bh1996)</a:t>
            </a:r>
          </a:p>
          <a:p>
            <a:r>
              <a:rPr lang="en-US" dirty="0" smtClean="0"/>
              <a:t>summary(</a:t>
            </a:r>
            <a:r>
              <a:rPr lang="en-US" dirty="0" err="1" smtClean="0"/>
              <a:t>tmod</a:t>
            </a:r>
            <a:r>
              <a:rPr lang="en-US" dirty="0" smtClean="0"/>
              <a:t>)$</a:t>
            </a:r>
            <a:r>
              <a:rPr lang="en-US" dirty="0" err="1" smtClean="0"/>
              <a:t>coef</a:t>
            </a:r>
            <a:endParaRPr lang="en-US" dirty="0" smtClean="0"/>
          </a:p>
          <a:p>
            <a:r>
              <a:rPr lang="en-US" dirty="0" err="1" smtClean="0"/>
              <a:t>tmod.glm</a:t>
            </a:r>
            <a:r>
              <a:rPr lang="en-US" dirty="0" smtClean="0"/>
              <a:t>&lt;-</a:t>
            </a:r>
            <a:r>
              <a:rPr lang="en-US" dirty="0" err="1" smtClean="0"/>
              <a:t>glm</a:t>
            </a:r>
            <a:r>
              <a:rPr lang="en-US" dirty="0" smtClean="0"/>
              <a:t>(WB.DICHOT2~HRS,family="binomial",bh1996)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66B9B18C-6FCC-4678-8725-A958CD64C184}" type="slidenum">
              <a:rPr lang="en-US" smtClean="0"/>
              <a:pPr>
                <a:defRPr/>
              </a:pPr>
              <a:t>246</a:t>
            </a:fld>
            <a:endParaRPr lang="en-US"/>
          </a:p>
        </p:txBody>
      </p:sp>
    </p:spTree>
    <p:extLst>
      <p:ext uri="{BB962C8B-B14F-4D97-AF65-F5344CB8AC3E}">
        <p14:creationId xmlns:p14="http://schemas.microsoft.com/office/powerpoint/2010/main" val="29599223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summary(bh1996$WBEING)</a:t>
            </a:r>
          </a:p>
          <a:p>
            <a:r>
              <a:rPr lang="en-US" dirty="0" smtClean="0"/>
              <a:t>bh1996$WB.DICHOT&lt;-</a:t>
            </a:r>
            <a:r>
              <a:rPr lang="en-US" dirty="0" err="1" smtClean="0"/>
              <a:t>ifelse</a:t>
            </a:r>
            <a:r>
              <a:rPr lang="en-US" dirty="0" smtClean="0"/>
              <a:t>(bh1996$WBEING&gt;2.833,1,0)</a:t>
            </a:r>
          </a:p>
          <a:p>
            <a:endParaRPr lang="en-US" dirty="0" smtClean="0"/>
          </a:p>
          <a:p>
            <a:r>
              <a:rPr lang="en-US" dirty="0" err="1" smtClean="0"/>
              <a:t>tmod</a:t>
            </a:r>
            <a:r>
              <a:rPr lang="en-US" dirty="0" smtClean="0"/>
              <a:t>&lt;-lm(WB.DICHOT~HRS,bh1996)</a:t>
            </a:r>
          </a:p>
          <a:p>
            <a:r>
              <a:rPr lang="en-US" dirty="0" smtClean="0"/>
              <a:t>summary(</a:t>
            </a:r>
            <a:r>
              <a:rPr lang="en-US" dirty="0" err="1" smtClean="0"/>
              <a:t>tmod</a:t>
            </a:r>
            <a:r>
              <a:rPr lang="en-US" dirty="0" smtClean="0"/>
              <a:t>)$</a:t>
            </a:r>
            <a:r>
              <a:rPr lang="en-US" dirty="0" err="1" smtClean="0"/>
              <a:t>coef</a:t>
            </a:r>
            <a:endParaRPr lang="en-US" dirty="0" smtClean="0"/>
          </a:p>
          <a:p>
            <a:endParaRPr lang="en-US" dirty="0" smtClean="0"/>
          </a:p>
          <a:p>
            <a:endParaRPr lang="en-US" dirty="0" smtClean="0"/>
          </a:p>
          <a:p>
            <a:r>
              <a:rPr lang="en-US" dirty="0" smtClean="0"/>
              <a:t>TDAT&lt;-</a:t>
            </a:r>
            <a:r>
              <a:rPr lang="en-US" dirty="0" err="1" smtClean="0"/>
              <a:t>data.frame</a:t>
            </a:r>
            <a:r>
              <a:rPr lang="en-US" dirty="0" smtClean="0"/>
              <a:t>(HRS=6:16)</a:t>
            </a:r>
          </a:p>
          <a:p>
            <a:r>
              <a:rPr lang="en-US" dirty="0" smtClean="0"/>
              <a:t>predict(</a:t>
            </a:r>
            <a:r>
              <a:rPr lang="en-US" dirty="0" err="1" smtClean="0"/>
              <a:t>tmod,TDAT</a:t>
            </a:r>
            <a:r>
              <a:rPr lang="en-US" dirty="0" smtClean="0"/>
              <a:t>)</a:t>
            </a:r>
          </a:p>
          <a:p>
            <a:endParaRPr lang="en-US" dirty="0" smtClean="0"/>
          </a:p>
          <a:p>
            <a:r>
              <a:rPr lang="en-US" dirty="0" err="1" smtClean="0"/>
              <a:t>tmod.glm</a:t>
            </a:r>
            <a:r>
              <a:rPr lang="en-US" dirty="0" smtClean="0"/>
              <a:t>&lt;-</a:t>
            </a:r>
            <a:r>
              <a:rPr lang="en-US" dirty="0" err="1" smtClean="0"/>
              <a:t>glm</a:t>
            </a:r>
            <a:r>
              <a:rPr lang="en-US" dirty="0" smtClean="0"/>
              <a:t>(</a:t>
            </a:r>
            <a:r>
              <a:rPr lang="en-US" dirty="0" err="1" smtClean="0"/>
              <a:t>WB.DICHOT~HRS,family</a:t>
            </a:r>
            <a:r>
              <a:rPr lang="en-US" dirty="0" smtClean="0"/>
              <a:t>="binomial",bh1996)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r>
              <a:rPr lang="en-US" dirty="0" smtClean="0"/>
              <a:t>################</a:t>
            </a:r>
          </a:p>
          <a:p>
            <a:r>
              <a:rPr lang="en-US" dirty="0" smtClean="0"/>
              <a:t>bh1996$WB.DICHOT2&lt;-</a:t>
            </a:r>
            <a:r>
              <a:rPr lang="en-US" dirty="0" err="1" smtClean="0"/>
              <a:t>ifelse</a:t>
            </a:r>
            <a:r>
              <a:rPr lang="en-US" dirty="0" smtClean="0"/>
              <a:t>(bh1996$WBEING&gt;3.444,1,0)</a:t>
            </a:r>
          </a:p>
          <a:p>
            <a:endParaRPr lang="en-US" dirty="0" smtClean="0"/>
          </a:p>
          <a:p>
            <a:r>
              <a:rPr lang="en-US" dirty="0" err="1" smtClean="0"/>
              <a:t>tmod</a:t>
            </a:r>
            <a:r>
              <a:rPr lang="en-US" dirty="0" smtClean="0"/>
              <a:t>&lt;-lm(WB.DICHOT2~HRS,bh1996)</a:t>
            </a:r>
          </a:p>
          <a:p>
            <a:r>
              <a:rPr lang="en-US" dirty="0" smtClean="0"/>
              <a:t>summary(</a:t>
            </a:r>
            <a:r>
              <a:rPr lang="en-US" dirty="0" err="1" smtClean="0"/>
              <a:t>tmod</a:t>
            </a:r>
            <a:r>
              <a:rPr lang="en-US" dirty="0" smtClean="0"/>
              <a:t>)$</a:t>
            </a:r>
            <a:r>
              <a:rPr lang="en-US" dirty="0" err="1" smtClean="0"/>
              <a:t>coef</a:t>
            </a:r>
            <a:endParaRPr lang="en-US" dirty="0" smtClean="0"/>
          </a:p>
          <a:p>
            <a:r>
              <a:rPr lang="en-US" dirty="0" err="1" smtClean="0"/>
              <a:t>tmod.glm</a:t>
            </a:r>
            <a:r>
              <a:rPr lang="en-US" dirty="0" smtClean="0"/>
              <a:t>&lt;-</a:t>
            </a:r>
            <a:r>
              <a:rPr lang="en-US" dirty="0" err="1" smtClean="0"/>
              <a:t>glm</a:t>
            </a:r>
            <a:r>
              <a:rPr lang="en-US" dirty="0" smtClean="0"/>
              <a:t>(WB.DICHOT2~HRS,family="binomial",bh1996)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66B9B18C-6FCC-4678-8725-A958CD64C184}" type="slidenum">
              <a:rPr lang="en-US" smtClean="0"/>
              <a:pPr>
                <a:defRPr/>
              </a:pPr>
              <a:t>247</a:t>
            </a:fld>
            <a:endParaRPr lang="en-US"/>
          </a:p>
        </p:txBody>
      </p:sp>
    </p:spTree>
    <p:extLst>
      <p:ext uri="{BB962C8B-B14F-4D97-AF65-F5344CB8AC3E}">
        <p14:creationId xmlns:p14="http://schemas.microsoft.com/office/powerpoint/2010/main" val="29599223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summary(bh1996$WBEING)</a:t>
            </a:r>
          </a:p>
          <a:p>
            <a:r>
              <a:rPr lang="en-US" dirty="0" smtClean="0"/>
              <a:t>bh1996$WB.DICHOT&lt;-</a:t>
            </a:r>
            <a:r>
              <a:rPr lang="en-US" dirty="0" err="1" smtClean="0"/>
              <a:t>ifelse</a:t>
            </a:r>
            <a:r>
              <a:rPr lang="en-US" dirty="0" smtClean="0"/>
              <a:t>(bh1996$WBEING&gt;2.833,1,0)</a:t>
            </a:r>
          </a:p>
          <a:p>
            <a:endParaRPr lang="en-US" dirty="0" smtClean="0"/>
          </a:p>
          <a:p>
            <a:r>
              <a:rPr lang="en-US" dirty="0" err="1" smtClean="0"/>
              <a:t>tmod</a:t>
            </a:r>
            <a:r>
              <a:rPr lang="en-US" dirty="0" smtClean="0"/>
              <a:t>&lt;-lm(WB.DICHOT~HRS,bh1996)</a:t>
            </a:r>
          </a:p>
          <a:p>
            <a:r>
              <a:rPr lang="en-US" dirty="0" smtClean="0"/>
              <a:t>summary(</a:t>
            </a:r>
            <a:r>
              <a:rPr lang="en-US" dirty="0" err="1" smtClean="0"/>
              <a:t>tmod</a:t>
            </a:r>
            <a:r>
              <a:rPr lang="en-US" dirty="0" smtClean="0"/>
              <a:t>)$</a:t>
            </a:r>
            <a:r>
              <a:rPr lang="en-US" dirty="0" err="1" smtClean="0"/>
              <a:t>coef</a:t>
            </a:r>
            <a:endParaRPr lang="en-US" dirty="0" smtClean="0"/>
          </a:p>
          <a:p>
            <a:endParaRPr lang="en-US" dirty="0" smtClean="0"/>
          </a:p>
          <a:p>
            <a:endParaRPr lang="en-US" dirty="0" smtClean="0"/>
          </a:p>
          <a:p>
            <a:r>
              <a:rPr lang="en-US" dirty="0" smtClean="0"/>
              <a:t>TDAT&lt;-</a:t>
            </a:r>
            <a:r>
              <a:rPr lang="en-US" dirty="0" err="1" smtClean="0"/>
              <a:t>data.frame</a:t>
            </a:r>
            <a:r>
              <a:rPr lang="en-US" dirty="0" smtClean="0"/>
              <a:t>(HRS=6:16)</a:t>
            </a:r>
          </a:p>
          <a:p>
            <a:r>
              <a:rPr lang="en-US" dirty="0" smtClean="0"/>
              <a:t>predict(</a:t>
            </a:r>
            <a:r>
              <a:rPr lang="en-US" dirty="0" err="1" smtClean="0"/>
              <a:t>tmod,TDAT</a:t>
            </a:r>
            <a:r>
              <a:rPr lang="en-US" dirty="0" smtClean="0"/>
              <a:t>)</a:t>
            </a:r>
          </a:p>
          <a:p>
            <a:endParaRPr lang="en-US" dirty="0" smtClean="0"/>
          </a:p>
          <a:p>
            <a:r>
              <a:rPr lang="en-US" dirty="0" err="1" smtClean="0"/>
              <a:t>tmod.glm</a:t>
            </a:r>
            <a:r>
              <a:rPr lang="en-US" dirty="0" smtClean="0"/>
              <a:t>&lt;-</a:t>
            </a:r>
            <a:r>
              <a:rPr lang="en-US" dirty="0" err="1" smtClean="0"/>
              <a:t>glm</a:t>
            </a:r>
            <a:r>
              <a:rPr lang="en-US" dirty="0" smtClean="0"/>
              <a:t>(</a:t>
            </a:r>
            <a:r>
              <a:rPr lang="en-US" dirty="0" err="1" smtClean="0"/>
              <a:t>WB.DICHOT~HRS,family</a:t>
            </a:r>
            <a:r>
              <a:rPr lang="en-US" dirty="0" smtClean="0"/>
              <a:t>="binomial",bh1996)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r>
              <a:rPr lang="en-US" dirty="0" smtClean="0"/>
              <a:t>################</a:t>
            </a:r>
          </a:p>
          <a:p>
            <a:r>
              <a:rPr lang="en-US" dirty="0" smtClean="0"/>
              <a:t>bh1996$WB.DICHOT2&lt;-</a:t>
            </a:r>
            <a:r>
              <a:rPr lang="en-US" dirty="0" err="1" smtClean="0"/>
              <a:t>ifelse</a:t>
            </a:r>
            <a:r>
              <a:rPr lang="en-US" dirty="0" smtClean="0"/>
              <a:t>(bh1996$WBEING&gt;3.444,1,0)</a:t>
            </a:r>
          </a:p>
          <a:p>
            <a:endParaRPr lang="en-US" dirty="0" smtClean="0"/>
          </a:p>
          <a:p>
            <a:r>
              <a:rPr lang="en-US" dirty="0" err="1" smtClean="0"/>
              <a:t>tmod</a:t>
            </a:r>
            <a:r>
              <a:rPr lang="en-US" dirty="0" smtClean="0"/>
              <a:t>&lt;-lm(WB.DICHOT2~HRS,bh1996)</a:t>
            </a:r>
          </a:p>
          <a:p>
            <a:r>
              <a:rPr lang="en-US" dirty="0" smtClean="0"/>
              <a:t>summary(</a:t>
            </a:r>
            <a:r>
              <a:rPr lang="en-US" dirty="0" err="1" smtClean="0"/>
              <a:t>tmod</a:t>
            </a:r>
            <a:r>
              <a:rPr lang="en-US" dirty="0" smtClean="0"/>
              <a:t>)$</a:t>
            </a:r>
            <a:r>
              <a:rPr lang="en-US" dirty="0" err="1" smtClean="0"/>
              <a:t>coef</a:t>
            </a:r>
            <a:endParaRPr lang="en-US" dirty="0" smtClean="0"/>
          </a:p>
          <a:p>
            <a:r>
              <a:rPr lang="en-US" dirty="0" err="1" smtClean="0"/>
              <a:t>tmod.glm</a:t>
            </a:r>
            <a:r>
              <a:rPr lang="en-US" dirty="0" smtClean="0"/>
              <a:t>&lt;-</a:t>
            </a:r>
            <a:r>
              <a:rPr lang="en-US" dirty="0" err="1" smtClean="0"/>
              <a:t>glm</a:t>
            </a:r>
            <a:r>
              <a:rPr lang="en-US" dirty="0" smtClean="0"/>
              <a:t>(WB.DICHOT2~HRS,family="binomial",bh1996)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66B9B18C-6FCC-4678-8725-A958CD64C184}" type="slidenum">
              <a:rPr lang="en-US" smtClean="0"/>
              <a:pPr>
                <a:defRPr/>
              </a:pPr>
              <a:t>248</a:t>
            </a:fld>
            <a:endParaRPr lang="en-US"/>
          </a:p>
        </p:txBody>
      </p:sp>
    </p:spTree>
    <p:extLst>
      <p:ext uri="{BB962C8B-B14F-4D97-AF65-F5344CB8AC3E}">
        <p14:creationId xmlns:p14="http://schemas.microsoft.com/office/powerpoint/2010/main" val="29599223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summary(bh1996$WBEING)</a:t>
            </a:r>
          </a:p>
          <a:p>
            <a:r>
              <a:rPr lang="en-US" dirty="0" smtClean="0"/>
              <a:t>bh1996$WB.DICHOT&lt;-</a:t>
            </a:r>
            <a:r>
              <a:rPr lang="en-US" dirty="0" err="1" smtClean="0"/>
              <a:t>ifelse</a:t>
            </a:r>
            <a:r>
              <a:rPr lang="en-US" dirty="0" smtClean="0"/>
              <a:t>(bh1996$WBEING&gt;2.833,1,0)</a:t>
            </a:r>
          </a:p>
          <a:p>
            <a:endParaRPr lang="en-US" dirty="0" smtClean="0"/>
          </a:p>
          <a:p>
            <a:r>
              <a:rPr lang="en-US" dirty="0" err="1" smtClean="0"/>
              <a:t>tmod</a:t>
            </a:r>
            <a:r>
              <a:rPr lang="en-US" dirty="0" smtClean="0"/>
              <a:t>&lt;-lm(WB.DICHOT~HRS,bh1996)</a:t>
            </a:r>
          </a:p>
          <a:p>
            <a:r>
              <a:rPr lang="en-US" dirty="0" smtClean="0"/>
              <a:t>summary(</a:t>
            </a:r>
            <a:r>
              <a:rPr lang="en-US" dirty="0" err="1" smtClean="0"/>
              <a:t>tmod</a:t>
            </a:r>
            <a:r>
              <a:rPr lang="en-US" dirty="0" smtClean="0"/>
              <a:t>)$</a:t>
            </a:r>
            <a:r>
              <a:rPr lang="en-US" dirty="0" err="1" smtClean="0"/>
              <a:t>coef</a:t>
            </a:r>
            <a:endParaRPr lang="en-US" dirty="0" smtClean="0"/>
          </a:p>
          <a:p>
            <a:endParaRPr lang="en-US" dirty="0" smtClean="0"/>
          </a:p>
          <a:p>
            <a:endParaRPr lang="en-US" dirty="0" smtClean="0"/>
          </a:p>
          <a:p>
            <a:r>
              <a:rPr lang="en-US" dirty="0" smtClean="0"/>
              <a:t>TDAT&lt;-</a:t>
            </a:r>
            <a:r>
              <a:rPr lang="en-US" dirty="0" err="1" smtClean="0"/>
              <a:t>data.frame</a:t>
            </a:r>
            <a:r>
              <a:rPr lang="en-US" dirty="0" smtClean="0"/>
              <a:t>(HRS=6:16)</a:t>
            </a:r>
          </a:p>
          <a:p>
            <a:r>
              <a:rPr lang="en-US" dirty="0" smtClean="0"/>
              <a:t>predict(</a:t>
            </a:r>
            <a:r>
              <a:rPr lang="en-US" dirty="0" err="1" smtClean="0"/>
              <a:t>tmod,TDAT</a:t>
            </a:r>
            <a:r>
              <a:rPr lang="en-US" dirty="0" smtClean="0"/>
              <a:t>)</a:t>
            </a:r>
          </a:p>
          <a:p>
            <a:endParaRPr lang="en-US" dirty="0" smtClean="0"/>
          </a:p>
          <a:p>
            <a:r>
              <a:rPr lang="en-US" dirty="0" err="1" smtClean="0"/>
              <a:t>tmod.glm</a:t>
            </a:r>
            <a:r>
              <a:rPr lang="en-US" dirty="0" smtClean="0"/>
              <a:t>&lt;-</a:t>
            </a:r>
            <a:r>
              <a:rPr lang="en-US" dirty="0" err="1" smtClean="0"/>
              <a:t>glm</a:t>
            </a:r>
            <a:r>
              <a:rPr lang="en-US" dirty="0" smtClean="0"/>
              <a:t>(</a:t>
            </a:r>
            <a:r>
              <a:rPr lang="en-US" dirty="0" err="1" smtClean="0"/>
              <a:t>WB.DICHOT~HRS,family</a:t>
            </a:r>
            <a:r>
              <a:rPr lang="en-US" dirty="0" smtClean="0"/>
              <a:t>="binomial",bh1996)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r>
              <a:rPr lang="en-US" dirty="0" smtClean="0"/>
              <a:t>################</a:t>
            </a:r>
          </a:p>
          <a:p>
            <a:r>
              <a:rPr lang="en-US" dirty="0" smtClean="0"/>
              <a:t>bh1996$WB.DICHOT2&lt;-</a:t>
            </a:r>
            <a:r>
              <a:rPr lang="en-US" dirty="0" err="1" smtClean="0"/>
              <a:t>ifelse</a:t>
            </a:r>
            <a:r>
              <a:rPr lang="en-US" dirty="0" smtClean="0"/>
              <a:t>(bh1996$WBEING&gt;3.444,1,0)</a:t>
            </a:r>
          </a:p>
          <a:p>
            <a:endParaRPr lang="en-US" dirty="0" smtClean="0"/>
          </a:p>
          <a:p>
            <a:r>
              <a:rPr lang="en-US" dirty="0" err="1" smtClean="0"/>
              <a:t>tmod</a:t>
            </a:r>
            <a:r>
              <a:rPr lang="en-US" dirty="0" smtClean="0"/>
              <a:t>&lt;-lm(WB.DICHOT2~HRS,bh1996)</a:t>
            </a:r>
          </a:p>
          <a:p>
            <a:r>
              <a:rPr lang="en-US" dirty="0" smtClean="0"/>
              <a:t>summary(</a:t>
            </a:r>
            <a:r>
              <a:rPr lang="en-US" dirty="0" err="1" smtClean="0"/>
              <a:t>tmod</a:t>
            </a:r>
            <a:r>
              <a:rPr lang="en-US" dirty="0" smtClean="0"/>
              <a:t>)$</a:t>
            </a:r>
            <a:r>
              <a:rPr lang="en-US" dirty="0" err="1" smtClean="0"/>
              <a:t>coef</a:t>
            </a:r>
            <a:endParaRPr lang="en-US" dirty="0" smtClean="0"/>
          </a:p>
          <a:p>
            <a:r>
              <a:rPr lang="en-US" dirty="0" err="1" smtClean="0"/>
              <a:t>tmod.glm</a:t>
            </a:r>
            <a:r>
              <a:rPr lang="en-US" dirty="0" smtClean="0"/>
              <a:t>&lt;-</a:t>
            </a:r>
            <a:r>
              <a:rPr lang="en-US" dirty="0" err="1" smtClean="0"/>
              <a:t>glm</a:t>
            </a:r>
            <a:r>
              <a:rPr lang="en-US" dirty="0" smtClean="0"/>
              <a:t>(WB.DICHOT2~HRS,family="binomial",bh1996)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66B9B18C-6FCC-4678-8725-A958CD64C184}" type="slidenum">
              <a:rPr lang="en-US" smtClean="0"/>
              <a:pPr>
                <a:defRPr/>
              </a:pPr>
              <a:t>250</a:t>
            </a:fld>
            <a:endParaRPr lang="en-US"/>
          </a:p>
        </p:txBody>
      </p:sp>
    </p:spTree>
    <p:extLst>
      <p:ext uri="{BB962C8B-B14F-4D97-AF65-F5344CB8AC3E}">
        <p14:creationId xmlns:p14="http://schemas.microsoft.com/office/powerpoint/2010/main" val="2959922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p:txBody>
          <a:bodyPr/>
          <a:lstStyle>
            <a:lvl1pPr defTabSz="921985" eaLnBrk="0" hangingPunct="0">
              <a:defRPr>
                <a:solidFill>
                  <a:schemeClr val="tx1"/>
                </a:solidFill>
                <a:latin typeface="Times New Roman" pitchFamily="18" charset="0"/>
              </a:defRPr>
            </a:lvl1pPr>
            <a:lvl2pPr marL="710855" indent="-273406" defTabSz="921985" eaLnBrk="0" hangingPunct="0">
              <a:defRPr>
                <a:solidFill>
                  <a:schemeClr val="tx1"/>
                </a:solidFill>
                <a:latin typeface="Times New Roman" pitchFamily="18" charset="0"/>
              </a:defRPr>
            </a:lvl2pPr>
            <a:lvl3pPr marL="1093622" indent="-218724" defTabSz="921985" eaLnBrk="0" hangingPunct="0">
              <a:defRPr>
                <a:solidFill>
                  <a:schemeClr val="tx1"/>
                </a:solidFill>
                <a:latin typeface="Times New Roman" pitchFamily="18" charset="0"/>
              </a:defRPr>
            </a:lvl3pPr>
            <a:lvl4pPr marL="1531071" indent="-218724" defTabSz="921985" eaLnBrk="0" hangingPunct="0">
              <a:defRPr>
                <a:solidFill>
                  <a:schemeClr val="tx1"/>
                </a:solidFill>
                <a:latin typeface="Times New Roman" pitchFamily="18" charset="0"/>
              </a:defRPr>
            </a:lvl4pPr>
            <a:lvl5pPr marL="1968520" indent="-218724" defTabSz="921985" eaLnBrk="0" hangingPunct="0">
              <a:defRPr>
                <a:solidFill>
                  <a:schemeClr val="tx1"/>
                </a:solidFill>
                <a:latin typeface="Times New Roman" pitchFamily="18" charset="0"/>
              </a:defRPr>
            </a:lvl5pPr>
            <a:lvl6pPr marL="2405969" indent="-218724" defTabSz="921985" eaLnBrk="0" fontAlgn="base" hangingPunct="0">
              <a:spcBef>
                <a:spcPct val="0"/>
              </a:spcBef>
              <a:spcAft>
                <a:spcPct val="0"/>
              </a:spcAft>
              <a:defRPr>
                <a:solidFill>
                  <a:schemeClr val="tx1"/>
                </a:solidFill>
                <a:latin typeface="Times New Roman" pitchFamily="18" charset="0"/>
              </a:defRPr>
            </a:lvl6pPr>
            <a:lvl7pPr marL="2843418" indent="-218724" defTabSz="921985" eaLnBrk="0" fontAlgn="base" hangingPunct="0">
              <a:spcBef>
                <a:spcPct val="0"/>
              </a:spcBef>
              <a:spcAft>
                <a:spcPct val="0"/>
              </a:spcAft>
              <a:defRPr>
                <a:solidFill>
                  <a:schemeClr val="tx1"/>
                </a:solidFill>
                <a:latin typeface="Times New Roman" pitchFamily="18" charset="0"/>
              </a:defRPr>
            </a:lvl7pPr>
            <a:lvl8pPr marL="3280867" indent="-218724" defTabSz="921985" eaLnBrk="0" fontAlgn="base" hangingPunct="0">
              <a:spcBef>
                <a:spcPct val="0"/>
              </a:spcBef>
              <a:spcAft>
                <a:spcPct val="0"/>
              </a:spcAft>
              <a:defRPr>
                <a:solidFill>
                  <a:schemeClr val="tx1"/>
                </a:solidFill>
                <a:latin typeface="Times New Roman" pitchFamily="18" charset="0"/>
              </a:defRPr>
            </a:lvl8pPr>
            <a:lvl9pPr marL="3718316" indent="-218724" defTabSz="921985" eaLnBrk="0" fontAlgn="base" hangingPunct="0">
              <a:spcBef>
                <a:spcPct val="0"/>
              </a:spcBef>
              <a:spcAft>
                <a:spcPct val="0"/>
              </a:spcAft>
              <a:defRPr>
                <a:solidFill>
                  <a:schemeClr val="tx1"/>
                </a:solidFill>
                <a:latin typeface="Times New Roman" pitchFamily="18" charset="0"/>
              </a:defRPr>
            </a:lvl9pPr>
          </a:lstStyle>
          <a:p>
            <a:pPr>
              <a:defRPr/>
            </a:pPr>
            <a:fld id="{9AC8D37D-8F9F-4A63-996F-B950F74273F8}" type="slidenum">
              <a:rPr lang="en-US" smtClean="0"/>
              <a:pPr>
                <a:defRPr/>
              </a:pPr>
              <a:t>45</a:t>
            </a:fld>
            <a:endParaRPr lang="en-US" smtClean="0"/>
          </a:p>
        </p:txBody>
      </p:sp>
      <p:sp>
        <p:nvSpPr>
          <p:cNvPr id="275459" name="Rectangle 2"/>
          <p:cNvSpPr>
            <a:spLocks noGrp="1" noRot="1" noChangeAspect="1" noChangeArrowheads="1" noTextEdit="1"/>
          </p:cNvSpPr>
          <p:nvPr>
            <p:ph type="sldImg"/>
          </p:nvPr>
        </p:nvSpPr>
        <p:spPr>
          <a:xfrm>
            <a:off x="1187450" y="717550"/>
            <a:ext cx="4576763" cy="3433763"/>
          </a:xfrm>
          <a:ln/>
        </p:spPr>
      </p:sp>
      <p:sp>
        <p:nvSpPr>
          <p:cNvPr id="275460" name="Rectangle 3"/>
          <p:cNvSpPr>
            <a:spLocks noGrp="1" noChangeArrowheads="1"/>
          </p:cNvSpPr>
          <p:nvPr>
            <p:ph type="body" idx="1"/>
          </p:nvPr>
        </p:nvSpPr>
        <p:spPr>
          <a:noFill/>
        </p:spPr>
        <p:txBody>
          <a:bodyPr/>
          <a:lstStyle/>
          <a:p>
            <a:r>
              <a:rPr lang="en-US" altLang="en-US" smtClean="0"/>
              <a:t>library(multilevel)</a:t>
            </a:r>
          </a:p>
          <a:p>
            <a:r>
              <a:rPr lang="en-US" altLang="en-US" smtClean="0"/>
              <a:t>data(lq2002)</a:t>
            </a:r>
          </a:p>
          <a:p>
            <a:r>
              <a:rPr lang="en-US" altLang="en-US" smtClean="0"/>
              <a:t>TDAT&lt;-lq2002[!duplicated(lq2002$COMPID),]</a:t>
            </a:r>
          </a:p>
          <a:p>
            <a:endParaRPr lang="en-US" altLang="en-US" smtClean="0"/>
          </a:p>
          <a:p>
            <a:r>
              <a:rPr lang="en-US" altLang="en-US" smtClean="0"/>
              <a:t>library(lattice)</a:t>
            </a:r>
          </a:p>
          <a:p>
            <a:r>
              <a:rPr lang="en-US" altLang="en-US" smtClean="0"/>
              <a:t>tmod&lt;-lm(GHOSTILE~GLEAD*GTSIG,data=TDAT)</a:t>
            </a:r>
          </a:p>
          <a:p>
            <a:r>
              <a:rPr lang="en-US" altLang="en-US" smtClean="0"/>
              <a:t>TTM&lt;-seq(min(TDAT$GLEAD),max(TDAT$GLEAD),length=25)</a:t>
            </a:r>
          </a:p>
          <a:p>
            <a:r>
              <a:rPr lang="en-US" altLang="en-US" smtClean="0"/>
              <a:t>TTV&lt;-seq(min(TDAT$GTSIG),max(TDAT$GTSIG),length=25)</a:t>
            </a:r>
          </a:p>
          <a:p>
            <a:r>
              <a:rPr lang="en-US" altLang="en-US" smtClean="0"/>
              <a:t>TDAT2&lt;-list(GLEAD=TTM,GTSIG=TTV)</a:t>
            </a:r>
          </a:p>
          <a:p>
            <a:r>
              <a:rPr lang="en-US" altLang="en-US" smtClean="0"/>
              <a:t>grid&lt;-expand.grid(TDAT2)</a:t>
            </a:r>
          </a:p>
          <a:p>
            <a:r>
              <a:rPr lang="en-US" altLang="en-US" smtClean="0"/>
              <a:t>fit&lt;-predict(tmod,grid)</a:t>
            </a:r>
          </a:p>
          <a:p>
            <a:r>
              <a:rPr lang="en-US" altLang="en-US" smtClean="0"/>
              <a:t>trellis.device(theme="col.whitebg")</a:t>
            </a:r>
          </a:p>
          <a:p>
            <a:endParaRPr lang="en-US" altLang="en-US" smtClean="0"/>
          </a:p>
          <a:p>
            <a:r>
              <a:rPr lang="en-US" altLang="en-US" smtClean="0"/>
              <a:t>wireframe(fit~GLEAD*GTSIG, data=grid,col="steelblue4", screen = list(z = -30, x = -60),</a:t>
            </a:r>
          </a:p>
          <a:p>
            <a:r>
              <a:rPr lang="en-US" altLang="en-US" smtClean="0"/>
              <a:t>xlab=list("Leadership \n Climate",cex=1.5),ylab=list("   Task \n    Significance",cex=1.5),</a:t>
            </a:r>
          </a:p>
          <a:p>
            <a:r>
              <a:rPr lang="en-US" altLang="en-US" smtClean="0"/>
              <a:t>zlab=list("Hostility  ",cex=1.5),scales=list(arrows=F),</a:t>
            </a:r>
          </a:p>
          <a:p>
            <a:r>
              <a:rPr lang="en-US" altLang="en-US" smtClean="0"/>
              <a:t>shade=T,colorkey=F)</a:t>
            </a:r>
          </a:p>
          <a:p>
            <a:endParaRPr lang="en-US" altLang="en-US" smtClean="0"/>
          </a:p>
          <a:p>
            <a:endParaRPr lang="en-US" altLang="en-US" smtClean="0"/>
          </a:p>
          <a:p>
            <a:endParaRPr lang="en-US" altLang="en-US" smtClean="0"/>
          </a:p>
        </p:txBody>
      </p:sp>
    </p:spTree>
    <p:extLst>
      <p:ext uri="{BB962C8B-B14F-4D97-AF65-F5344CB8AC3E}">
        <p14:creationId xmlns:p14="http://schemas.microsoft.com/office/powerpoint/2010/main" val="1755334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summary(bh1996$WBEING)</a:t>
            </a:r>
          </a:p>
          <a:p>
            <a:r>
              <a:rPr lang="en-US" dirty="0" smtClean="0"/>
              <a:t>bh1996$WB.DICHOT&lt;-</a:t>
            </a:r>
            <a:r>
              <a:rPr lang="en-US" dirty="0" err="1" smtClean="0"/>
              <a:t>ifelse</a:t>
            </a:r>
            <a:r>
              <a:rPr lang="en-US" dirty="0" smtClean="0"/>
              <a:t>(bh1996$WBEING&gt;2.833,1,0)</a:t>
            </a:r>
          </a:p>
          <a:p>
            <a:endParaRPr lang="en-US" dirty="0" smtClean="0"/>
          </a:p>
          <a:p>
            <a:r>
              <a:rPr lang="en-US" dirty="0" err="1" smtClean="0"/>
              <a:t>tmod</a:t>
            </a:r>
            <a:r>
              <a:rPr lang="en-US" dirty="0" smtClean="0"/>
              <a:t>&lt;-lm(WB.DICHOT~HRS,bh1996)</a:t>
            </a:r>
          </a:p>
          <a:p>
            <a:r>
              <a:rPr lang="en-US" dirty="0" smtClean="0"/>
              <a:t>summary(</a:t>
            </a:r>
            <a:r>
              <a:rPr lang="en-US" dirty="0" err="1" smtClean="0"/>
              <a:t>tmod</a:t>
            </a:r>
            <a:r>
              <a:rPr lang="en-US" dirty="0" smtClean="0"/>
              <a:t>)$</a:t>
            </a:r>
            <a:r>
              <a:rPr lang="en-US" dirty="0" err="1" smtClean="0"/>
              <a:t>coef</a:t>
            </a:r>
            <a:endParaRPr lang="en-US" dirty="0" smtClean="0"/>
          </a:p>
          <a:p>
            <a:endParaRPr lang="en-US" dirty="0" smtClean="0"/>
          </a:p>
          <a:p>
            <a:endParaRPr lang="en-US" dirty="0" smtClean="0"/>
          </a:p>
          <a:p>
            <a:r>
              <a:rPr lang="en-US" dirty="0" smtClean="0"/>
              <a:t>TDAT&lt;-</a:t>
            </a:r>
            <a:r>
              <a:rPr lang="en-US" dirty="0" err="1" smtClean="0"/>
              <a:t>data.frame</a:t>
            </a:r>
            <a:r>
              <a:rPr lang="en-US" dirty="0" smtClean="0"/>
              <a:t>(HRS=6:16)</a:t>
            </a:r>
          </a:p>
          <a:p>
            <a:r>
              <a:rPr lang="en-US" dirty="0" smtClean="0"/>
              <a:t>predict(</a:t>
            </a:r>
            <a:r>
              <a:rPr lang="en-US" dirty="0" err="1" smtClean="0"/>
              <a:t>tmod,TDAT</a:t>
            </a:r>
            <a:r>
              <a:rPr lang="en-US" dirty="0" smtClean="0"/>
              <a:t>)</a:t>
            </a:r>
          </a:p>
          <a:p>
            <a:endParaRPr lang="en-US" dirty="0" smtClean="0"/>
          </a:p>
          <a:p>
            <a:r>
              <a:rPr lang="en-US" dirty="0" err="1" smtClean="0"/>
              <a:t>tmod.glm</a:t>
            </a:r>
            <a:r>
              <a:rPr lang="en-US" dirty="0" smtClean="0"/>
              <a:t>&lt;-</a:t>
            </a:r>
            <a:r>
              <a:rPr lang="en-US" dirty="0" err="1" smtClean="0"/>
              <a:t>glm</a:t>
            </a:r>
            <a:r>
              <a:rPr lang="en-US" dirty="0" smtClean="0"/>
              <a:t>(</a:t>
            </a:r>
            <a:r>
              <a:rPr lang="en-US" dirty="0" err="1" smtClean="0"/>
              <a:t>WB.DICHOT~HRS,family</a:t>
            </a:r>
            <a:r>
              <a:rPr lang="en-US" dirty="0" smtClean="0"/>
              <a:t>="binomial",bh1996)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r>
              <a:rPr lang="en-US" dirty="0" smtClean="0"/>
              <a:t>################</a:t>
            </a:r>
          </a:p>
          <a:p>
            <a:r>
              <a:rPr lang="en-US" dirty="0" smtClean="0"/>
              <a:t>bh1996$WB.DICHOT2&lt;-</a:t>
            </a:r>
            <a:r>
              <a:rPr lang="en-US" dirty="0" err="1" smtClean="0"/>
              <a:t>ifelse</a:t>
            </a:r>
            <a:r>
              <a:rPr lang="en-US" dirty="0" smtClean="0"/>
              <a:t>(bh1996$WBEING&gt;3.444,1,0)</a:t>
            </a:r>
          </a:p>
          <a:p>
            <a:endParaRPr lang="en-US" dirty="0" smtClean="0"/>
          </a:p>
          <a:p>
            <a:r>
              <a:rPr lang="en-US" dirty="0" err="1" smtClean="0"/>
              <a:t>tmod</a:t>
            </a:r>
            <a:r>
              <a:rPr lang="en-US" dirty="0" smtClean="0"/>
              <a:t>&lt;-lm(WB.DICHOT2~HRS,bh1996)</a:t>
            </a:r>
          </a:p>
          <a:p>
            <a:r>
              <a:rPr lang="en-US" dirty="0" smtClean="0"/>
              <a:t>summary(</a:t>
            </a:r>
            <a:r>
              <a:rPr lang="en-US" dirty="0" err="1" smtClean="0"/>
              <a:t>tmod</a:t>
            </a:r>
            <a:r>
              <a:rPr lang="en-US" dirty="0" smtClean="0"/>
              <a:t>)$</a:t>
            </a:r>
            <a:r>
              <a:rPr lang="en-US" dirty="0" err="1" smtClean="0"/>
              <a:t>coef</a:t>
            </a:r>
            <a:endParaRPr lang="en-US" dirty="0" smtClean="0"/>
          </a:p>
          <a:p>
            <a:r>
              <a:rPr lang="en-US" dirty="0" err="1" smtClean="0"/>
              <a:t>tmod.glm</a:t>
            </a:r>
            <a:r>
              <a:rPr lang="en-US" dirty="0" smtClean="0"/>
              <a:t>&lt;-</a:t>
            </a:r>
            <a:r>
              <a:rPr lang="en-US" dirty="0" err="1" smtClean="0"/>
              <a:t>glm</a:t>
            </a:r>
            <a:r>
              <a:rPr lang="en-US" dirty="0" smtClean="0"/>
              <a:t>(WB.DICHOT2~HRS,family="binomial",bh1996)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66B9B18C-6FCC-4678-8725-A958CD64C184}" type="slidenum">
              <a:rPr lang="en-US" smtClean="0"/>
              <a:pPr>
                <a:defRPr/>
              </a:pPr>
              <a:t>252</a:t>
            </a:fld>
            <a:endParaRPr lang="en-US"/>
          </a:p>
        </p:txBody>
      </p:sp>
    </p:spTree>
    <p:extLst>
      <p:ext uri="{BB962C8B-B14F-4D97-AF65-F5344CB8AC3E}">
        <p14:creationId xmlns:p14="http://schemas.microsoft.com/office/powerpoint/2010/main" val="29599223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err="1" smtClean="0"/>
              <a:t>xyplot</a:t>
            </a:r>
            <a:r>
              <a:rPr lang="en-US" altLang="en-US" dirty="0" smtClean="0"/>
              <a:t>(</a:t>
            </a:r>
            <a:r>
              <a:rPr lang="en-US" altLang="en-US" dirty="0" err="1" smtClean="0"/>
              <a:t>WB.DICHOT~HRS|as.factor</a:t>
            </a:r>
            <a:r>
              <a:rPr lang="en-US" altLang="en-US" dirty="0" smtClean="0"/>
              <a:t>(GRP),data=bh1996[1:1582,],</a:t>
            </a:r>
          </a:p>
          <a:p>
            <a:r>
              <a:rPr lang="en-US" altLang="en-US" dirty="0" smtClean="0"/>
              <a:t>    subset=HRS&gt;5&amp;HRS&lt;19,</a:t>
            </a:r>
          </a:p>
          <a:p>
            <a:r>
              <a:rPr lang="en-US" altLang="en-US" dirty="0" smtClean="0"/>
              <a:t>    type=c("</a:t>
            </a:r>
            <a:r>
              <a:rPr lang="en-US" altLang="en-US" dirty="0" err="1" smtClean="0"/>
              <a:t>p","g","r</a:t>
            </a:r>
            <a:r>
              <a:rPr lang="en-US" altLang="en-US" dirty="0" smtClean="0"/>
              <a:t>"),col="dark blue",</a:t>
            </a:r>
            <a:r>
              <a:rPr lang="en-US" altLang="en-US" dirty="0" err="1" smtClean="0"/>
              <a:t>col.line</a:t>
            </a:r>
            <a:r>
              <a:rPr lang="en-US" altLang="en-US" dirty="0" smtClean="0"/>
              <a:t>="black",</a:t>
            </a:r>
          </a:p>
          <a:p>
            <a:r>
              <a:rPr lang="en-US" altLang="en-US" dirty="0" smtClean="0"/>
              <a:t>    </a:t>
            </a:r>
            <a:r>
              <a:rPr lang="en-US" altLang="en-US" dirty="0" err="1" smtClean="0"/>
              <a:t>xlab</a:t>
            </a:r>
            <a:r>
              <a:rPr lang="en-US" altLang="en-US" dirty="0" smtClean="0"/>
              <a:t>="Work Hours",</a:t>
            </a:r>
          </a:p>
          <a:p>
            <a:r>
              <a:rPr lang="en-US" altLang="en-US" dirty="0" smtClean="0"/>
              <a:t>    </a:t>
            </a:r>
            <a:r>
              <a:rPr lang="en-US" altLang="en-US" dirty="0" err="1" smtClean="0"/>
              <a:t>ylab</a:t>
            </a:r>
            <a:r>
              <a:rPr lang="en-US" altLang="en-US" dirty="0" smtClean="0"/>
              <a:t>="Well-Being: Dichotomous")</a:t>
            </a:r>
          </a:p>
          <a:p>
            <a:endParaRPr lang="en-US" dirty="0" smtClean="0"/>
          </a:p>
          <a:p>
            <a:endParaRPr lang="en-US" altLang="en-US" dirty="0" smtClean="0"/>
          </a:p>
          <a:p>
            <a:endParaRPr lang="en-US" altLang="en-US" dirty="0" smtClean="0"/>
          </a:p>
          <a:p>
            <a:r>
              <a:rPr lang="en-US" altLang="en-US" dirty="0" err="1" smtClean="0"/>
              <a:t>xyplot</a:t>
            </a:r>
            <a:r>
              <a:rPr lang="en-US" altLang="en-US" dirty="0" smtClean="0"/>
              <a:t>(</a:t>
            </a:r>
            <a:r>
              <a:rPr lang="en-US" altLang="en-US" dirty="0" err="1" smtClean="0"/>
              <a:t>WB.DICHOT~LEAD|as.factor</a:t>
            </a:r>
            <a:r>
              <a:rPr lang="en-US" altLang="en-US" dirty="0" smtClean="0"/>
              <a:t>(GRP),data=bh1996[1:1582,],</a:t>
            </a:r>
          </a:p>
          <a:p>
            <a:r>
              <a:rPr lang="en-US" altLang="en-US" dirty="0" smtClean="0"/>
              <a:t>    subset=HRS&gt;5&amp;HRS&lt;19,</a:t>
            </a:r>
          </a:p>
          <a:p>
            <a:r>
              <a:rPr lang="en-US" altLang="en-US" dirty="0" smtClean="0"/>
              <a:t>    type=c("</a:t>
            </a:r>
            <a:r>
              <a:rPr lang="en-US" altLang="en-US" dirty="0" err="1" smtClean="0"/>
              <a:t>p","g","r</a:t>
            </a:r>
            <a:r>
              <a:rPr lang="en-US" altLang="en-US" dirty="0" smtClean="0"/>
              <a:t>"),col="dark blue",</a:t>
            </a:r>
            <a:r>
              <a:rPr lang="en-US" altLang="en-US" dirty="0" err="1" smtClean="0"/>
              <a:t>col.line</a:t>
            </a:r>
            <a:r>
              <a:rPr lang="en-US" altLang="en-US" dirty="0" smtClean="0"/>
              <a:t>="black",</a:t>
            </a:r>
          </a:p>
          <a:p>
            <a:r>
              <a:rPr lang="en-US" altLang="en-US" dirty="0" smtClean="0"/>
              <a:t>    </a:t>
            </a:r>
            <a:r>
              <a:rPr lang="en-US" altLang="en-US" dirty="0" err="1" smtClean="0"/>
              <a:t>xlab</a:t>
            </a:r>
            <a:r>
              <a:rPr lang="en-US" altLang="en-US" dirty="0" smtClean="0"/>
              <a:t>="Leadership Consideration",</a:t>
            </a:r>
          </a:p>
          <a:p>
            <a:r>
              <a:rPr lang="en-US" altLang="en-US" dirty="0" smtClean="0"/>
              <a:t>    </a:t>
            </a:r>
            <a:r>
              <a:rPr lang="en-US" altLang="en-US" dirty="0" err="1" smtClean="0"/>
              <a:t>ylab</a:t>
            </a:r>
            <a:r>
              <a:rPr lang="en-US" altLang="en-US" dirty="0" smtClean="0"/>
              <a:t>="Well-Being: Dichotomous")</a:t>
            </a:r>
          </a:p>
          <a:p>
            <a:endParaRPr lang="en-US" dirty="0"/>
          </a:p>
        </p:txBody>
      </p:sp>
      <p:sp>
        <p:nvSpPr>
          <p:cNvPr id="4" name="Slide Number Placeholder 3"/>
          <p:cNvSpPr>
            <a:spLocks noGrp="1"/>
          </p:cNvSpPr>
          <p:nvPr>
            <p:ph type="sldNum" sz="quarter" idx="10"/>
          </p:nvPr>
        </p:nvSpPr>
        <p:spPr/>
        <p:txBody>
          <a:bodyPr/>
          <a:lstStyle/>
          <a:p>
            <a:pPr>
              <a:defRPr/>
            </a:pPr>
            <a:fld id="{66B9B18C-6FCC-4678-8725-A958CD64C184}" type="slidenum">
              <a:rPr lang="en-US" smtClean="0"/>
              <a:pPr>
                <a:defRPr/>
              </a:pPr>
              <a:t>271</a:t>
            </a:fld>
            <a:endParaRPr lang="en-US"/>
          </a:p>
        </p:txBody>
      </p:sp>
    </p:spTree>
    <p:extLst>
      <p:ext uri="{BB962C8B-B14F-4D97-AF65-F5344CB8AC3E}">
        <p14:creationId xmlns:p14="http://schemas.microsoft.com/office/powerpoint/2010/main" val="13070652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Times New Roman" pitchFamily="18" charset="0"/>
                <a:ea typeface="+mn-ea"/>
                <a:cs typeface="+mn-cs"/>
              </a:rPr>
              <a:t> par(new=TRUE)</a:t>
            </a:r>
          </a:p>
          <a:p>
            <a:r>
              <a:rPr lang="en-US" sz="1200" b="0" i="0" kern="1200" dirty="0" smtClean="0">
                <a:solidFill>
                  <a:schemeClr val="tx1"/>
                </a:solidFill>
                <a:effectLst/>
                <a:latin typeface="Times New Roman" pitchFamily="18" charset="0"/>
                <a:ea typeface="+mn-ea"/>
                <a:cs typeface="+mn-cs"/>
              </a:rPr>
              <a:t> VALS&lt;-(X %*% </a:t>
            </a:r>
            <a:r>
              <a:rPr lang="en-US" sz="1200" b="0" i="0" kern="1200" dirty="0" err="1" smtClean="0">
                <a:solidFill>
                  <a:schemeClr val="tx1"/>
                </a:solidFill>
                <a:effectLst/>
                <a:latin typeface="Times New Roman" pitchFamily="18" charset="0"/>
                <a:ea typeface="+mn-ea"/>
                <a:cs typeface="+mn-cs"/>
              </a:rPr>
              <a:t>unlist</a:t>
            </a:r>
            <a:r>
              <a:rPr lang="en-US" sz="1200" b="0" i="0" kern="1200" dirty="0" smtClean="0">
                <a:solidFill>
                  <a:schemeClr val="tx1"/>
                </a:solidFill>
                <a:effectLst/>
                <a:latin typeface="Times New Roman" pitchFamily="18" charset="0"/>
                <a:ea typeface="+mn-ea"/>
                <a:cs typeface="+mn-cs"/>
              </a:rPr>
              <a:t>(</a:t>
            </a:r>
            <a:r>
              <a:rPr lang="en-US" sz="1200" b="0" i="0" kern="1200" dirty="0" err="1" smtClean="0">
                <a:solidFill>
                  <a:schemeClr val="tx1"/>
                </a:solidFill>
                <a:effectLst/>
                <a:latin typeface="Times New Roman" pitchFamily="18" charset="0"/>
                <a:ea typeface="+mn-ea"/>
                <a:cs typeface="+mn-cs"/>
              </a:rPr>
              <a:t>coef</a:t>
            </a:r>
            <a:r>
              <a:rPr lang="en-US" sz="1200" b="0" i="0" kern="1200" dirty="0" smtClean="0">
                <a:solidFill>
                  <a:schemeClr val="tx1"/>
                </a:solidFill>
                <a:effectLst/>
                <a:latin typeface="Times New Roman" pitchFamily="18" charset="0"/>
                <a:ea typeface="+mn-ea"/>
                <a:cs typeface="+mn-cs"/>
              </a:rPr>
              <a:t>(tmod.2b)$GRP[2,])) </a:t>
            </a:r>
          </a:p>
          <a:p>
            <a:r>
              <a:rPr lang="en-US" sz="1200" b="0" i="0" kern="1200" dirty="0" smtClean="0">
                <a:solidFill>
                  <a:schemeClr val="tx1"/>
                </a:solidFill>
                <a:effectLst/>
                <a:latin typeface="Times New Roman" pitchFamily="18" charset="0"/>
                <a:ea typeface="+mn-ea"/>
                <a:cs typeface="+mn-cs"/>
              </a:rPr>
              <a:t> plot(</a:t>
            </a:r>
            <a:r>
              <a:rPr lang="en-US" sz="1200" b="0" i="0" kern="1200" dirty="0" err="1" smtClean="0">
                <a:solidFill>
                  <a:schemeClr val="tx1"/>
                </a:solidFill>
                <a:effectLst/>
                <a:latin typeface="Times New Roman" pitchFamily="18" charset="0"/>
                <a:ea typeface="+mn-ea"/>
                <a:cs typeface="+mn-cs"/>
              </a:rPr>
              <a:t>exp</a:t>
            </a:r>
            <a:r>
              <a:rPr lang="en-US" sz="1200" b="0" i="0" kern="1200" dirty="0" smtClean="0">
                <a:solidFill>
                  <a:schemeClr val="tx1"/>
                </a:solidFill>
                <a:effectLst/>
                <a:latin typeface="Times New Roman" pitchFamily="18" charset="0"/>
                <a:ea typeface="+mn-ea"/>
                <a:cs typeface="+mn-cs"/>
              </a:rPr>
              <a:t>(VALS)/(1+exp(VALS)),x=</a:t>
            </a:r>
            <a:r>
              <a:rPr lang="en-US" sz="1200" b="0" i="0" kern="1200" dirty="0" err="1" smtClean="0">
                <a:solidFill>
                  <a:schemeClr val="tx1"/>
                </a:solidFill>
                <a:effectLst/>
                <a:latin typeface="Times New Roman" pitchFamily="18" charset="0"/>
                <a:ea typeface="+mn-ea"/>
                <a:cs typeface="+mn-cs"/>
              </a:rPr>
              <a:t>seq</a:t>
            </a:r>
            <a:r>
              <a:rPr lang="en-US" sz="1200" b="0" i="0" kern="1200" dirty="0" smtClean="0">
                <a:solidFill>
                  <a:schemeClr val="tx1"/>
                </a:solidFill>
                <a:effectLst/>
                <a:latin typeface="Times New Roman" pitchFamily="18" charset="0"/>
                <a:ea typeface="+mn-ea"/>
                <a:cs typeface="+mn-cs"/>
              </a:rPr>
              <a:t>(1,5,by=.1),</a:t>
            </a:r>
            <a:r>
              <a:rPr lang="en-US" sz="1200" b="0" i="0" kern="1200" dirty="0" err="1" smtClean="0">
                <a:solidFill>
                  <a:schemeClr val="tx1"/>
                </a:solidFill>
                <a:effectLst/>
                <a:latin typeface="Times New Roman" pitchFamily="18" charset="0"/>
                <a:ea typeface="+mn-ea"/>
                <a:cs typeface="+mn-cs"/>
              </a:rPr>
              <a:t>xlab</a:t>
            </a:r>
            <a:r>
              <a:rPr lang="en-US" sz="1200" b="0" i="0" kern="1200" dirty="0" smtClean="0">
                <a:solidFill>
                  <a:schemeClr val="tx1"/>
                </a:solidFill>
                <a:effectLst/>
                <a:latin typeface="Times New Roman" pitchFamily="18" charset="0"/>
                <a:ea typeface="+mn-ea"/>
                <a:cs typeface="+mn-cs"/>
              </a:rPr>
              <a:t>="Leadership",</a:t>
            </a:r>
            <a:r>
              <a:rPr lang="en-US" sz="1200" b="0" i="0" kern="1200" dirty="0" err="1" smtClean="0">
                <a:solidFill>
                  <a:schemeClr val="tx1"/>
                </a:solidFill>
                <a:effectLst/>
                <a:latin typeface="Times New Roman" pitchFamily="18" charset="0"/>
                <a:ea typeface="+mn-ea"/>
                <a:cs typeface="+mn-cs"/>
              </a:rPr>
              <a:t>ylim</a:t>
            </a:r>
            <a:r>
              <a:rPr lang="en-US" sz="1200" b="0" i="0" kern="1200" dirty="0" smtClean="0">
                <a:solidFill>
                  <a:schemeClr val="tx1"/>
                </a:solidFill>
                <a:effectLst/>
                <a:latin typeface="Times New Roman" pitchFamily="18" charset="0"/>
                <a:ea typeface="+mn-ea"/>
                <a:cs typeface="+mn-cs"/>
              </a:rPr>
              <a:t>=c(0,1),</a:t>
            </a:r>
            <a:r>
              <a:rPr lang="en-US" sz="1200" b="0" i="0" kern="1200" dirty="0" err="1" smtClean="0">
                <a:solidFill>
                  <a:schemeClr val="tx1"/>
                </a:solidFill>
                <a:effectLst/>
                <a:latin typeface="Times New Roman" pitchFamily="18" charset="0"/>
                <a:ea typeface="+mn-ea"/>
                <a:cs typeface="+mn-cs"/>
              </a:rPr>
              <a:t>ylab</a:t>
            </a:r>
            <a:r>
              <a:rPr lang="en-US" sz="1200" b="0" i="0" kern="1200" dirty="0" smtClean="0">
                <a:solidFill>
                  <a:schemeClr val="tx1"/>
                </a:solidFill>
                <a:effectLst/>
                <a:latin typeface="Times New Roman" pitchFamily="18" charset="0"/>
                <a:ea typeface="+mn-ea"/>
                <a:cs typeface="+mn-cs"/>
              </a:rPr>
              <a:t>="Probability of Positive WB",</a:t>
            </a:r>
            <a:r>
              <a:rPr lang="en-US" sz="1200" b="0" i="0" kern="1200" dirty="0" err="1" smtClean="0">
                <a:solidFill>
                  <a:schemeClr val="tx1"/>
                </a:solidFill>
                <a:effectLst/>
                <a:latin typeface="Times New Roman" pitchFamily="18" charset="0"/>
                <a:ea typeface="+mn-ea"/>
                <a:cs typeface="+mn-cs"/>
              </a:rPr>
              <a:t>pch</a:t>
            </a:r>
            <a:r>
              <a:rPr lang="en-US" sz="1200" b="0" i="0" kern="1200" dirty="0" smtClean="0">
                <a:solidFill>
                  <a:schemeClr val="tx1"/>
                </a:solidFill>
                <a:effectLst/>
                <a:latin typeface="Times New Roman" pitchFamily="18" charset="0"/>
                <a:ea typeface="+mn-ea"/>
                <a:cs typeface="+mn-cs"/>
              </a:rPr>
              <a:t>=3)</a:t>
            </a:r>
            <a:endParaRPr lang="en-US" dirty="0"/>
          </a:p>
        </p:txBody>
      </p:sp>
      <p:sp>
        <p:nvSpPr>
          <p:cNvPr id="4" name="Slide Number Placeholder 3"/>
          <p:cNvSpPr>
            <a:spLocks noGrp="1"/>
          </p:cNvSpPr>
          <p:nvPr>
            <p:ph type="sldNum" sz="quarter" idx="10"/>
          </p:nvPr>
        </p:nvSpPr>
        <p:spPr/>
        <p:txBody>
          <a:bodyPr/>
          <a:lstStyle/>
          <a:p>
            <a:pPr>
              <a:defRPr/>
            </a:pPr>
            <a:fld id="{66B9B18C-6FCC-4678-8725-A958CD64C184}" type="slidenum">
              <a:rPr lang="en-US" smtClean="0"/>
              <a:pPr>
                <a:defRPr/>
              </a:pPr>
              <a:t>278</a:t>
            </a:fld>
            <a:endParaRPr lang="en-US"/>
          </a:p>
        </p:txBody>
      </p:sp>
    </p:spTree>
    <p:extLst>
      <p:ext uri="{BB962C8B-B14F-4D97-AF65-F5344CB8AC3E}">
        <p14:creationId xmlns:p14="http://schemas.microsoft.com/office/powerpoint/2010/main" val="4402471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summary(bh1996$WBEING)</a:t>
            </a:r>
          </a:p>
          <a:p>
            <a:r>
              <a:rPr lang="en-US" dirty="0" smtClean="0"/>
              <a:t>bh1996$WB.DICHOT&lt;-</a:t>
            </a:r>
            <a:r>
              <a:rPr lang="en-US" dirty="0" err="1" smtClean="0"/>
              <a:t>ifelse</a:t>
            </a:r>
            <a:r>
              <a:rPr lang="en-US" dirty="0" smtClean="0"/>
              <a:t>(bh1996$WBEING&gt;2.833,1,0)</a:t>
            </a:r>
          </a:p>
          <a:p>
            <a:endParaRPr lang="en-US" dirty="0" smtClean="0"/>
          </a:p>
          <a:p>
            <a:r>
              <a:rPr lang="en-US" dirty="0" err="1" smtClean="0"/>
              <a:t>tmod</a:t>
            </a:r>
            <a:r>
              <a:rPr lang="en-US" dirty="0" smtClean="0"/>
              <a:t>&lt;-lm(WB.DICHOT~HRS,bh1996)</a:t>
            </a:r>
          </a:p>
          <a:p>
            <a:r>
              <a:rPr lang="en-US" dirty="0" smtClean="0"/>
              <a:t>summary(</a:t>
            </a:r>
            <a:r>
              <a:rPr lang="en-US" dirty="0" err="1" smtClean="0"/>
              <a:t>tmod</a:t>
            </a:r>
            <a:r>
              <a:rPr lang="en-US" dirty="0" smtClean="0"/>
              <a:t>)$</a:t>
            </a:r>
            <a:r>
              <a:rPr lang="en-US" dirty="0" err="1" smtClean="0"/>
              <a:t>coef</a:t>
            </a:r>
            <a:endParaRPr lang="en-US" dirty="0" smtClean="0"/>
          </a:p>
          <a:p>
            <a:endParaRPr lang="en-US" dirty="0" smtClean="0"/>
          </a:p>
          <a:p>
            <a:endParaRPr lang="en-US" dirty="0" smtClean="0"/>
          </a:p>
          <a:p>
            <a:r>
              <a:rPr lang="en-US" dirty="0" smtClean="0"/>
              <a:t>TDAT&lt;-</a:t>
            </a:r>
            <a:r>
              <a:rPr lang="en-US" dirty="0" err="1" smtClean="0"/>
              <a:t>data.frame</a:t>
            </a:r>
            <a:r>
              <a:rPr lang="en-US" dirty="0" smtClean="0"/>
              <a:t>(HRS=6:16)</a:t>
            </a:r>
          </a:p>
          <a:p>
            <a:r>
              <a:rPr lang="en-US" dirty="0" smtClean="0"/>
              <a:t>predict(</a:t>
            </a:r>
            <a:r>
              <a:rPr lang="en-US" dirty="0" err="1" smtClean="0"/>
              <a:t>tmod,TDAT</a:t>
            </a:r>
            <a:r>
              <a:rPr lang="en-US" dirty="0" smtClean="0"/>
              <a:t>)</a:t>
            </a:r>
          </a:p>
          <a:p>
            <a:endParaRPr lang="en-US" dirty="0" smtClean="0"/>
          </a:p>
          <a:p>
            <a:r>
              <a:rPr lang="en-US" dirty="0" err="1" smtClean="0"/>
              <a:t>tmod.glm</a:t>
            </a:r>
            <a:r>
              <a:rPr lang="en-US" dirty="0" smtClean="0"/>
              <a:t>&lt;-</a:t>
            </a:r>
            <a:r>
              <a:rPr lang="en-US" dirty="0" err="1" smtClean="0"/>
              <a:t>glm</a:t>
            </a:r>
            <a:r>
              <a:rPr lang="en-US" dirty="0" smtClean="0"/>
              <a:t>(</a:t>
            </a:r>
            <a:r>
              <a:rPr lang="en-US" dirty="0" err="1" smtClean="0"/>
              <a:t>WB.DICHOT~HRS,family</a:t>
            </a:r>
            <a:r>
              <a:rPr lang="en-US" dirty="0" smtClean="0"/>
              <a:t>="binomial",bh1996)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r>
              <a:rPr lang="en-US" dirty="0" smtClean="0"/>
              <a:t>################</a:t>
            </a:r>
          </a:p>
          <a:p>
            <a:r>
              <a:rPr lang="en-US" dirty="0" smtClean="0"/>
              <a:t>bh1996$WB.DICHOT2&lt;-</a:t>
            </a:r>
            <a:r>
              <a:rPr lang="en-US" dirty="0" err="1" smtClean="0"/>
              <a:t>ifelse</a:t>
            </a:r>
            <a:r>
              <a:rPr lang="en-US" dirty="0" smtClean="0"/>
              <a:t>(bh1996$WBEING&gt;3.444,1,0)</a:t>
            </a:r>
          </a:p>
          <a:p>
            <a:endParaRPr lang="en-US" dirty="0" smtClean="0"/>
          </a:p>
          <a:p>
            <a:r>
              <a:rPr lang="en-US" dirty="0" err="1" smtClean="0"/>
              <a:t>tmod</a:t>
            </a:r>
            <a:r>
              <a:rPr lang="en-US" dirty="0" smtClean="0"/>
              <a:t>&lt;-lm(WB.DICHOT2~HRS,bh1996)</a:t>
            </a:r>
          </a:p>
          <a:p>
            <a:r>
              <a:rPr lang="en-US" dirty="0" smtClean="0"/>
              <a:t>summary(</a:t>
            </a:r>
            <a:r>
              <a:rPr lang="en-US" dirty="0" err="1" smtClean="0"/>
              <a:t>tmod</a:t>
            </a:r>
            <a:r>
              <a:rPr lang="en-US" dirty="0" smtClean="0"/>
              <a:t>)$</a:t>
            </a:r>
            <a:r>
              <a:rPr lang="en-US" dirty="0" err="1" smtClean="0"/>
              <a:t>coef</a:t>
            </a:r>
            <a:endParaRPr lang="en-US" dirty="0" smtClean="0"/>
          </a:p>
          <a:p>
            <a:r>
              <a:rPr lang="en-US" dirty="0" err="1" smtClean="0"/>
              <a:t>tmod.glm</a:t>
            </a:r>
            <a:r>
              <a:rPr lang="en-US" dirty="0" smtClean="0"/>
              <a:t>&lt;-</a:t>
            </a:r>
            <a:r>
              <a:rPr lang="en-US" dirty="0" err="1" smtClean="0"/>
              <a:t>glm</a:t>
            </a:r>
            <a:r>
              <a:rPr lang="en-US" dirty="0" smtClean="0"/>
              <a:t>(WB.DICHOT2~HRS,family="binomial",bh1996)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66B9B18C-6FCC-4678-8725-A958CD64C184}" type="slidenum">
              <a:rPr lang="en-US" smtClean="0"/>
              <a:pPr>
                <a:defRPr/>
              </a:pPr>
              <a:t>279</a:t>
            </a:fld>
            <a:endParaRPr lang="en-US"/>
          </a:p>
        </p:txBody>
      </p:sp>
    </p:spTree>
    <p:extLst>
      <p:ext uri="{BB962C8B-B14F-4D97-AF65-F5344CB8AC3E}">
        <p14:creationId xmlns:p14="http://schemas.microsoft.com/office/powerpoint/2010/main" val="29599223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summary(bh1996$WBEING)</a:t>
            </a:r>
          </a:p>
          <a:p>
            <a:r>
              <a:rPr lang="en-US" dirty="0" smtClean="0"/>
              <a:t>bh1996$WB.DICHOT&lt;-</a:t>
            </a:r>
            <a:r>
              <a:rPr lang="en-US" dirty="0" err="1" smtClean="0"/>
              <a:t>ifelse</a:t>
            </a:r>
            <a:r>
              <a:rPr lang="en-US" dirty="0" smtClean="0"/>
              <a:t>(bh1996$WBEING&gt;2.833,1,0)</a:t>
            </a:r>
          </a:p>
          <a:p>
            <a:endParaRPr lang="en-US" dirty="0" smtClean="0"/>
          </a:p>
          <a:p>
            <a:r>
              <a:rPr lang="en-US" dirty="0" err="1" smtClean="0"/>
              <a:t>tmod</a:t>
            </a:r>
            <a:r>
              <a:rPr lang="en-US" dirty="0" smtClean="0"/>
              <a:t>&lt;-lm(WB.DICHOT~HRS,bh1996)</a:t>
            </a:r>
          </a:p>
          <a:p>
            <a:r>
              <a:rPr lang="en-US" dirty="0" smtClean="0"/>
              <a:t>summary(</a:t>
            </a:r>
            <a:r>
              <a:rPr lang="en-US" dirty="0" err="1" smtClean="0"/>
              <a:t>tmod</a:t>
            </a:r>
            <a:r>
              <a:rPr lang="en-US" dirty="0" smtClean="0"/>
              <a:t>)$</a:t>
            </a:r>
            <a:r>
              <a:rPr lang="en-US" dirty="0" err="1" smtClean="0"/>
              <a:t>coef</a:t>
            </a:r>
            <a:endParaRPr lang="en-US" dirty="0" smtClean="0"/>
          </a:p>
          <a:p>
            <a:endParaRPr lang="en-US" dirty="0" smtClean="0"/>
          </a:p>
          <a:p>
            <a:endParaRPr lang="en-US" dirty="0" smtClean="0"/>
          </a:p>
          <a:p>
            <a:r>
              <a:rPr lang="en-US" dirty="0" smtClean="0"/>
              <a:t>TDAT&lt;-</a:t>
            </a:r>
            <a:r>
              <a:rPr lang="en-US" dirty="0" err="1" smtClean="0"/>
              <a:t>data.frame</a:t>
            </a:r>
            <a:r>
              <a:rPr lang="en-US" dirty="0" smtClean="0"/>
              <a:t>(HRS=6:16)</a:t>
            </a:r>
          </a:p>
          <a:p>
            <a:r>
              <a:rPr lang="en-US" dirty="0" smtClean="0"/>
              <a:t>predict(</a:t>
            </a:r>
            <a:r>
              <a:rPr lang="en-US" dirty="0" err="1" smtClean="0"/>
              <a:t>tmod,TDAT</a:t>
            </a:r>
            <a:r>
              <a:rPr lang="en-US" dirty="0" smtClean="0"/>
              <a:t>)</a:t>
            </a:r>
          </a:p>
          <a:p>
            <a:endParaRPr lang="en-US" dirty="0" smtClean="0"/>
          </a:p>
          <a:p>
            <a:r>
              <a:rPr lang="en-US" dirty="0" err="1" smtClean="0"/>
              <a:t>tmod.glm</a:t>
            </a:r>
            <a:r>
              <a:rPr lang="en-US" dirty="0" smtClean="0"/>
              <a:t>&lt;-</a:t>
            </a:r>
            <a:r>
              <a:rPr lang="en-US" dirty="0" err="1" smtClean="0"/>
              <a:t>glm</a:t>
            </a:r>
            <a:r>
              <a:rPr lang="en-US" dirty="0" smtClean="0"/>
              <a:t>(</a:t>
            </a:r>
            <a:r>
              <a:rPr lang="en-US" dirty="0" err="1" smtClean="0"/>
              <a:t>WB.DICHOT~HRS,family</a:t>
            </a:r>
            <a:r>
              <a:rPr lang="en-US" dirty="0" smtClean="0"/>
              <a:t>="binomial",bh1996)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r>
              <a:rPr lang="en-US" dirty="0" smtClean="0"/>
              <a:t>################</a:t>
            </a:r>
          </a:p>
          <a:p>
            <a:r>
              <a:rPr lang="en-US" dirty="0" smtClean="0"/>
              <a:t>bh1996$WB.DICHOT2&lt;-</a:t>
            </a:r>
            <a:r>
              <a:rPr lang="en-US" dirty="0" err="1" smtClean="0"/>
              <a:t>ifelse</a:t>
            </a:r>
            <a:r>
              <a:rPr lang="en-US" dirty="0" smtClean="0"/>
              <a:t>(bh1996$WBEING&gt;3.444,1,0)</a:t>
            </a:r>
          </a:p>
          <a:p>
            <a:endParaRPr lang="en-US" dirty="0" smtClean="0"/>
          </a:p>
          <a:p>
            <a:r>
              <a:rPr lang="en-US" dirty="0" err="1" smtClean="0"/>
              <a:t>tmod</a:t>
            </a:r>
            <a:r>
              <a:rPr lang="en-US" dirty="0" smtClean="0"/>
              <a:t>&lt;-lm(WB.DICHOT2~HRS,bh1996)</a:t>
            </a:r>
          </a:p>
          <a:p>
            <a:r>
              <a:rPr lang="en-US" dirty="0" smtClean="0"/>
              <a:t>summary(</a:t>
            </a:r>
            <a:r>
              <a:rPr lang="en-US" dirty="0" err="1" smtClean="0"/>
              <a:t>tmod</a:t>
            </a:r>
            <a:r>
              <a:rPr lang="en-US" dirty="0" smtClean="0"/>
              <a:t>)$</a:t>
            </a:r>
            <a:r>
              <a:rPr lang="en-US" dirty="0" err="1" smtClean="0"/>
              <a:t>coef</a:t>
            </a:r>
            <a:endParaRPr lang="en-US" dirty="0" smtClean="0"/>
          </a:p>
          <a:p>
            <a:r>
              <a:rPr lang="en-US" dirty="0" err="1" smtClean="0"/>
              <a:t>tmod.glm</a:t>
            </a:r>
            <a:r>
              <a:rPr lang="en-US" dirty="0" smtClean="0"/>
              <a:t>&lt;-</a:t>
            </a:r>
            <a:r>
              <a:rPr lang="en-US" dirty="0" err="1" smtClean="0"/>
              <a:t>glm</a:t>
            </a:r>
            <a:r>
              <a:rPr lang="en-US" dirty="0" smtClean="0"/>
              <a:t>(WB.DICHOT2~HRS,family="binomial",bh1996)</a:t>
            </a:r>
          </a:p>
          <a:p>
            <a:r>
              <a:rPr lang="en-US" dirty="0" smtClean="0"/>
              <a:t>summary(</a:t>
            </a:r>
            <a:r>
              <a:rPr lang="en-US" dirty="0" err="1" smtClean="0"/>
              <a:t>tmod.glm</a:t>
            </a:r>
            <a:r>
              <a:rPr lang="en-US" dirty="0" smtClean="0"/>
              <a:t>)$</a:t>
            </a:r>
            <a:r>
              <a:rPr lang="en-US" dirty="0" err="1" smtClean="0"/>
              <a:t>coef</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66B9B18C-6FCC-4678-8725-A958CD64C184}" type="slidenum">
              <a:rPr lang="en-US" smtClean="0"/>
              <a:pPr>
                <a:defRPr/>
              </a:pPr>
              <a:t>280</a:t>
            </a:fld>
            <a:endParaRPr lang="en-US"/>
          </a:p>
        </p:txBody>
      </p:sp>
    </p:spTree>
    <p:extLst>
      <p:ext uri="{BB962C8B-B14F-4D97-AF65-F5344CB8AC3E}">
        <p14:creationId xmlns:p14="http://schemas.microsoft.com/office/powerpoint/2010/main" val="29599223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p:txBody>
          <a:bodyPr/>
          <a:lstStyle>
            <a:lvl1pPr defTabSz="921985" eaLnBrk="0" hangingPunct="0">
              <a:defRPr>
                <a:solidFill>
                  <a:schemeClr val="tx1"/>
                </a:solidFill>
                <a:latin typeface="Times New Roman" pitchFamily="18" charset="0"/>
              </a:defRPr>
            </a:lvl1pPr>
            <a:lvl2pPr marL="710855" indent="-273406" defTabSz="921985" eaLnBrk="0" hangingPunct="0">
              <a:defRPr>
                <a:solidFill>
                  <a:schemeClr val="tx1"/>
                </a:solidFill>
                <a:latin typeface="Times New Roman" pitchFamily="18" charset="0"/>
              </a:defRPr>
            </a:lvl2pPr>
            <a:lvl3pPr marL="1093622" indent="-218724" defTabSz="921985" eaLnBrk="0" hangingPunct="0">
              <a:defRPr>
                <a:solidFill>
                  <a:schemeClr val="tx1"/>
                </a:solidFill>
                <a:latin typeface="Times New Roman" pitchFamily="18" charset="0"/>
              </a:defRPr>
            </a:lvl3pPr>
            <a:lvl4pPr marL="1531071" indent="-218724" defTabSz="921985" eaLnBrk="0" hangingPunct="0">
              <a:defRPr>
                <a:solidFill>
                  <a:schemeClr val="tx1"/>
                </a:solidFill>
                <a:latin typeface="Times New Roman" pitchFamily="18" charset="0"/>
              </a:defRPr>
            </a:lvl4pPr>
            <a:lvl5pPr marL="1968520" indent="-218724" defTabSz="921985" eaLnBrk="0" hangingPunct="0">
              <a:defRPr>
                <a:solidFill>
                  <a:schemeClr val="tx1"/>
                </a:solidFill>
                <a:latin typeface="Times New Roman" pitchFamily="18" charset="0"/>
              </a:defRPr>
            </a:lvl5pPr>
            <a:lvl6pPr marL="2405969" indent="-218724" defTabSz="921985" eaLnBrk="0" fontAlgn="base" hangingPunct="0">
              <a:spcBef>
                <a:spcPct val="0"/>
              </a:spcBef>
              <a:spcAft>
                <a:spcPct val="0"/>
              </a:spcAft>
              <a:defRPr>
                <a:solidFill>
                  <a:schemeClr val="tx1"/>
                </a:solidFill>
                <a:latin typeface="Times New Roman" pitchFamily="18" charset="0"/>
              </a:defRPr>
            </a:lvl6pPr>
            <a:lvl7pPr marL="2843418" indent="-218724" defTabSz="921985" eaLnBrk="0" fontAlgn="base" hangingPunct="0">
              <a:spcBef>
                <a:spcPct val="0"/>
              </a:spcBef>
              <a:spcAft>
                <a:spcPct val="0"/>
              </a:spcAft>
              <a:defRPr>
                <a:solidFill>
                  <a:schemeClr val="tx1"/>
                </a:solidFill>
                <a:latin typeface="Times New Roman" pitchFamily="18" charset="0"/>
              </a:defRPr>
            </a:lvl7pPr>
            <a:lvl8pPr marL="3280867" indent="-218724" defTabSz="921985" eaLnBrk="0" fontAlgn="base" hangingPunct="0">
              <a:spcBef>
                <a:spcPct val="0"/>
              </a:spcBef>
              <a:spcAft>
                <a:spcPct val="0"/>
              </a:spcAft>
              <a:defRPr>
                <a:solidFill>
                  <a:schemeClr val="tx1"/>
                </a:solidFill>
                <a:latin typeface="Times New Roman" pitchFamily="18" charset="0"/>
              </a:defRPr>
            </a:lvl8pPr>
            <a:lvl9pPr marL="3718316" indent="-218724" defTabSz="921985" eaLnBrk="0" fontAlgn="base" hangingPunct="0">
              <a:spcBef>
                <a:spcPct val="0"/>
              </a:spcBef>
              <a:spcAft>
                <a:spcPct val="0"/>
              </a:spcAft>
              <a:defRPr>
                <a:solidFill>
                  <a:schemeClr val="tx1"/>
                </a:solidFill>
                <a:latin typeface="Times New Roman" pitchFamily="18" charset="0"/>
              </a:defRPr>
            </a:lvl9pPr>
          </a:lstStyle>
          <a:p>
            <a:pPr>
              <a:defRPr/>
            </a:pPr>
            <a:fld id="{DE13A73F-C841-4169-9EC9-1698AC1369DC}" type="slidenum">
              <a:rPr lang="en-US" smtClean="0"/>
              <a:pPr>
                <a:defRPr/>
              </a:pPr>
              <a:t>284</a:t>
            </a:fld>
            <a:endParaRPr lang="en-US" smtClean="0"/>
          </a:p>
        </p:txBody>
      </p:sp>
      <p:sp>
        <p:nvSpPr>
          <p:cNvPr id="293891" name="Rectangle 2"/>
          <p:cNvSpPr>
            <a:spLocks noGrp="1" noRot="1" noChangeAspect="1" noChangeArrowheads="1" noTextEdit="1"/>
          </p:cNvSpPr>
          <p:nvPr>
            <p:ph type="sldImg"/>
          </p:nvPr>
        </p:nvSpPr>
        <p:spPr>
          <a:xfrm>
            <a:off x="1187450" y="717550"/>
            <a:ext cx="4576763" cy="3433763"/>
          </a:xfrm>
          <a:ln/>
        </p:spPr>
      </p:sp>
      <p:sp>
        <p:nvSpPr>
          <p:cNvPr id="29389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6211436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a:spLocks noGrp="1" noChangeArrowheads="1"/>
          </p:cNvSpPr>
          <p:nvPr>
            <p:ph type="sldNum" sz="quarter" idx="5"/>
          </p:nvPr>
        </p:nvSpPr>
        <p:spPr/>
        <p:txBody>
          <a:bodyPr/>
          <a:lstStyle>
            <a:lvl1pPr defTabSz="921985" eaLnBrk="0" hangingPunct="0">
              <a:defRPr>
                <a:solidFill>
                  <a:schemeClr val="tx1"/>
                </a:solidFill>
                <a:latin typeface="Times New Roman" pitchFamily="18" charset="0"/>
              </a:defRPr>
            </a:lvl1pPr>
            <a:lvl2pPr marL="710855" indent="-273406" defTabSz="921985" eaLnBrk="0" hangingPunct="0">
              <a:defRPr>
                <a:solidFill>
                  <a:schemeClr val="tx1"/>
                </a:solidFill>
                <a:latin typeface="Times New Roman" pitchFamily="18" charset="0"/>
              </a:defRPr>
            </a:lvl2pPr>
            <a:lvl3pPr marL="1093622" indent="-218724" defTabSz="921985" eaLnBrk="0" hangingPunct="0">
              <a:defRPr>
                <a:solidFill>
                  <a:schemeClr val="tx1"/>
                </a:solidFill>
                <a:latin typeface="Times New Roman" pitchFamily="18" charset="0"/>
              </a:defRPr>
            </a:lvl3pPr>
            <a:lvl4pPr marL="1531071" indent="-218724" defTabSz="921985" eaLnBrk="0" hangingPunct="0">
              <a:defRPr>
                <a:solidFill>
                  <a:schemeClr val="tx1"/>
                </a:solidFill>
                <a:latin typeface="Times New Roman" pitchFamily="18" charset="0"/>
              </a:defRPr>
            </a:lvl4pPr>
            <a:lvl5pPr marL="1968520" indent="-218724" defTabSz="921985" eaLnBrk="0" hangingPunct="0">
              <a:defRPr>
                <a:solidFill>
                  <a:schemeClr val="tx1"/>
                </a:solidFill>
                <a:latin typeface="Times New Roman" pitchFamily="18" charset="0"/>
              </a:defRPr>
            </a:lvl5pPr>
            <a:lvl6pPr marL="2405969" indent="-218724" defTabSz="921985" eaLnBrk="0" fontAlgn="base" hangingPunct="0">
              <a:spcBef>
                <a:spcPct val="0"/>
              </a:spcBef>
              <a:spcAft>
                <a:spcPct val="0"/>
              </a:spcAft>
              <a:defRPr>
                <a:solidFill>
                  <a:schemeClr val="tx1"/>
                </a:solidFill>
                <a:latin typeface="Times New Roman" pitchFamily="18" charset="0"/>
              </a:defRPr>
            </a:lvl6pPr>
            <a:lvl7pPr marL="2843418" indent="-218724" defTabSz="921985" eaLnBrk="0" fontAlgn="base" hangingPunct="0">
              <a:spcBef>
                <a:spcPct val="0"/>
              </a:spcBef>
              <a:spcAft>
                <a:spcPct val="0"/>
              </a:spcAft>
              <a:defRPr>
                <a:solidFill>
                  <a:schemeClr val="tx1"/>
                </a:solidFill>
                <a:latin typeface="Times New Roman" pitchFamily="18" charset="0"/>
              </a:defRPr>
            </a:lvl7pPr>
            <a:lvl8pPr marL="3280867" indent="-218724" defTabSz="921985" eaLnBrk="0" fontAlgn="base" hangingPunct="0">
              <a:spcBef>
                <a:spcPct val="0"/>
              </a:spcBef>
              <a:spcAft>
                <a:spcPct val="0"/>
              </a:spcAft>
              <a:defRPr>
                <a:solidFill>
                  <a:schemeClr val="tx1"/>
                </a:solidFill>
                <a:latin typeface="Times New Roman" pitchFamily="18" charset="0"/>
              </a:defRPr>
            </a:lvl8pPr>
            <a:lvl9pPr marL="3718316" indent="-218724" defTabSz="921985" eaLnBrk="0" fontAlgn="base" hangingPunct="0">
              <a:spcBef>
                <a:spcPct val="0"/>
              </a:spcBef>
              <a:spcAft>
                <a:spcPct val="0"/>
              </a:spcAft>
              <a:defRPr>
                <a:solidFill>
                  <a:schemeClr val="tx1"/>
                </a:solidFill>
                <a:latin typeface="Times New Roman" pitchFamily="18" charset="0"/>
              </a:defRPr>
            </a:lvl9pPr>
          </a:lstStyle>
          <a:p>
            <a:pPr>
              <a:defRPr/>
            </a:pPr>
            <a:fld id="{21B79484-98BF-4A73-B482-3001377B814E}" type="slidenum">
              <a:rPr lang="en-US" smtClean="0"/>
              <a:pPr>
                <a:defRPr/>
              </a:pPr>
              <a:t>285</a:t>
            </a:fld>
            <a:endParaRPr lang="en-US" smtClean="0"/>
          </a:p>
        </p:txBody>
      </p:sp>
      <p:sp>
        <p:nvSpPr>
          <p:cNvPr id="302083" name="Rectangle 2"/>
          <p:cNvSpPr>
            <a:spLocks noGrp="1" noRot="1" noChangeAspect="1" noChangeArrowheads="1" noTextEdit="1"/>
          </p:cNvSpPr>
          <p:nvPr>
            <p:ph type="sldImg"/>
          </p:nvPr>
        </p:nvSpPr>
        <p:spPr>
          <a:xfrm>
            <a:off x="1187450" y="717550"/>
            <a:ext cx="4576763" cy="3433763"/>
          </a:xfrm>
          <a:ln/>
        </p:spPr>
      </p:sp>
      <p:sp>
        <p:nvSpPr>
          <p:cNvPr id="302084" name="Rectangle 3"/>
          <p:cNvSpPr>
            <a:spLocks noGrp="1" noChangeArrowheads="1"/>
          </p:cNvSpPr>
          <p:nvPr>
            <p:ph type="body" idx="1"/>
          </p:nvPr>
        </p:nvSpPr>
        <p:spPr>
          <a:noFill/>
        </p:spPr>
        <p:txBody>
          <a:bodyPr/>
          <a:lstStyle/>
          <a:p>
            <a:r>
              <a:rPr lang="en-US" altLang="en-US" smtClean="0"/>
              <a:t>tmod&lt;-lme(WBEING~LEAD,random=~1|GRP,data=bh1996)</a:t>
            </a:r>
          </a:p>
          <a:p>
            <a:endParaRPr lang="en-US" altLang="en-US" smtClean="0"/>
          </a:p>
          <a:p>
            <a:r>
              <a:rPr lang="en-US" altLang="en-US" smtClean="0"/>
              <a:t>plot(bh1996$LEAD,bh1996$WBEING,xlab="Leadership Consideration",</a:t>
            </a:r>
          </a:p>
          <a:p>
            <a:r>
              <a:rPr lang="en-US" altLang="en-US" smtClean="0"/>
              <a:t>ylab="Well-Being",type="n")</a:t>
            </a:r>
          </a:p>
          <a:p>
            <a:endParaRPr lang="en-US" altLang="en-US" smtClean="0"/>
          </a:p>
          <a:p>
            <a:r>
              <a:rPr lang="en-US" altLang="en-US" smtClean="0"/>
              <a:t>COEF.DAT&lt;-coef(tmod)</a:t>
            </a:r>
          </a:p>
          <a:p>
            <a:endParaRPr lang="en-US" altLang="en-US" smtClean="0"/>
          </a:p>
          <a:p>
            <a:r>
              <a:rPr lang="en-US" altLang="en-US" smtClean="0"/>
              <a:t>apply(COEF.DAT,1,abline)</a:t>
            </a:r>
          </a:p>
          <a:p>
            <a:endParaRPr lang="en-US" altLang="en-US" smtClean="0"/>
          </a:p>
          <a:p>
            <a:r>
              <a:rPr lang="en-US" altLang="en-US" smtClean="0"/>
              <a:t>********************</a:t>
            </a:r>
          </a:p>
          <a:p>
            <a:r>
              <a:rPr lang="en-US" altLang="en-US" smtClean="0"/>
              <a:t>tmod&lt;-lme(WBEING~LEAD,random=~LEAD|GRP,data=bh1996)</a:t>
            </a:r>
          </a:p>
          <a:p>
            <a:endParaRPr lang="en-US" altLang="en-US" smtClean="0"/>
          </a:p>
          <a:p>
            <a:r>
              <a:rPr lang="en-US" altLang="en-US" smtClean="0"/>
              <a:t>plot(bh1996$LEAD,bh1996$WBEING,xlab="Leadership Consideration",</a:t>
            </a:r>
          </a:p>
          <a:p>
            <a:r>
              <a:rPr lang="en-US" altLang="en-US" smtClean="0"/>
              <a:t>ylab="Well-Being",type="n")</a:t>
            </a:r>
          </a:p>
          <a:p>
            <a:endParaRPr lang="en-US" altLang="en-US" smtClean="0"/>
          </a:p>
          <a:p>
            <a:r>
              <a:rPr lang="en-US" altLang="en-US" smtClean="0"/>
              <a:t>COEF.DAT&lt;-coef(tmod)</a:t>
            </a:r>
          </a:p>
          <a:p>
            <a:endParaRPr lang="en-US" altLang="en-US" smtClean="0"/>
          </a:p>
          <a:p>
            <a:r>
              <a:rPr lang="en-US" altLang="en-US" smtClean="0"/>
              <a:t>apply(COEF.DAT,1,abline)</a:t>
            </a:r>
          </a:p>
        </p:txBody>
      </p:sp>
    </p:spTree>
    <p:extLst>
      <p:ext uri="{BB962C8B-B14F-4D97-AF65-F5344CB8AC3E}">
        <p14:creationId xmlns:p14="http://schemas.microsoft.com/office/powerpoint/2010/main" val="2998910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0336792-A805-4739-8B62-2A2AA4AAF0AF}" type="slidenum">
              <a:rPr lang="en-US" smtClean="0"/>
              <a:pPr>
                <a:defRPr/>
              </a:pPr>
              <a:t>303</a:t>
            </a:fld>
            <a:endParaRPr lang="en-US"/>
          </a:p>
        </p:txBody>
      </p:sp>
    </p:spTree>
    <p:extLst>
      <p:ext uri="{BB962C8B-B14F-4D97-AF65-F5344CB8AC3E}">
        <p14:creationId xmlns:p14="http://schemas.microsoft.com/office/powerpoint/2010/main" val="39948690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Four questions:</a:t>
            </a:r>
          </a:p>
          <a:p>
            <a:r>
              <a:rPr lang="en-US" dirty="0" smtClean="0"/>
              <a:t>(1) What</a:t>
            </a:r>
            <a:r>
              <a:rPr lang="en-US" baseline="0" dirty="0" smtClean="0"/>
              <a:t> (if anything) is the difference between raw and grand-mean centering (intercept and covariance estimates)</a:t>
            </a:r>
          </a:p>
          <a:p>
            <a:r>
              <a:rPr lang="en-US" baseline="0" dirty="0" smtClean="0"/>
              <a:t>(2) Is group-mean centering the same as raw or grand-mean centering?</a:t>
            </a:r>
          </a:p>
          <a:p>
            <a:r>
              <a:rPr lang="en-US" baseline="0" dirty="0" smtClean="0"/>
              <a:t>(3) Why would we use group mean centering?  As in, what problem does it solve?</a:t>
            </a:r>
          </a:p>
          <a:p>
            <a:r>
              <a:rPr lang="en-US" baseline="0" dirty="0" smtClean="0"/>
              <a:t>(4) When does group mean centering get us into trouble if we are not careful interpreting results?</a:t>
            </a:r>
          </a:p>
        </p:txBody>
      </p:sp>
      <p:sp>
        <p:nvSpPr>
          <p:cNvPr id="4" name="Slide Number Placeholder 3"/>
          <p:cNvSpPr>
            <a:spLocks noGrp="1"/>
          </p:cNvSpPr>
          <p:nvPr>
            <p:ph type="sldNum" sz="quarter" idx="10"/>
          </p:nvPr>
        </p:nvSpPr>
        <p:spPr/>
        <p:txBody>
          <a:bodyPr/>
          <a:lstStyle/>
          <a:p>
            <a:fld id="{C1093157-7526-46E0-B238-5E41049359FD}" type="slidenum">
              <a:rPr lang="en-US" altLang="en-US" smtClean="0"/>
              <a:pPr/>
              <a:t>306</a:t>
            </a:fld>
            <a:endParaRPr lang="en-US" altLang="en-US"/>
          </a:p>
        </p:txBody>
      </p:sp>
    </p:spTree>
    <p:extLst>
      <p:ext uri="{BB962C8B-B14F-4D97-AF65-F5344CB8AC3E}">
        <p14:creationId xmlns:p14="http://schemas.microsoft.com/office/powerpoint/2010/main" val="19292720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860EB8-EEAD-476F-AC95-2D42F6790700}" type="slidenum">
              <a:rPr lang="en-US" altLang="en-US"/>
              <a:pPr/>
              <a:t>311</a:t>
            </a:fld>
            <a:endParaRPr lang="en-US" altLang="en-US"/>
          </a:p>
        </p:txBody>
      </p:sp>
      <p:sp>
        <p:nvSpPr>
          <p:cNvPr id="485378" name="Rectangle 2"/>
          <p:cNvSpPr>
            <a:spLocks noGrp="1" noRot="1" noChangeAspect="1" noChangeArrowheads="1" noTextEdit="1"/>
          </p:cNvSpPr>
          <p:nvPr>
            <p:ph type="sldImg"/>
          </p:nvPr>
        </p:nvSpPr>
        <p:spPr>
          <a:ln/>
        </p:spPr>
      </p:sp>
      <p:sp>
        <p:nvSpPr>
          <p:cNvPr id="485379" name="Rectangle 3"/>
          <p:cNvSpPr>
            <a:spLocks noGrp="1" noChangeArrowheads="1"/>
          </p:cNvSpPr>
          <p:nvPr>
            <p:ph type="body" idx="1"/>
          </p:nvPr>
        </p:nvSpPr>
        <p:spPr/>
        <p:txBody>
          <a:bodyPr/>
          <a:lstStyle/>
          <a:p>
            <a:r>
              <a:rPr lang="en-US" altLang="en-US"/>
              <a:t>&gt; plot(TX,TY)</a:t>
            </a:r>
          </a:p>
          <a:p>
            <a:r>
              <a:rPr lang="en-US" altLang="en-US"/>
              <a:t>&gt; points(TX2,TY,pch=15)</a:t>
            </a:r>
          </a:p>
          <a:p>
            <a:r>
              <a:rPr lang="en-US" altLang="en-US"/>
              <a:t>&gt; abline(lm(TY~TX2))</a:t>
            </a:r>
          </a:p>
          <a:p>
            <a:r>
              <a:rPr lang="en-US" altLang="en-US"/>
              <a:t>&gt; abline(lm(TY~TX),lty=2,lwd=5)</a:t>
            </a:r>
          </a:p>
          <a:p>
            <a:endParaRPr lang="en-US" altLang="en-US"/>
          </a:p>
        </p:txBody>
      </p:sp>
    </p:spTree>
    <p:extLst>
      <p:ext uri="{BB962C8B-B14F-4D97-AF65-F5344CB8AC3E}">
        <p14:creationId xmlns:p14="http://schemas.microsoft.com/office/powerpoint/2010/main" val="1353344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 data(</a:t>
            </a:r>
            <a:r>
              <a:rPr lang="en-US" dirty="0" err="1" smtClean="0"/>
              <a:t>univbct</a:t>
            </a:r>
            <a:r>
              <a:rPr lang="en-US" dirty="0" smtClean="0"/>
              <a:t>)</a:t>
            </a:r>
          </a:p>
          <a:p>
            <a:r>
              <a:rPr lang="en-US" dirty="0" smtClean="0"/>
              <a:t>&gt; GROWSAT.DAT&lt;-</a:t>
            </a:r>
            <a:r>
              <a:rPr lang="en-US" dirty="0" err="1" smtClean="0"/>
              <a:t>univbct</a:t>
            </a:r>
            <a:r>
              <a:rPr lang="en-US" dirty="0" smtClean="0"/>
              <a:t>[,c("SUBNUM","AGE","JOBSAT1","JOBSAT2","JOBSAT3")]</a:t>
            </a:r>
          </a:p>
          <a:p>
            <a:r>
              <a:rPr lang="en-US" dirty="0" smtClean="0"/>
              <a:t>&gt; GROWSAT.DAT&lt;-GROWSAT.DAT[!duplicated(GROWSAT.DAT$SUBNUM),]</a:t>
            </a:r>
            <a:endParaRPr lang="en-US" dirty="0"/>
          </a:p>
        </p:txBody>
      </p:sp>
      <p:sp>
        <p:nvSpPr>
          <p:cNvPr id="4" name="Slide Number Placeholder 3"/>
          <p:cNvSpPr>
            <a:spLocks noGrp="1"/>
          </p:cNvSpPr>
          <p:nvPr>
            <p:ph type="sldNum" sz="quarter" idx="10"/>
          </p:nvPr>
        </p:nvSpPr>
        <p:spPr/>
        <p:txBody>
          <a:bodyPr/>
          <a:lstStyle/>
          <a:p>
            <a:pPr>
              <a:defRPr/>
            </a:pPr>
            <a:fld id="{A0336792-A805-4739-8B62-2A2AA4AAF0AF}" type="slidenum">
              <a:rPr lang="en-US" smtClean="0"/>
              <a:pPr>
                <a:defRPr/>
              </a:pPr>
              <a:t>56</a:t>
            </a:fld>
            <a:endParaRPr lang="en-US"/>
          </a:p>
        </p:txBody>
      </p:sp>
    </p:spTree>
    <p:extLst>
      <p:ext uri="{BB962C8B-B14F-4D97-AF65-F5344CB8AC3E}">
        <p14:creationId xmlns:p14="http://schemas.microsoft.com/office/powerpoint/2010/main" val="32849706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1E6B000-16A4-4014-9065-13891FA9B5B5}" type="slidenum">
              <a:rPr lang="en-US" altLang="en-US" sz="1000"/>
              <a:pPr>
                <a:spcBef>
                  <a:spcPct val="0"/>
                </a:spcBef>
              </a:pPr>
              <a:t>318</a:t>
            </a:fld>
            <a:endParaRPr lang="en-US" altLang="en-US" sz="1000"/>
          </a:p>
        </p:txBody>
      </p:sp>
      <p:sp>
        <p:nvSpPr>
          <p:cNvPr id="239619" name="Rectangle 2"/>
          <p:cNvSpPr>
            <a:spLocks noGrp="1" noRot="1" noChangeAspect="1" noChangeArrowheads="1" noTextEdit="1"/>
          </p:cNvSpPr>
          <p:nvPr>
            <p:ph type="sldImg"/>
          </p:nvPr>
        </p:nvSpPr>
        <p:spPr>
          <a:xfrm>
            <a:off x="1187450" y="717550"/>
            <a:ext cx="4576763" cy="3433763"/>
          </a:xfrm>
          <a:ln/>
        </p:spPr>
      </p:sp>
      <p:sp>
        <p:nvSpPr>
          <p:cNvPr id="239620" name="Rectangle 3"/>
          <p:cNvSpPr>
            <a:spLocks noGrp="1" noChangeArrowheads="1"/>
          </p:cNvSpPr>
          <p:nvPr>
            <p:ph type="body" idx="1"/>
          </p:nvPr>
        </p:nvSpPr>
        <p:spPr>
          <a:noFill/>
        </p:spPr>
        <p:txBody>
          <a:bodyPr/>
          <a:lstStyle/>
          <a:p>
            <a:r>
              <a:rPr lang="en-US" altLang="en-US" smtClean="0"/>
              <a:t>tmod&lt;-lme(WBEING~LEAD,random=~1|GRP,data=bh1996)</a:t>
            </a:r>
          </a:p>
          <a:p>
            <a:endParaRPr lang="en-US" altLang="en-US" smtClean="0"/>
          </a:p>
          <a:p>
            <a:r>
              <a:rPr lang="en-US" altLang="en-US" smtClean="0"/>
              <a:t>plot(bh1996$LEAD,bh1996$WBEING,xlab="Leadership Consideration",</a:t>
            </a:r>
          </a:p>
          <a:p>
            <a:r>
              <a:rPr lang="en-US" altLang="en-US" smtClean="0"/>
              <a:t>ylab="Well-Being",type="n")</a:t>
            </a:r>
          </a:p>
          <a:p>
            <a:endParaRPr lang="en-US" altLang="en-US" smtClean="0"/>
          </a:p>
          <a:p>
            <a:r>
              <a:rPr lang="en-US" altLang="en-US" smtClean="0"/>
              <a:t>COEF.DAT&lt;-coef(tmod)</a:t>
            </a:r>
          </a:p>
          <a:p>
            <a:endParaRPr lang="en-US" altLang="en-US" smtClean="0"/>
          </a:p>
          <a:p>
            <a:r>
              <a:rPr lang="en-US" altLang="en-US" smtClean="0"/>
              <a:t>apply(COEF.DAT,1,abline)</a:t>
            </a:r>
          </a:p>
          <a:p>
            <a:endParaRPr lang="en-US" altLang="en-US" smtClean="0"/>
          </a:p>
          <a:p>
            <a:r>
              <a:rPr lang="en-US" altLang="en-US" smtClean="0"/>
              <a:t>********************</a:t>
            </a:r>
          </a:p>
          <a:p>
            <a:r>
              <a:rPr lang="en-US" altLang="en-US" smtClean="0"/>
              <a:t>tmod&lt;-lme(WBEING~LEAD,random=~LEAD|GRP,data=bh1996)</a:t>
            </a:r>
          </a:p>
          <a:p>
            <a:endParaRPr lang="en-US" altLang="en-US" smtClean="0"/>
          </a:p>
          <a:p>
            <a:r>
              <a:rPr lang="en-US" altLang="en-US" smtClean="0"/>
              <a:t>plot(bh1996$LEAD,bh1996$WBEING,xlab="Leadership Consideration",</a:t>
            </a:r>
          </a:p>
          <a:p>
            <a:r>
              <a:rPr lang="en-US" altLang="en-US" smtClean="0"/>
              <a:t>ylab="Well-Being",type="n")</a:t>
            </a:r>
          </a:p>
          <a:p>
            <a:endParaRPr lang="en-US" altLang="en-US" smtClean="0"/>
          </a:p>
          <a:p>
            <a:r>
              <a:rPr lang="en-US" altLang="en-US" smtClean="0"/>
              <a:t>COEF.DAT&lt;-coef(tmod)</a:t>
            </a:r>
          </a:p>
          <a:p>
            <a:endParaRPr lang="en-US" altLang="en-US" smtClean="0"/>
          </a:p>
          <a:p>
            <a:r>
              <a:rPr lang="en-US" altLang="en-US" smtClean="0"/>
              <a:t>apply(COEF.DAT,1,abline)</a:t>
            </a:r>
          </a:p>
        </p:txBody>
      </p:sp>
    </p:spTree>
    <p:extLst>
      <p:ext uri="{BB962C8B-B14F-4D97-AF65-F5344CB8AC3E}">
        <p14:creationId xmlns:p14="http://schemas.microsoft.com/office/powerpoint/2010/main" val="15100294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1E6B000-16A4-4014-9065-13891FA9B5B5}" type="slidenum">
              <a:rPr lang="en-US" altLang="en-US" sz="1000"/>
              <a:pPr>
                <a:spcBef>
                  <a:spcPct val="0"/>
                </a:spcBef>
              </a:pPr>
              <a:t>319</a:t>
            </a:fld>
            <a:endParaRPr lang="en-US" altLang="en-US" sz="1000"/>
          </a:p>
        </p:txBody>
      </p:sp>
      <p:sp>
        <p:nvSpPr>
          <p:cNvPr id="239619" name="Rectangle 2"/>
          <p:cNvSpPr>
            <a:spLocks noGrp="1" noRot="1" noChangeAspect="1" noChangeArrowheads="1" noTextEdit="1"/>
          </p:cNvSpPr>
          <p:nvPr>
            <p:ph type="sldImg"/>
          </p:nvPr>
        </p:nvSpPr>
        <p:spPr>
          <a:xfrm>
            <a:off x="1187450" y="717550"/>
            <a:ext cx="4576763" cy="3433763"/>
          </a:xfrm>
          <a:ln/>
        </p:spPr>
      </p:sp>
      <p:sp>
        <p:nvSpPr>
          <p:cNvPr id="239620" name="Rectangle 3"/>
          <p:cNvSpPr>
            <a:spLocks noGrp="1" noChangeArrowheads="1"/>
          </p:cNvSpPr>
          <p:nvPr>
            <p:ph type="body" idx="1"/>
          </p:nvPr>
        </p:nvSpPr>
        <p:spPr>
          <a:noFill/>
        </p:spPr>
        <p:txBody>
          <a:bodyPr/>
          <a:lstStyle/>
          <a:p>
            <a:r>
              <a:rPr lang="en-US" altLang="en-US" dirty="0" err="1" smtClean="0"/>
              <a:t>tmod</a:t>
            </a:r>
            <a:r>
              <a:rPr lang="en-US" altLang="en-US" dirty="0" smtClean="0"/>
              <a:t>&lt;-</a:t>
            </a:r>
            <a:r>
              <a:rPr lang="en-US" altLang="en-US" dirty="0" err="1" smtClean="0"/>
              <a:t>lme</a:t>
            </a:r>
            <a:r>
              <a:rPr lang="en-US" altLang="en-US" dirty="0" smtClean="0"/>
              <a:t>(WBEING~I(LEAD-mean(LEAD)),random=~I(LEAD-mean(LEAD))|</a:t>
            </a:r>
            <a:r>
              <a:rPr lang="en-US" altLang="en-US" dirty="0" err="1" smtClean="0"/>
              <a:t>GRP,data</a:t>
            </a:r>
            <a:r>
              <a:rPr lang="en-US" altLang="en-US" dirty="0" smtClean="0"/>
              <a:t>=bh1996)</a:t>
            </a:r>
          </a:p>
          <a:p>
            <a:endParaRPr lang="en-US" altLang="en-US" dirty="0" smtClean="0"/>
          </a:p>
          <a:p>
            <a:r>
              <a:rPr lang="en-US" altLang="en-US" dirty="0" smtClean="0"/>
              <a:t>plot(bh1996$LEAD,bh1996$WBEING,xlab="Leadership Consideration",</a:t>
            </a:r>
          </a:p>
          <a:p>
            <a:r>
              <a:rPr lang="en-US" altLang="en-US" dirty="0" err="1" smtClean="0"/>
              <a:t>ylab</a:t>
            </a:r>
            <a:r>
              <a:rPr lang="en-US" altLang="en-US" dirty="0" smtClean="0"/>
              <a:t>="Well-</a:t>
            </a:r>
            <a:r>
              <a:rPr lang="en-US" altLang="en-US" dirty="0" err="1" smtClean="0"/>
              <a:t>Being",type</a:t>
            </a:r>
            <a:r>
              <a:rPr lang="en-US" altLang="en-US" dirty="0" smtClean="0"/>
              <a:t>="n",</a:t>
            </a:r>
            <a:r>
              <a:rPr lang="en-US" altLang="en-US" dirty="0" err="1" smtClean="0"/>
              <a:t>xlim</a:t>
            </a:r>
            <a:r>
              <a:rPr lang="en-US" altLang="en-US" dirty="0" smtClean="0"/>
              <a:t>=c(-3,3))</a:t>
            </a:r>
          </a:p>
          <a:p>
            <a:endParaRPr lang="en-US" altLang="en-US" dirty="0" smtClean="0"/>
          </a:p>
          <a:p>
            <a:r>
              <a:rPr lang="en-US" altLang="en-US" dirty="0" smtClean="0"/>
              <a:t>COEF.DAT&lt;-</a:t>
            </a:r>
            <a:r>
              <a:rPr lang="en-US" altLang="en-US" dirty="0" err="1" smtClean="0"/>
              <a:t>coef</a:t>
            </a:r>
            <a:r>
              <a:rPr lang="en-US" altLang="en-US" dirty="0" smtClean="0"/>
              <a:t>(</a:t>
            </a:r>
            <a:r>
              <a:rPr lang="en-US" altLang="en-US" dirty="0" err="1" smtClean="0"/>
              <a:t>tmod</a:t>
            </a:r>
            <a:r>
              <a:rPr lang="en-US" altLang="en-US" dirty="0" smtClean="0"/>
              <a:t>)</a:t>
            </a:r>
          </a:p>
          <a:p>
            <a:endParaRPr lang="en-US" altLang="en-US" dirty="0" smtClean="0"/>
          </a:p>
          <a:p>
            <a:r>
              <a:rPr lang="en-US" altLang="en-US" dirty="0" smtClean="0"/>
              <a:t>apply(COEF.DAT,1,abline)</a:t>
            </a:r>
          </a:p>
          <a:p>
            <a:endParaRPr lang="en-US" altLang="en-US" dirty="0" smtClean="0"/>
          </a:p>
          <a:p>
            <a:endParaRPr lang="en-US" altLang="en-US" dirty="0" smtClean="0"/>
          </a:p>
          <a:p>
            <a:r>
              <a:rPr lang="en-US" altLang="en-US" dirty="0" smtClean="0"/>
              <a:t>bh1996$LEAD10&lt;-bh1996$LEAD+10</a:t>
            </a:r>
          </a:p>
          <a:p>
            <a:endParaRPr lang="en-US" altLang="en-US" dirty="0" smtClean="0"/>
          </a:p>
          <a:p>
            <a:r>
              <a:rPr lang="en-US" altLang="en-US" dirty="0" err="1" smtClean="0"/>
              <a:t>tmod</a:t>
            </a:r>
            <a:r>
              <a:rPr lang="en-US" altLang="en-US" dirty="0" smtClean="0"/>
              <a:t>&lt;-</a:t>
            </a:r>
            <a:r>
              <a:rPr lang="en-US" altLang="en-US" dirty="0" err="1" smtClean="0"/>
              <a:t>lme</a:t>
            </a:r>
            <a:r>
              <a:rPr lang="en-US" altLang="en-US" dirty="0" smtClean="0"/>
              <a:t>(WBEING~LEAD10,random=~LEAD10|GRP,data=bh1996)</a:t>
            </a:r>
          </a:p>
          <a:p>
            <a:endParaRPr lang="en-US" altLang="en-US" dirty="0" smtClean="0"/>
          </a:p>
          <a:p>
            <a:r>
              <a:rPr lang="en-US" altLang="en-US" dirty="0" smtClean="0"/>
              <a:t>plot(bh1996$LEAD10,bh1996$WBEING,xlab="Leadership Consideration+10",</a:t>
            </a:r>
          </a:p>
          <a:p>
            <a:r>
              <a:rPr lang="en-US" altLang="en-US" dirty="0" err="1" smtClean="0"/>
              <a:t>ylab</a:t>
            </a:r>
            <a:r>
              <a:rPr lang="en-US" altLang="en-US" dirty="0" smtClean="0"/>
              <a:t>="Well-</a:t>
            </a:r>
            <a:r>
              <a:rPr lang="en-US" altLang="en-US" dirty="0" err="1" smtClean="0"/>
              <a:t>Being",type</a:t>
            </a:r>
            <a:r>
              <a:rPr lang="en-US" altLang="en-US" dirty="0" smtClean="0"/>
              <a:t>="n",</a:t>
            </a:r>
            <a:r>
              <a:rPr lang="en-US" altLang="en-US" dirty="0" err="1" smtClean="0"/>
              <a:t>xlim</a:t>
            </a:r>
            <a:r>
              <a:rPr lang="en-US" altLang="en-US" dirty="0" smtClean="0"/>
              <a:t>=c(0,15),</a:t>
            </a:r>
            <a:r>
              <a:rPr lang="en-US" altLang="en-US" dirty="0" err="1" smtClean="0"/>
              <a:t>ylim</a:t>
            </a:r>
            <a:r>
              <a:rPr lang="en-US" altLang="en-US" dirty="0" smtClean="0"/>
              <a:t>=c(-5,5))</a:t>
            </a:r>
          </a:p>
          <a:p>
            <a:endParaRPr lang="en-US" altLang="en-US" dirty="0" smtClean="0"/>
          </a:p>
          <a:p>
            <a:r>
              <a:rPr lang="en-US" altLang="en-US" dirty="0" smtClean="0"/>
              <a:t>COEF.DAT&lt;-</a:t>
            </a:r>
            <a:r>
              <a:rPr lang="en-US" altLang="en-US" dirty="0" err="1" smtClean="0"/>
              <a:t>coef</a:t>
            </a:r>
            <a:r>
              <a:rPr lang="en-US" altLang="en-US" dirty="0" smtClean="0"/>
              <a:t>(</a:t>
            </a:r>
            <a:r>
              <a:rPr lang="en-US" altLang="en-US" dirty="0" err="1" smtClean="0"/>
              <a:t>tmod</a:t>
            </a:r>
            <a:r>
              <a:rPr lang="en-US" altLang="en-US" dirty="0" smtClean="0"/>
              <a:t>)</a:t>
            </a:r>
          </a:p>
          <a:p>
            <a:endParaRPr lang="en-US" altLang="en-US" dirty="0" smtClean="0"/>
          </a:p>
          <a:p>
            <a:r>
              <a:rPr lang="en-US" altLang="en-US" dirty="0" smtClean="0"/>
              <a:t>apply(COEF.DAT,1,abline)</a:t>
            </a:r>
          </a:p>
        </p:txBody>
      </p:sp>
    </p:spTree>
    <p:extLst>
      <p:ext uri="{BB962C8B-B14F-4D97-AF65-F5344CB8AC3E}">
        <p14:creationId xmlns:p14="http://schemas.microsoft.com/office/powerpoint/2010/main" val="25248123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34C7E0-D47E-4066-9EDD-1087539818B8}" type="slidenum">
              <a:rPr lang="en-US" altLang="en-US"/>
              <a:pPr/>
              <a:t>324</a:t>
            </a:fld>
            <a:endParaRPr lang="en-US" altLang="en-US"/>
          </a:p>
        </p:txBody>
      </p:sp>
      <p:sp>
        <p:nvSpPr>
          <p:cNvPr id="578562" name="Rectangle 2"/>
          <p:cNvSpPr>
            <a:spLocks noGrp="1" noRot="1" noChangeAspect="1" noChangeArrowheads="1" noTextEdit="1"/>
          </p:cNvSpPr>
          <p:nvPr>
            <p:ph type="sldImg"/>
          </p:nvPr>
        </p:nvSpPr>
        <p:spPr>
          <a:ln/>
        </p:spPr>
      </p:sp>
      <p:sp>
        <p:nvSpPr>
          <p:cNvPr id="578563" name="Rectangle 3"/>
          <p:cNvSpPr>
            <a:spLocks noGrp="1" noChangeArrowheads="1"/>
          </p:cNvSpPr>
          <p:nvPr>
            <p:ph type="body" idx="1"/>
          </p:nvPr>
        </p:nvSpPr>
        <p:spPr/>
        <p:txBody>
          <a:bodyPr/>
          <a:lstStyle/>
          <a:p>
            <a:r>
              <a:rPr lang="en-US" altLang="en-US"/>
              <a:t>tmod&lt;-lm(WBEING~HRS+G.HRS,data=bh1996)</a:t>
            </a:r>
          </a:p>
          <a:p>
            <a:r>
              <a:rPr lang="en-US" altLang="en-US"/>
              <a:t>summary(tmod)</a:t>
            </a:r>
          </a:p>
          <a:p>
            <a:r>
              <a:rPr lang="en-US" altLang="en-US"/>
              <a:t>tmod&lt;-lm(WBEING~HRS,data=bh1996)</a:t>
            </a:r>
          </a:p>
          <a:p>
            <a:r>
              <a:rPr lang="en-US" altLang="en-US"/>
              <a:t>summary(tmod)</a:t>
            </a:r>
          </a:p>
          <a:p>
            <a:r>
              <a:rPr lang="en-US" altLang="en-US"/>
              <a:t>tmod&lt;-lme(WBEING~1,random=~1|GRP,data=bh1996)</a:t>
            </a:r>
          </a:p>
          <a:p>
            <a:endParaRPr lang="en-US" altLang="en-US"/>
          </a:p>
        </p:txBody>
      </p:sp>
    </p:spTree>
    <p:extLst>
      <p:ext uri="{BB962C8B-B14F-4D97-AF65-F5344CB8AC3E}">
        <p14:creationId xmlns:p14="http://schemas.microsoft.com/office/powerpoint/2010/main" val="42235082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34C7E0-D47E-4066-9EDD-1087539818B8}" type="slidenum">
              <a:rPr lang="en-US" altLang="en-US"/>
              <a:pPr/>
              <a:t>325</a:t>
            </a:fld>
            <a:endParaRPr lang="en-US" altLang="en-US"/>
          </a:p>
        </p:txBody>
      </p:sp>
      <p:sp>
        <p:nvSpPr>
          <p:cNvPr id="578562" name="Rectangle 2"/>
          <p:cNvSpPr>
            <a:spLocks noGrp="1" noRot="1" noChangeAspect="1" noChangeArrowheads="1" noTextEdit="1"/>
          </p:cNvSpPr>
          <p:nvPr>
            <p:ph type="sldImg"/>
          </p:nvPr>
        </p:nvSpPr>
        <p:spPr>
          <a:ln/>
        </p:spPr>
      </p:sp>
      <p:sp>
        <p:nvSpPr>
          <p:cNvPr id="578563" name="Rectangle 3"/>
          <p:cNvSpPr>
            <a:spLocks noGrp="1" noChangeArrowheads="1"/>
          </p:cNvSpPr>
          <p:nvPr>
            <p:ph type="body" idx="1"/>
          </p:nvPr>
        </p:nvSpPr>
        <p:spPr/>
        <p:txBody>
          <a:bodyPr/>
          <a:lstStyle/>
          <a:p>
            <a:r>
              <a:rPr lang="en-US" altLang="en-US"/>
              <a:t>tmod&lt;-lm(WBEING~HRS+G.HRS,data=bh1996)</a:t>
            </a:r>
          </a:p>
          <a:p>
            <a:r>
              <a:rPr lang="en-US" altLang="en-US"/>
              <a:t>summary(tmod)</a:t>
            </a:r>
          </a:p>
          <a:p>
            <a:r>
              <a:rPr lang="en-US" altLang="en-US"/>
              <a:t>tmod&lt;-lm(WBEING~HRS,data=bh1996)</a:t>
            </a:r>
          </a:p>
          <a:p>
            <a:r>
              <a:rPr lang="en-US" altLang="en-US"/>
              <a:t>summary(tmod)</a:t>
            </a:r>
          </a:p>
          <a:p>
            <a:r>
              <a:rPr lang="en-US" altLang="en-US"/>
              <a:t>tmod&lt;-lme(WBEING~1,random=~1|GRP,data=bh1996)</a:t>
            </a:r>
          </a:p>
          <a:p>
            <a:endParaRPr lang="en-US" altLang="en-US"/>
          </a:p>
        </p:txBody>
      </p:sp>
    </p:spTree>
    <p:extLst>
      <p:ext uri="{BB962C8B-B14F-4D97-AF65-F5344CB8AC3E}">
        <p14:creationId xmlns:p14="http://schemas.microsoft.com/office/powerpoint/2010/main" val="42235082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00A2BF-117D-48B2-9FE2-F938913F7753}" type="slidenum">
              <a:rPr lang="en-US" altLang="en-US"/>
              <a:pPr/>
              <a:t>327</a:t>
            </a:fld>
            <a:endParaRPr lang="en-US" alt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73374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563455-CC01-4534-8691-D6DE50B10B99}" type="slidenum">
              <a:rPr lang="en-US" altLang="en-US"/>
              <a:pPr/>
              <a:t>328</a:t>
            </a:fld>
            <a:endParaRPr lang="en-US" altLang="en-US"/>
          </a:p>
        </p:txBody>
      </p:sp>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801991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EEE839-5AD0-4E97-A7D3-EC47AD458FB8}" type="slidenum">
              <a:rPr lang="en-US" altLang="en-US"/>
              <a:pPr/>
              <a:t>329</a:t>
            </a:fld>
            <a:endParaRPr lang="en-US" altLang="en-US"/>
          </a:p>
        </p:txBody>
      </p:sp>
      <p:sp>
        <p:nvSpPr>
          <p:cNvPr id="519170" name="Rectangle 2"/>
          <p:cNvSpPr>
            <a:spLocks noGrp="1" noRot="1" noChangeAspect="1" noChangeArrowheads="1" noTextEdit="1"/>
          </p:cNvSpPr>
          <p:nvPr>
            <p:ph type="sldImg"/>
          </p:nvPr>
        </p:nvSpPr>
        <p:spPr>
          <a:ln/>
        </p:spPr>
      </p:sp>
      <p:sp>
        <p:nvSpPr>
          <p:cNvPr id="5191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298433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F9090D-A56F-4FAF-94FA-D7FEEB2BE2E1}" type="slidenum">
              <a:rPr lang="en-US" altLang="en-US"/>
              <a:pPr/>
              <a:t>331</a:t>
            </a:fld>
            <a:endParaRPr lang="en-US" altLang="en-US"/>
          </a:p>
        </p:txBody>
      </p:sp>
      <p:sp>
        <p:nvSpPr>
          <p:cNvPr id="518146" name="Rectangle 2"/>
          <p:cNvSpPr>
            <a:spLocks noGrp="1" noRot="1" noChangeAspect="1" noChangeArrowheads="1" noTextEdit="1"/>
          </p:cNvSpPr>
          <p:nvPr>
            <p:ph type="sldImg"/>
          </p:nvPr>
        </p:nvSpPr>
        <p:spPr>
          <a:ln/>
        </p:spPr>
      </p:sp>
      <p:sp>
        <p:nvSpPr>
          <p:cNvPr id="5181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827923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6B8C50-E962-4148-BC4E-C96A3D6C807A}" type="slidenum">
              <a:rPr lang="en-US" altLang="en-US"/>
              <a:pPr/>
              <a:t>332</a:t>
            </a:fld>
            <a:endParaRPr lang="en-US" altLang="en-US"/>
          </a:p>
        </p:txBody>
      </p:sp>
      <p:sp>
        <p:nvSpPr>
          <p:cNvPr id="507906" name="Rectangle 2"/>
          <p:cNvSpPr>
            <a:spLocks noGrp="1" noRot="1" noChangeAspect="1" noChangeArrowheads="1" noTextEdit="1"/>
          </p:cNvSpPr>
          <p:nvPr>
            <p:ph type="sldImg"/>
          </p:nvPr>
        </p:nvSpPr>
        <p:spPr>
          <a:ln/>
        </p:spPr>
      </p:sp>
      <p:sp>
        <p:nvSpPr>
          <p:cNvPr id="5079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051426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095C87-AFE7-42A3-89C0-301A6ADF8D67}" type="slidenum">
              <a:rPr lang="en-US" altLang="en-US"/>
              <a:pPr/>
              <a:t>333</a:t>
            </a:fld>
            <a:endParaRPr lang="en-US" altLang="en-US"/>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altLang="en-US" dirty="0"/>
              <a:t>Y&lt;-</a:t>
            </a:r>
            <a:r>
              <a:rPr lang="en-US" altLang="en-US" dirty="0" err="1"/>
              <a:t>rnorm</a:t>
            </a:r>
            <a:r>
              <a:rPr lang="en-US" altLang="en-US" dirty="0"/>
              <a:t>(1000,10,1)</a:t>
            </a:r>
          </a:p>
          <a:p>
            <a:r>
              <a:rPr lang="en-US" altLang="en-US" dirty="0" err="1"/>
              <a:t>Xa</a:t>
            </a:r>
            <a:r>
              <a:rPr lang="en-US" altLang="en-US" dirty="0" smtClean="0"/>
              <a:t>&lt;-</a:t>
            </a:r>
            <a:r>
              <a:rPr lang="en-US" altLang="en-US" dirty="0" err="1" smtClean="0"/>
              <a:t>sam.cor</a:t>
            </a:r>
            <a:r>
              <a:rPr lang="en-US" altLang="en-US" dirty="0" smtClean="0"/>
              <a:t>(Y[1:500],rho=.4)</a:t>
            </a:r>
            <a:endParaRPr lang="en-US" altLang="en-US" dirty="0"/>
          </a:p>
          <a:p>
            <a:r>
              <a:rPr lang="en-US" altLang="en-US" dirty="0" err="1"/>
              <a:t>Xb</a:t>
            </a:r>
            <a:r>
              <a:rPr lang="en-US" altLang="en-US" dirty="0" smtClean="0"/>
              <a:t>&lt;-</a:t>
            </a:r>
            <a:r>
              <a:rPr lang="en-US" altLang="en-US" dirty="0" err="1" smtClean="0"/>
              <a:t>sam.cor</a:t>
            </a:r>
            <a:r>
              <a:rPr lang="en-US" altLang="en-US" dirty="0" smtClean="0"/>
              <a:t>(Y[1:500],rho=-.4)</a:t>
            </a:r>
            <a:endParaRPr lang="en-US" altLang="en-US" dirty="0"/>
          </a:p>
          <a:p>
            <a:r>
              <a:rPr lang="en-US" altLang="en-US" dirty="0"/>
              <a:t>X1&lt;-c(</a:t>
            </a:r>
            <a:r>
              <a:rPr lang="en-US" altLang="en-US" dirty="0" err="1"/>
              <a:t>Xa,Xb</a:t>
            </a:r>
            <a:r>
              <a:rPr lang="en-US" altLang="en-US" dirty="0"/>
              <a:t>)</a:t>
            </a:r>
          </a:p>
          <a:p>
            <a:r>
              <a:rPr lang="en-US" altLang="en-US" dirty="0"/>
              <a:t>G1</a:t>
            </a:r>
            <a:r>
              <a:rPr lang="en-US" altLang="en-US" dirty="0" smtClean="0"/>
              <a:t>&lt;-rep(0:1,each=500)</a:t>
            </a:r>
            <a:endParaRPr lang="en-US" altLang="en-US" dirty="0"/>
          </a:p>
          <a:p>
            <a:r>
              <a:rPr lang="en-US" altLang="en-US" dirty="0"/>
              <a:t>GID</a:t>
            </a:r>
            <a:r>
              <a:rPr lang="en-US" altLang="en-US" dirty="0" smtClean="0"/>
              <a:t>&lt;-rep(1:100,each=10)</a:t>
            </a:r>
            <a:endParaRPr lang="en-US" altLang="en-US" dirty="0"/>
          </a:p>
          <a:p>
            <a:r>
              <a:rPr lang="en-US" altLang="en-US" dirty="0"/>
              <a:t>CENEX1&lt;-</a:t>
            </a:r>
            <a:r>
              <a:rPr lang="en-US" altLang="en-US" dirty="0" err="1"/>
              <a:t>data.frame</a:t>
            </a:r>
            <a:r>
              <a:rPr lang="en-US" altLang="en-US" dirty="0"/>
              <a:t>(Y,X1,G1,GID)</a:t>
            </a:r>
          </a:p>
          <a:p>
            <a:endParaRPr lang="en-US" altLang="en-US" dirty="0"/>
          </a:p>
        </p:txBody>
      </p:sp>
    </p:spTree>
    <p:extLst>
      <p:ext uri="{BB962C8B-B14F-4D97-AF65-F5344CB8AC3E}">
        <p14:creationId xmlns:p14="http://schemas.microsoft.com/office/powerpoint/2010/main" val="988011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E2A0973-B29D-4FF7-92A4-17F3818F9CCC}" type="slidenum">
              <a:rPr lang="en-US" altLang="en-US" sz="1000"/>
              <a:pPr>
                <a:spcBef>
                  <a:spcPct val="0"/>
                </a:spcBef>
              </a:pPr>
              <a:t>66</a:t>
            </a:fld>
            <a:endParaRPr lang="en-US" altLang="en-US" sz="1000"/>
          </a:p>
        </p:txBody>
      </p:sp>
      <p:sp>
        <p:nvSpPr>
          <p:cNvPr id="271363" name="Rectangle 2"/>
          <p:cNvSpPr>
            <a:spLocks noGrp="1" noRot="1" noChangeAspect="1" noChangeArrowheads="1" noTextEdit="1"/>
          </p:cNvSpPr>
          <p:nvPr>
            <p:ph type="sldImg"/>
          </p:nvPr>
        </p:nvSpPr>
        <p:spPr>
          <a:xfrm>
            <a:off x="1176338" y="701675"/>
            <a:ext cx="4597400" cy="3448050"/>
          </a:xfrm>
          <a:ln/>
        </p:spPr>
      </p:sp>
      <p:sp>
        <p:nvSpPr>
          <p:cNvPr id="271364" name="Rectangle 3"/>
          <p:cNvSpPr>
            <a:spLocks noGrp="1" noChangeArrowheads="1"/>
          </p:cNvSpPr>
          <p:nvPr>
            <p:ph type="body" idx="1"/>
          </p:nvPr>
        </p:nvSpPr>
        <p:spPr>
          <a:xfrm>
            <a:off x="927100" y="4386263"/>
            <a:ext cx="5095875" cy="4154487"/>
          </a:xfrm>
          <a:noFill/>
        </p:spPr>
        <p:txBody>
          <a:bodyPr/>
          <a:lstStyle/>
          <a:p>
            <a:r>
              <a:rPr lang="en-US" altLang="en-US" smtClean="0"/>
              <a:t>tmod&lt;-lme(MULTDIV~TIME,random=~1|SUBNUM,data=GROWSAT.UNIV)</a:t>
            </a:r>
          </a:p>
          <a:p>
            <a:endParaRPr lang="en-US" altLang="en-US" smtClean="0"/>
          </a:p>
          <a:p>
            <a:r>
              <a:rPr lang="en-US" altLang="en-US" smtClean="0"/>
              <a:t>plot(GROWSAT.UNIV$TIME,GROWSAT.UNIV$MULTDV,xlab="Time",</a:t>
            </a:r>
          </a:p>
          <a:p>
            <a:r>
              <a:rPr lang="en-US" altLang="en-US" smtClean="0"/>
              <a:t>ylab="Job Satisfaction",type="n")</a:t>
            </a:r>
          </a:p>
          <a:p>
            <a:endParaRPr lang="en-US" altLang="en-US" smtClean="0"/>
          </a:p>
          <a:p>
            <a:r>
              <a:rPr lang="en-US" altLang="en-US" smtClean="0"/>
              <a:t>COEF.DAT&lt;-coef(tmod)</a:t>
            </a:r>
          </a:p>
          <a:p>
            <a:endParaRPr lang="en-US" altLang="en-US" smtClean="0"/>
          </a:p>
          <a:p>
            <a:r>
              <a:rPr lang="en-US" altLang="en-US" smtClean="0"/>
              <a:t>apply(COEF.DAT,1,abline)</a:t>
            </a:r>
          </a:p>
          <a:p>
            <a:endParaRPr lang="en-US" altLang="en-US" smtClean="0"/>
          </a:p>
        </p:txBody>
      </p:sp>
    </p:spTree>
    <p:extLst>
      <p:ext uri="{BB962C8B-B14F-4D97-AF65-F5344CB8AC3E}">
        <p14:creationId xmlns:p14="http://schemas.microsoft.com/office/powerpoint/2010/main" val="17310159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18BC3F-E565-41CF-B968-65881DB9EB85}" type="slidenum">
              <a:rPr lang="en-US" altLang="en-US"/>
              <a:pPr/>
              <a:t>335</a:t>
            </a:fld>
            <a:endParaRPr lang="en-US" altLang="en-US"/>
          </a:p>
        </p:txBody>
      </p:sp>
      <p:sp>
        <p:nvSpPr>
          <p:cNvPr id="524290" name="Rectangle 2"/>
          <p:cNvSpPr>
            <a:spLocks noGrp="1" noRot="1" noChangeAspect="1" noChangeArrowheads="1" noTextEdit="1"/>
          </p:cNvSpPr>
          <p:nvPr>
            <p:ph type="sldImg"/>
          </p:nvPr>
        </p:nvSpPr>
        <p:spPr>
          <a:ln/>
        </p:spPr>
      </p:sp>
      <p:sp>
        <p:nvSpPr>
          <p:cNvPr id="5242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86909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233476-B7EF-42C2-A6D4-B230E35C3585}" type="slidenum">
              <a:rPr lang="en-US" altLang="en-US"/>
              <a:pPr/>
              <a:t>336</a:t>
            </a:fld>
            <a:endParaRPr lang="en-US" altLang="en-US"/>
          </a:p>
        </p:txBody>
      </p:sp>
      <p:sp>
        <p:nvSpPr>
          <p:cNvPr id="512002" name="Rectangle 2"/>
          <p:cNvSpPr>
            <a:spLocks noGrp="1" noRot="1" noChangeAspect="1" noChangeArrowheads="1" noTextEdit="1"/>
          </p:cNvSpPr>
          <p:nvPr>
            <p:ph type="sldImg"/>
          </p:nvPr>
        </p:nvSpPr>
        <p:spPr>
          <a:ln/>
        </p:spPr>
      </p:sp>
      <p:sp>
        <p:nvSpPr>
          <p:cNvPr id="5120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099308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729E9D-17BF-457A-8F01-0CBF64EC96B6}" type="slidenum">
              <a:rPr lang="en-US" altLang="en-US"/>
              <a:pPr/>
              <a:t>337</a:t>
            </a:fld>
            <a:endParaRPr lang="en-US" altLang="en-US"/>
          </a:p>
        </p:txBody>
      </p:sp>
      <p:sp>
        <p:nvSpPr>
          <p:cNvPr id="508930" name="Rectangle 2"/>
          <p:cNvSpPr>
            <a:spLocks noGrp="1" noRot="1" noChangeAspect="1" noChangeArrowheads="1" noTextEdit="1"/>
          </p:cNvSpPr>
          <p:nvPr>
            <p:ph type="sldImg"/>
          </p:nvPr>
        </p:nvSpPr>
        <p:spPr>
          <a:ln/>
        </p:spPr>
      </p:sp>
      <p:sp>
        <p:nvSpPr>
          <p:cNvPr id="508931" name="Rectangle 3"/>
          <p:cNvSpPr>
            <a:spLocks noGrp="1" noChangeArrowheads="1"/>
          </p:cNvSpPr>
          <p:nvPr>
            <p:ph type="body" idx="1"/>
          </p:nvPr>
        </p:nvSpPr>
        <p:spPr/>
        <p:txBody>
          <a:bodyPr/>
          <a:lstStyle/>
          <a:p>
            <a:r>
              <a:rPr lang="en-US" altLang="en-US" dirty="0" err="1" smtClean="0"/>
              <a:t>set.seed</a:t>
            </a:r>
            <a:r>
              <a:rPr lang="en-US" altLang="en-US" dirty="0" smtClean="0"/>
              <a:t>(1234134)</a:t>
            </a:r>
          </a:p>
          <a:p>
            <a:r>
              <a:rPr lang="en-US" altLang="en-US" dirty="0" smtClean="0"/>
              <a:t>G1&lt;-</a:t>
            </a:r>
            <a:r>
              <a:rPr lang="en-US" altLang="en-US" dirty="0" err="1" smtClean="0"/>
              <a:t>rnorm</a:t>
            </a:r>
            <a:r>
              <a:rPr lang="en-US" altLang="en-US" dirty="0" smtClean="0"/>
              <a:t>(100,mean=10,sd=1)</a:t>
            </a:r>
          </a:p>
          <a:p>
            <a:r>
              <a:rPr lang="en-US" altLang="en-US" dirty="0" smtClean="0"/>
              <a:t>G2&lt;-</a:t>
            </a:r>
            <a:r>
              <a:rPr lang="en-US" altLang="en-US" dirty="0" err="1" smtClean="0"/>
              <a:t>sam.cor</a:t>
            </a:r>
            <a:r>
              <a:rPr lang="en-US" altLang="en-US" dirty="0" smtClean="0"/>
              <a:t>(G1,rho=.3)</a:t>
            </a:r>
          </a:p>
          <a:p>
            <a:r>
              <a:rPr lang="en-US" altLang="en-US" dirty="0" smtClean="0"/>
              <a:t>GY&lt;-(G1*G2)</a:t>
            </a:r>
          </a:p>
          <a:p>
            <a:r>
              <a:rPr lang="en-US" altLang="en-US" dirty="0" smtClean="0"/>
              <a:t>X1&lt;-rep(G1,rep(10,100))+</a:t>
            </a:r>
            <a:r>
              <a:rPr lang="en-US" altLang="en-US" dirty="0" err="1" smtClean="0"/>
              <a:t>rnorm</a:t>
            </a:r>
            <a:r>
              <a:rPr lang="en-US" altLang="en-US" dirty="0" smtClean="0"/>
              <a:t>(1000)</a:t>
            </a:r>
          </a:p>
          <a:p>
            <a:r>
              <a:rPr lang="en-US" altLang="en-US" dirty="0" smtClean="0"/>
              <a:t>GX2&lt;-rep(G2,rep(10,100))  #Creates a group-level variable for G2</a:t>
            </a:r>
          </a:p>
          <a:p>
            <a:r>
              <a:rPr lang="en-US" altLang="en-US" dirty="0" smtClean="0"/>
              <a:t>Y&lt;-rep(</a:t>
            </a:r>
            <a:r>
              <a:rPr lang="en-US" altLang="en-US" dirty="0" err="1" smtClean="0"/>
              <a:t>GY,rep</a:t>
            </a:r>
            <a:r>
              <a:rPr lang="en-US" altLang="en-US" dirty="0" smtClean="0"/>
              <a:t>(10,100))+</a:t>
            </a:r>
            <a:r>
              <a:rPr lang="en-US" altLang="en-US" dirty="0" err="1" smtClean="0"/>
              <a:t>rnorm</a:t>
            </a:r>
            <a:r>
              <a:rPr lang="en-US" altLang="en-US" dirty="0" smtClean="0"/>
              <a:t>(1000)</a:t>
            </a:r>
          </a:p>
          <a:p>
            <a:r>
              <a:rPr lang="en-US" altLang="en-US" dirty="0" smtClean="0"/>
              <a:t>GID&lt;-rep(1:100,each=10)</a:t>
            </a:r>
          </a:p>
          <a:p>
            <a:r>
              <a:rPr lang="en-US" altLang="en-US" dirty="0" smtClean="0"/>
              <a:t>CENEX2&lt;-</a:t>
            </a:r>
            <a:r>
              <a:rPr lang="en-US" altLang="en-US" dirty="0" err="1" smtClean="0"/>
              <a:t>data.frame</a:t>
            </a:r>
            <a:r>
              <a:rPr lang="en-US" altLang="en-US" dirty="0" smtClean="0"/>
              <a:t>(Y,X1,GX2,GID)</a:t>
            </a:r>
          </a:p>
          <a:p>
            <a:r>
              <a:rPr lang="en-US" altLang="en-US" dirty="0" err="1" smtClean="0"/>
              <a:t>tdat</a:t>
            </a:r>
            <a:r>
              <a:rPr lang="en-US" altLang="en-US" dirty="0" smtClean="0"/>
              <a:t>&lt;-aggregate(CENEX2[,c("Y","X1")],list(CENEX2$GID),mean)</a:t>
            </a:r>
          </a:p>
          <a:p>
            <a:r>
              <a:rPr lang="en-US" altLang="en-US" dirty="0" smtClean="0"/>
              <a:t>names(</a:t>
            </a:r>
            <a:r>
              <a:rPr lang="en-US" altLang="en-US" dirty="0" err="1" smtClean="0"/>
              <a:t>tdat</a:t>
            </a:r>
            <a:r>
              <a:rPr lang="en-US" altLang="en-US" dirty="0" smtClean="0"/>
              <a:t>)&lt;-c("GID","GY","GX1")</a:t>
            </a:r>
          </a:p>
          <a:p>
            <a:r>
              <a:rPr lang="en-US" altLang="en-US" dirty="0" smtClean="0"/>
              <a:t>CENEX2&lt;-merge(CENEX2,tdat,by="GID")</a:t>
            </a:r>
          </a:p>
          <a:p>
            <a:endParaRPr lang="en-US" altLang="en-US" dirty="0" smtClean="0"/>
          </a:p>
          <a:p>
            <a:r>
              <a:rPr lang="en-US" altLang="en-US" dirty="0" smtClean="0"/>
              <a:t>TDAT&lt;-CENEX2[!duplicated(CENEX2$GID),]</a:t>
            </a:r>
          </a:p>
          <a:p>
            <a:r>
              <a:rPr lang="en-US" altLang="en-US" dirty="0" err="1" smtClean="0"/>
              <a:t>tmod</a:t>
            </a:r>
            <a:r>
              <a:rPr lang="en-US" altLang="en-US" dirty="0" smtClean="0"/>
              <a:t>&lt;-lm(GY~GX1*GX2,data=TDAT)</a:t>
            </a:r>
          </a:p>
          <a:p>
            <a:r>
              <a:rPr lang="en-US" altLang="en-US" dirty="0" smtClean="0"/>
              <a:t>summary(</a:t>
            </a:r>
            <a:r>
              <a:rPr lang="en-US" altLang="en-US" dirty="0" err="1" smtClean="0"/>
              <a:t>tmod</a:t>
            </a:r>
            <a:r>
              <a:rPr lang="en-US" altLang="en-US" dirty="0" smtClean="0"/>
              <a:t>)$</a:t>
            </a:r>
            <a:r>
              <a:rPr lang="en-US" altLang="en-US" dirty="0" err="1" smtClean="0"/>
              <a:t>coef</a:t>
            </a:r>
            <a:endParaRPr lang="en-US" altLang="en-US" dirty="0" smtClean="0"/>
          </a:p>
          <a:p>
            <a:endParaRPr lang="en-US" altLang="en-US" dirty="0"/>
          </a:p>
        </p:txBody>
      </p:sp>
    </p:spTree>
    <p:extLst>
      <p:ext uri="{BB962C8B-B14F-4D97-AF65-F5344CB8AC3E}">
        <p14:creationId xmlns:p14="http://schemas.microsoft.com/office/powerpoint/2010/main" val="15200876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18BC3F-E565-41CF-B968-65881DB9EB85}" type="slidenum">
              <a:rPr lang="en-US" altLang="en-US"/>
              <a:pPr/>
              <a:t>339</a:t>
            </a:fld>
            <a:endParaRPr lang="en-US" altLang="en-US"/>
          </a:p>
        </p:txBody>
      </p:sp>
      <p:sp>
        <p:nvSpPr>
          <p:cNvPr id="524290" name="Rectangle 2"/>
          <p:cNvSpPr>
            <a:spLocks noGrp="1" noRot="1" noChangeAspect="1" noChangeArrowheads="1" noTextEdit="1"/>
          </p:cNvSpPr>
          <p:nvPr>
            <p:ph type="sldImg"/>
          </p:nvPr>
        </p:nvSpPr>
        <p:spPr>
          <a:ln/>
        </p:spPr>
      </p:sp>
      <p:sp>
        <p:nvSpPr>
          <p:cNvPr id="5242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86909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TDAT&lt;-CENEX2[!duplicated(CENEX2$GID),]</a:t>
            </a:r>
          </a:p>
          <a:p>
            <a:r>
              <a:rPr lang="en-US" dirty="0" err="1" smtClean="0"/>
              <a:t>tmod</a:t>
            </a:r>
            <a:r>
              <a:rPr lang="en-US" dirty="0" smtClean="0"/>
              <a:t>&lt;-lm(GY~GX1*GX2,data=TDAT)</a:t>
            </a:r>
          </a:p>
          <a:p>
            <a:r>
              <a:rPr lang="en-US" dirty="0" smtClean="0"/>
              <a:t>summary(</a:t>
            </a:r>
            <a:r>
              <a:rPr lang="en-US" dirty="0" err="1" smtClean="0"/>
              <a:t>tmod</a:t>
            </a:r>
            <a:r>
              <a:rPr lang="en-US" dirty="0" smtClean="0"/>
              <a:t>)$</a:t>
            </a:r>
            <a:r>
              <a:rPr lang="en-US" dirty="0" err="1" smtClean="0"/>
              <a:t>coef</a:t>
            </a:r>
            <a:endParaRPr lang="en-US" dirty="0"/>
          </a:p>
        </p:txBody>
      </p:sp>
      <p:sp>
        <p:nvSpPr>
          <p:cNvPr id="4" name="Slide Number Placeholder 3"/>
          <p:cNvSpPr>
            <a:spLocks noGrp="1"/>
          </p:cNvSpPr>
          <p:nvPr>
            <p:ph type="sldNum" sz="quarter" idx="10"/>
          </p:nvPr>
        </p:nvSpPr>
        <p:spPr/>
        <p:txBody>
          <a:bodyPr/>
          <a:lstStyle/>
          <a:p>
            <a:fld id="{C1093157-7526-46E0-B238-5E41049359FD}" type="slidenum">
              <a:rPr lang="en-US" altLang="en-US" smtClean="0"/>
              <a:pPr/>
              <a:t>340</a:t>
            </a:fld>
            <a:endParaRPr lang="en-US" altLang="en-US"/>
          </a:p>
        </p:txBody>
      </p:sp>
    </p:spTree>
    <p:extLst>
      <p:ext uri="{BB962C8B-B14F-4D97-AF65-F5344CB8AC3E}">
        <p14:creationId xmlns:p14="http://schemas.microsoft.com/office/powerpoint/2010/main" val="13528123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36ECD9-AA20-4423-9C9B-ECB2288A7261}" type="slidenum">
              <a:rPr lang="en-US" altLang="en-US"/>
              <a:pPr/>
              <a:t>341</a:t>
            </a:fld>
            <a:endParaRPr lang="en-US" altLang="en-US"/>
          </a:p>
        </p:txBody>
      </p:sp>
      <p:sp>
        <p:nvSpPr>
          <p:cNvPr id="514050" name="Rectangle 2"/>
          <p:cNvSpPr>
            <a:spLocks noGrp="1" noRot="1" noChangeAspect="1" noChangeArrowheads="1" noTextEdit="1"/>
          </p:cNvSpPr>
          <p:nvPr>
            <p:ph type="sldImg"/>
          </p:nvPr>
        </p:nvSpPr>
        <p:spPr>
          <a:ln/>
        </p:spPr>
      </p:sp>
      <p:sp>
        <p:nvSpPr>
          <p:cNvPr id="514051"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3147855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77BB43-E69C-43B1-ACD3-D54ADCC00141}" type="slidenum">
              <a:rPr lang="en-US" altLang="en-US"/>
              <a:pPr/>
              <a:t>344</a:t>
            </a:fld>
            <a:endParaRPr lang="en-US" altLang="en-US"/>
          </a:p>
        </p:txBody>
      </p:sp>
      <p:sp>
        <p:nvSpPr>
          <p:cNvPr id="517122" name="Rectangle 2"/>
          <p:cNvSpPr>
            <a:spLocks noGrp="1" noRot="1" noChangeAspect="1" noChangeArrowheads="1" noTextEdit="1"/>
          </p:cNvSpPr>
          <p:nvPr>
            <p:ph type="sldImg"/>
          </p:nvPr>
        </p:nvSpPr>
        <p:spPr>
          <a:ln/>
        </p:spPr>
      </p:sp>
      <p:sp>
        <p:nvSpPr>
          <p:cNvPr id="517123" name="Rectangle 3"/>
          <p:cNvSpPr>
            <a:spLocks noGrp="1" noChangeArrowheads="1"/>
          </p:cNvSpPr>
          <p:nvPr>
            <p:ph type="body" idx="1"/>
          </p:nvPr>
        </p:nvSpPr>
        <p:spPr/>
        <p:txBody>
          <a:bodyPr/>
          <a:lstStyle/>
          <a:p>
            <a:r>
              <a:rPr lang="en-US" altLang="en-US"/>
              <a:t>G1&lt;-rnorm(100,10,1)</a:t>
            </a:r>
          </a:p>
          <a:p>
            <a:r>
              <a:rPr lang="en-US" altLang="en-US"/>
              <a:t>G2&lt;-pop.cor.1(.3,G1)</a:t>
            </a:r>
          </a:p>
          <a:p>
            <a:r>
              <a:rPr lang="en-US" altLang="en-US"/>
              <a:t>GY&lt;-(G1*G2)</a:t>
            </a:r>
          </a:p>
          <a:p>
            <a:r>
              <a:rPr lang="en-US" altLang="en-US"/>
              <a:t>X1&lt;-rep(G1,rep(10,100))+rnorm(1000)</a:t>
            </a:r>
          </a:p>
          <a:p>
            <a:r>
              <a:rPr lang="en-US" altLang="en-US"/>
              <a:t>GX2&lt;-rep(G2,rep(10,100))</a:t>
            </a:r>
          </a:p>
          <a:p>
            <a:r>
              <a:rPr lang="en-US" altLang="en-US"/>
              <a:t>Y&lt;-rep(GY,rep(10,100))+rnorm(1000)</a:t>
            </a:r>
          </a:p>
          <a:p>
            <a:r>
              <a:rPr lang="en-US" altLang="en-US"/>
              <a:t>GID&lt;-sort(rep(1:100,10))</a:t>
            </a:r>
          </a:p>
          <a:p>
            <a:r>
              <a:rPr lang="en-US" altLang="en-US"/>
              <a:t>CENEX2&lt;-data.frame(Y,X1,GX2,GID)</a:t>
            </a:r>
          </a:p>
          <a:p>
            <a:r>
              <a:rPr lang="en-US" altLang="en-US"/>
              <a:t>TX1&lt;-tapply(CENEX2$X1,CENEX2$GID,mean)</a:t>
            </a:r>
          </a:p>
          <a:p>
            <a:r>
              <a:rPr lang="en-US" altLang="en-US"/>
              <a:t>GX1&lt;-rep(TX1,rep(10,100))</a:t>
            </a:r>
          </a:p>
          <a:p>
            <a:r>
              <a:rPr lang="en-US" altLang="en-US"/>
              <a:t>CENEX2&lt;-data.frame(CENEX2,GX1)</a:t>
            </a:r>
          </a:p>
          <a:p>
            <a:endParaRPr lang="en-US" altLang="en-US"/>
          </a:p>
          <a:p>
            <a:r>
              <a:rPr lang="en-US" altLang="en-US"/>
              <a:t>summary(lme(Y~I(X1-GX1)+GX1+GX2+GX1:GX2+</a:t>
            </a:r>
          </a:p>
          <a:p>
            <a:r>
              <a:rPr lang="en-US" altLang="en-US"/>
              <a:t>GX2:I(X1-GX1),</a:t>
            </a:r>
          </a:p>
          <a:p>
            <a:r>
              <a:rPr lang="en-US" altLang="en-US"/>
              <a:t>random=~I(X1-GX1)|GID,data=CENEX2))</a:t>
            </a:r>
          </a:p>
          <a:p>
            <a:endParaRPr lang="en-US" altLang="en-US"/>
          </a:p>
        </p:txBody>
      </p:sp>
    </p:spTree>
    <p:extLst>
      <p:ext uri="{BB962C8B-B14F-4D97-AF65-F5344CB8AC3E}">
        <p14:creationId xmlns:p14="http://schemas.microsoft.com/office/powerpoint/2010/main" val="28022589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55F245-CBEF-4320-B4D0-9F60C6292EFC}" type="slidenum">
              <a:rPr lang="en-US" altLang="en-US"/>
              <a:pPr/>
              <a:t>350</a:t>
            </a:fld>
            <a:endParaRPr lang="en-US" altLang="en-US"/>
          </a:p>
        </p:txBody>
      </p:sp>
      <p:sp>
        <p:nvSpPr>
          <p:cNvPr id="532482" name="Rectangle 2"/>
          <p:cNvSpPr>
            <a:spLocks noGrp="1" noRot="1" noChangeAspect="1" noChangeArrowheads="1" noTextEdit="1"/>
          </p:cNvSpPr>
          <p:nvPr>
            <p:ph type="sldImg"/>
          </p:nvPr>
        </p:nvSpPr>
        <p:spPr>
          <a:ln/>
        </p:spPr>
      </p:sp>
      <p:sp>
        <p:nvSpPr>
          <p:cNvPr id="532483" name="Rectangle 3"/>
          <p:cNvSpPr>
            <a:spLocks noGrp="1" noChangeArrowheads="1"/>
          </p:cNvSpPr>
          <p:nvPr>
            <p:ph type="body" idx="1"/>
          </p:nvPr>
        </p:nvSpPr>
        <p:spPr/>
        <p:txBody>
          <a:bodyPr/>
          <a:lstStyle/>
          <a:p>
            <a:r>
              <a:rPr lang="en-US" altLang="en-US"/>
              <a:t>Y&lt;-rnorm(1000)</a:t>
            </a:r>
          </a:p>
          <a:p>
            <a:r>
              <a:rPr lang="en-US" altLang="en-US"/>
              <a:t>X1&lt;-pop.cor.1(.3,Y)</a:t>
            </a:r>
          </a:p>
          <a:p>
            <a:r>
              <a:rPr lang="en-US" altLang="en-US"/>
              <a:t>X2&lt;-pop.cor.1(.3,Y)</a:t>
            </a:r>
          </a:p>
          <a:p>
            <a:r>
              <a:rPr lang="en-US" altLang="en-US"/>
              <a:t>X3&lt;-pop.cor.1(.5,Y)</a:t>
            </a:r>
          </a:p>
          <a:p>
            <a:r>
              <a:rPr lang="en-US" altLang="en-US"/>
              <a:t>G&lt;-(X1+X2+X3)</a:t>
            </a:r>
          </a:p>
          <a:p>
            <a:r>
              <a:rPr lang="en-US" altLang="en-US"/>
              <a:t>GID&lt;-sort(rep(1:100,10))</a:t>
            </a:r>
          </a:p>
          <a:p>
            <a:r>
              <a:rPr lang="en-US" altLang="en-US"/>
              <a:t>TX1&lt;-tapply(X1,GID,mean)</a:t>
            </a:r>
          </a:p>
          <a:p>
            <a:r>
              <a:rPr lang="en-US" altLang="en-US"/>
              <a:t>GX1&lt;-rep(TX1,rep(10,100))</a:t>
            </a:r>
          </a:p>
          <a:p>
            <a:r>
              <a:rPr lang="en-US" altLang="en-US"/>
              <a:t>TX2&lt;-tapply(X2,GID,mean)</a:t>
            </a:r>
          </a:p>
          <a:p>
            <a:r>
              <a:rPr lang="en-US" altLang="en-US"/>
              <a:t>GX2&lt;-rep(TX2,rep(10,100))</a:t>
            </a:r>
          </a:p>
          <a:p>
            <a:r>
              <a:rPr lang="en-US" altLang="en-US"/>
              <a:t>TX3&lt;-tapply(X3,GID,mean)</a:t>
            </a:r>
          </a:p>
          <a:p>
            <a:r>
              <a:rPr lang="en-US" altLang="en-US"/>
              <a:t>GX3&lt;-rep(TX3,rep(10,100))</a:t>
            </a:r>
          </a:p>
          <a:p>
            <a:r>
              <a:rPr lang="en-US" altLang="en-US"/>
              <a:t>GMCX1&lt;-X1-GX1</a:t>
            </a:r>
          </a:p>
          <a:p>
            <a:r>
              <a:rPr lang="en-US" altLang="en-US"/>
              <a:t>GMCX2&lt;-X2-GX2</a:t>
            </a:r>
          </a:p>
          <a:p>
            <a:r>
              <a:rPr lang="en-US" altLang="en-US"/>
              <a:t>GMCX3&lt;-X3-GX3</a:t>
            </a:r>
          </a:p>
          <a:p>
            <a:r>
              <a:rPr lang="en-US" altLang="en-US"/>
              <a:t>TG&lt;-tapply(G,GID,mean)</a:t>
            </a:r>
          </a:p>
          <a:p>
            <a:r>
              <a:rPr lang="en-US" altLang="en-US"/>
              <a:t>GG&lt;-rep(TG,rep(10,100))</a:t>
            </a:r>
          </a:p>
          <a:p>
            <a:r>
              <a:rPr lang="en-US" altLang="en-US"/>
              <a:t>CENEX3&lt;-data.frame(Y,GID,X1,GX1,GMCX1,X2,GX2,GMCX2,</a:t>
            </a:r>
          </a:p>
          <a:p>
            <a:r>
              <a:rPr lang="en-US" altLang="en-US"/>
              <a:t>X3,GX3,GMCX3,G,GG)</a:t>
            </a:r>
          </a:p>
          <a:p>
            <a:endParaRPr lang="en-US" altLang="en-US"/>
          </a:p>
        </p:txBody>
      </p:sp>
    </p:spTree>
    <p:extLst>
      <p:ext uri="{BB962C8B-B14F-4D97-AF65-F5344CB8AC3E}">
        <p14:creationId xmlns:p14="http://schemas.microsoft.com/office/powerpoint/2010/main" val="28744126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D96A01-57FE-4243-9BD7-A5A5AB218339}" type="slidenum">
              <a:rPr lang="en-US" altLang="en-US"/>
              <a:pPr/>
              <a:t>351</a:t>
            </a:fld>
            <a:endParaRPr lang="en-US" altLang="en-US"/>
          </a:p>
        </p:txBody>
      </p:sp>
      <p:sp>
        <p:nvSpPr>
          <p:cNvPr id="580610" name="Rectangle 2"/>
          <p:cNvSpPr>
            <a:spLocks noGrp="1" noRot="1" noChangeAspect="1" noChangeArrowheads="1" noTextEdit="1"/>
          </p:cNvSpPr>
          <p:nvPr>
            <p:ph type="sldImg"/>
          </p:nvPr>
        </p:nvSpPr>
        <p:spPr>
          <a:ln/>
        </p:spPr>
      </p:sp>
      <p:sp>
        <p:nvSpPr>
          <p:cNvPr id="580611" name="Rectangle 3"/>
          <p:cNvSpPr>
            <a:spLocks noGrp="1" noChangeArrowheads="1"/>
          </p:cNvSpPr>
          <p:nvPr>
            <p:ph type="body" idx="1"/>
          </p:nvPr>
        </p:nvSpPr>
        <p:spPr/>
        <p:txBody>
          <a:bodyPr/>
          <a:lstStyle/>
          <a:p>
            <a:r>
              <a:rPr lang="en-US" altLang="en-US" dirty="0"/>
              <a:t>Y&lt;-</a:t>
            </a:r>
            <a:r>
              <a:rPr lang="en-US" altLang="en-US" dirty="0" err="1"/>
              <a:t>rnorm</a:t>
            </a:r>
            <a:r>
              <a:rPr lang="en-US" altLang="en-US" dirty="0"/>
              <a:t>(1000)</a:t>
            </a:r>
          </a:p>
          <a:p>
            <a:r>
              <a:rPr lang="en-US" altLang="en-US" dirty="0"/>
              <a:t>X1&lt;-pop.cor.1(.3,Y)</a:t>
            </a:r>
          </a:p>
          <a:p>
            <a:r>
              <a:rPr lang="en-US" altLang="en-US" dirty="0"/>
              <a:t>X2&lt;-pop.cor.1(.3,Y)</a:t>
            </a:r>
          </a:p>
          <a:p>
            <a:r>
              <a:rPr lang="en-US" altLang="en-US" dirty="0"/>
              <a:t>X3&lt;-pop.cor.1(.5,Y)</a:t>
            </a:r>
          </a:p>
          <a:p>
            <a:r>
              <a:rPr lang="en-US" altLang="en-US" dirty="0"/>
              <a:t>G&lt;-(X1+X2+X3)</a:t>
            </a:r>
          </a:p>
          <a:p>
            <a:r>
              <a:rPr lang="en-US" altLang="en-US" dirty="0"/>
              <a:t>GID&lt;-sort(rep(1:100,10))</a:t>
            </a:r>
          </a:p>
          <a:p>
            <a:r>
              <a:rPr lang="en-US" altLang="en-US" dirty="0"/>
              <a:t>TX1&lt;-</a:t>
            </a:r>
            <a:r>
              <a:rPr lang="en-US" altLang="en-US" dirty="0" err="1"/>
              <a:t>tapply</a:t>
            </a:r>
            <a:r>
              <a:rPr lang="en-US" altLang="en-US" dirty="0"/>
              <a:t>(X1,GID,mean)</a:t>
            </a:r>
          </a:p>
          <a:p>
            <a:r>
              <a:rPr lang="en-US" altLang="en-US" dirty="0"/>
              <a:t>GX1&lt;-rep(TX1,rep(10,100))</a:t>
            </a:r>
          </a:p>
          <a:p>
            <a:r>
              <a:rPr lang="en-US" altLang="en-US" dirty="0"/>
              <a:t>TX2&lt;-</a:t>
            </a:r>
            <a:r>
              <a:rPr lang="en-US" altLang="en-US" dirty="0" err="1"/>
              <a:t>tapply</a:t>
            </a:r>
            <a:r>
              <a:rPr lang="en-US" altLang="en-US" dirty="0"/>
              <a:t>(X2,GID,mean)</a:t>
            </a:r>
          </a:p>
          <a:p>
            <a:r>
              <a:rPr lang="en-US" altLang="en-US" dirty="0"/>
              <a:t>GX2&lt;-rep(TX2,rep(10,100))</a:t>
            </a:r>
          </a:p>
          <a:p>
            <a:r>
              <a:rPr lang="en-US" altLang="en-US" dirty="0"/>
              <a:t>TX3&lt;-</a:t>
            </a:r>
            <a:r>
              <a:rPr lang="en-US" altLang="en-US" dirty="0" err="1"/>
              <a:t>tapply</a:t>
            </a:r>
            <a:r>
              <a:rPr lang="en-US" altLang="en-US" dirty="0"/>
              <a:t>(X3,GID,mean)</a:t>
            </a:r>
          </a:p>
          <a:p>
            <a:r>
              <a:rPr lang="en-US" altLang="en-US" dirty="0"/>
              <a:t>GX3&lt;-rep(TX3,rep(10,100))</a:t>
            </a:r>
          </a:p>
          <a:p>
            <a:r>
              <a:rPr lang="en-US" altLang="en-US" dirty="0"/>
              <a:t>GMCX1&lt;-X1-GX1</a:t>
            </a:r>
          </a:p>
          <a:p>
            <a:r>
              <a:rPr lang="en-US" altLang="en-US" dirty="0"/>
              <a:t>GMCX2&lt;-X2-GX2</a:t>
            </a:r>
          </a:p>
          <a:p>
            <a:r>
              <a:rPr lang="en-US" altLang="en-US" dirty="0"/>
              <a:t>GMCX3&lt;-X3-GX3</a:t>
            </a:r>
          </a:p>
          <a:p>
            <a:r>
              <a:rPr lang="en-US" altLang="en-US" dirty="0"/>
              <a:t>TG&lt;-</a:t>
            </a:r>
            <a:r>
              <a:rPr lang="en-US" altLang="en-US" dirty="0" err="1"/>
              <a:t>tapply</a:t>
            </a:r>
            <a:r>
              <a:rPr lang="en-US" altLang="en-US" dirty="0"/>
              <a:t>(</a:t>
            </a:r>
            <a:r>
              <a:rPr lang="en-US" altLang="en-US" dirty="0" err="1"/>
              <a:t>G,GID,mean</a:t>
            </a:r>
            <a:r>
              <a:rPr lang="en-US" altLang="en-US" dirty="0"/>
              <a:t>)</a:t>
            </a:r>
          </a:p>
          <a:p>
            <a:r>
              <a:rPr lang="en-US" altLang="en-US" dirty="0"/>
              <a:t>GG&lt;-rep(</a:t>
            </a:r>
            <a:r>
              <a:rPr lang="en-US" altLang="en-US" dirty="0" err="1"/>
              <a:t>TG,rep</a:t>
            </a:r>
            <a:r>
              <a:rPr lang="en-US" altLang="en-US" dirty="0"/>
              <a:t>(10,100))</a:t>
            </a:r>
          </a:p>
          <a:p>
            <a:r>
              <a:rPr lang="en-US" altLang="en-US" dirty="0"/>
              <a:t>CENEX3&lt;-</a:t>
            </a:r>
            <a:r>
              <a:rPr lang="en-US" altLang="en-US" dirty="0" err="1"/>
              <a:t>data.frame</a:t>
            </a:r>
            <a:r>
              <a:rPr lang="en-US" altLang="en-US" dirty="0"/>
              <a:t>(Y,GID,X1,GX1,GMCX1,X2,GX2,GMCX2,</a:t>
            </a:r>
          </a:p>
          <a:p>
            <a:r>
              <a:rPr lang="en-US" altLang="en-US" dirty="0"/>
              <a:t>X3,GX3,GMCX3,G,GG)</a:t>
            </a:r>
          </a:p>
          <a:p>
            <a:endParaRPr lang="en-US" altLang="en-US" dirty="0"/>
          </a:p>
        </p:txBody>
      </p:sp>
    </p:spTree>
    <p:extLst>
      <p:ext uri="{BB962C8B-B14F-4D97-AF65-F5344CB8AC3E}">
        <p14:creationId xmlns:p14="http://schemas.microsoft.com/office/powerpoint/2010/main" val="6071054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729E9D-17BF-457A-8F01-0CBF64EC96B6}" type="slidenum">
              <a:rPr lang="en-US" altLang="en-US"/>
              <a:pPr/>
              <a:t>360</a:t>
            </a:fld>
            <a:endParaRPr lang="en-US" altLang="en-US"/>
          </a:p>
        </p:txBody>
      </p:sp>
      <p:sp>
        <p:nvSpPr>
          <p:cNvPr id="508930" name="Rectangle 2"/>
          <p:cNvSpPr>
            <a:spLocks noGrp="1" noRot="1" noChangeAspect="1" noChangeArrowheads="1" noTextEdit="1"/>
          </p:cNvSpPr>
          <p:nvPr>
            <p:ph type="sldImg"/>
          </p:nvPr>
        </p:nvSpPr>
        <p:spPr>
          <a:ln/>
        </p:spPr>
      </p:sp>
      <p:sp>
        <p:nvSpPr>
          <p:cNvPr id="508931" name="Rectangle 3"/>
          <p:cNvSpPr>
            <a:spLocks noGrp="1" noChangeArrowheads="1"/>
          </p:cNvSpPr>
          <p:nvPr>
            <p:ph type="body" idx="1"/>
          </p:nvPr>
        </p:nvSpPr>
        <p:spPr/>
        <p:txBody>
          <a:bodyPr/>
          <a:lstStyle/>
          <a:p>
            <a:r>
              <a:rPr lang="en-US" altLang="en-US" dirty="0" err="1" smtClean="0"/>
              <a:t>set.seed</a:t>
            </a:r>
            <a:r>
              <a:rPr lang="en-US" altLang="en-US" dirty="0" smtClean="0"/>
              <a:t>(1234134)</a:t>
            </a:r>
          </a:p>
          <a:p>
            <a:r>
              <a:rPr lang="en-US" altLang="en-US" dirty="0" smtClean="0"/>
              <a:t>G1&lt;-</a:t>
            </a:r>
            <a:r>
              <a:rPr lang="en-US" altLang="en-US" dirty="0" err="1" smtClean="0"/>
              <a:t>rnorm</a:t>
            </a:r>
            <a:r>
              <a:rPr lang="en-US" altLang="en-US" dirty="0" smtClean="0"/>
              <a:t>(100,mean=10,sd=1)</a:t>
            </a:r>
          </a:p>
          <a:p>
            <a:r>
              <a:rPr lang="en-US" altLang="en-US" dirty="0" smtClean="0"/>
              <a:t>G2&lt;-</a:t>
            </a:r>
            <a:r>
              <a:rPr lang="en-US" altLang="en-US" dirty="0" err="1" smtClean="0"/>
              <a:t>sam.cor</a:t>
            </a:r>
            <a:r>
              <a:rPr lang="en-US" altLang="en-US" dirty="0" smtClean="0"/>
              <a:t>(G1,rho=.3)</a:t>
            </a:r>
          </a:p>
          <a:p>
            <a:r>
              <a:rPr lang="en-US" altLang="en-US" dirty="0" smtClean="0"/>
              <a:t>GY&lt;-(G1*G2)</a:t>
            </a:r>
          </a:p>
          <a:p>
            <a:r>
              <a:rPr lang="en-US" altLang="en-US" dirty="0" smtClean="0"/>
              <a:t>X1&lt;-rep(G1,rep(10,100))+</a:t>
            </a:r>
            <a:r>
              <a:rPr lang="en-US" altLang="en-US" dirty="0" err="1" smtClean="0"/>
              <a:t>rnorm</a:t>
            </a:r>
            <a:r>
              <a:rPr lang="en-US" altLang="en-US" dirty="0" smtClean="0"/>
              <a:t>(1000)</a:t>
            </a:r>
          </a:p>
          <a:p>
            <a:r>
              <a:rPr lang="en-US" altLang="en-US" dirty="0" smtClean="0"/>
              <a:t>GX2&lt;-rep(G2,rep(10,100))  #Creates a group-level variable for G2</a:t>
            </a:r>
          </a:p>
          <a:p>
            <a:r>
              <a:rPr lang="en-US" altLang="en-US" dirty="0" smtClean="0"/>
              <a:t>Y&lt;-rep(</a:t>
            </a:r>
            <a:r>
              <a:rPr lang="en-US" altLang="en-US" dirty="0" err="1" smtClean="0"/>
              <a:t>GY,rep</a:t>
            </a:r>
            <a:r>
              <a:rPr lang="en-US" altLang="en-US" dirty="0" smtClean="0"/>
              <a:t>(10,100))+</a:t>
            </a:r>
            <a:r>
              <a:rPr lang="en-US" altLang="en-US" dirty="0" err="1" smtClean="0"/>
              <a:t>rnorm</a:t>
            </a:r>
            <a:r>
              <a:rPr lang="en-US" altLang="en-US" dirty="0" smtClean="0"/>
              <a:t>(1000)</a:t>
            </a:r>
          </a:p>
          <a:p>
            <a:r>
              <a:rPr lang="en-US" altLang="en-US" dirty="0" smtClean="0"/>
              <a:t>GID&lt;-rep(1:100,each=10)</a:t>
            </a:r>
          </a:p>
          <a:p>
            <a:r>
              <a:rPr lang="en-US" altLang="en-US" dirty="0" smtClean="0"/>
              <a:t>CENEX2&lt;-</a:t>
            </a:r>
            <a:r>
              <a:rPr lang="en-US" altLang="en-US" dirty="0" err="1" smtClean="0"/>
              <a:t>data.frame</a:t>
            </a:r>
            <a:r>
              <a:rPr lang="en-US" altLang="en-US" dirty="0" smtClean="0"/>
              <a:t>(Y,X1,GX2,GID)</a:t>
            </a:r>
          </a:p>
          <a:p>
            <a:r>
              <a:rPr lang="en-US" altLang="en-US" dirty="0" err="1" smtClean="0"/>
              <a:t>tdat</a:t>
            </a:r>
            <a:r>
              <a:rPr lang="en-US" altLang="en-US" dirty="0" smtClean="0"/>
              <a:t>&lt;-aggregate(CENEX2[,c("Y","X1")],list(CENEX2$GID),mean)</a:t>
            </a:r>
          </a:p>
          <a:p>
            <a:r>
              <a:rPr lang="en-US" altLang="en-US" dirty="0" smtClean="0"/>
              <a:t>names(</a:t>
            </a:r>
            <a:r>
              <a:rPr lang="en-US" altLang="en-US" dirty="0" err="1" smtClean="0"/>
              <a:t>tdat</a:t>
            </a:r>
            <a:r>
              <a:rPr lang="en-US" altLang="en-US" dirty="0" smtClean="0"/>
              <a:t>)&lt;-c("GID","GY","GX1")</a:t>
            </a:r>
          </a:p>
          <a:p>
            <a:r>
              <a:rPr lang="en-US" altLang="en-US" dirty="0" smtClean="0"/>
              <a:t>CENEX2&lt;-merge(CENEX2,tdat,by="GID")</a:t>
            </a:r>
          </a:p>
          <a:p>
            <a:endParaRPr lang="en-US" altLang="en-US" dirty="0" smtClean="0"/>
          </a:p>
          <a:p>
            <a:r>
              <a:rPr lang="en-US" altLang="en-US" dirty="0" smtClean="0"/>
              <a:t>TDAT&lt;-CENEX2[!duplicated(CENEX2$GID),]</a:t>
            </a:r>
          </a:p>
          <a:p>
            <a:r>
              <a:rPr lang="en-US" altLang="en-US" dirty="0" err="1" smtClean="0"/>
              <a:t>tmod</a:t>
            </a:r>
            <a:r>
              <a:rPr lang="en-US" altLang="en-US" dirty="0" smtClean="0"/>
              <a:t>&lt;-lm(GY~GX1*GX2,data=TDAT)</a:t>
            </a:r>
          </a:p>
          <a:p>
            <a:r>
              <a:rPr lang="en-US" altLang="en-US" dirty="0" smtClean="0"/>
              <a:t>summary(</a:t>
            </a:r>
            <a:r>
              <a:rPr lang="en-US" altLang="en-US" dirty="0" err="1" smtClean="0"/>
              <a:t>tmod</a:t>
            </a:r>
            <a:r>
              <a:rPr lang="en-US" altLang="en-US" dirty="0" smtClean="0"/>
              <a:t>)$</a:t>
            </a:r>
            <a:r>
              <a:rPr lang="en-US" altLang="en-US" dirty="0" err="1" smtClean="0"/>
              <a:t>coef</a:t>
            </a:r>
            <a:endParaRPr lang="en-US" altLang="en-US" dirty="0" smtClean="0"/>
          </a:p>
          <a:p>
            <a:endParaRPr lang="en-US" altLang="en-US" dirty="0"/>
          </a:p>
        </p:txBody>
      </p:sp>
    </p:spTree>
    <p:extLst>
      <p:ext uri="{BB962C8B-B14F-4D97-AF65-F5344CB8AC3E}">
        <p14:creationId xmlns:p14="http://schemas.microsoft.com/office/powerpoint/2010/main" val="1520087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4C7402E-6BBA-43BF-A971-58D9396D0924}" type="slidenum">
              <a:rPr lang="en-US" altLang="en-US" sz="1000"/>
              <a:pPr>
                <a:spcBef>
                  <a:spcPct val="0"/>
                </a:spcBef>
              </a:pPr>
              <a:t>67</a:t>
            </a:fld>
            <a:endParaRPr lang="en-US" altLang="en-US" sz="1000"/>
          </a:p>
        </p:txBody>
      </p:sp>
      <p:sp>
        <p:nvSpPr>
          <p:cNvPr id="273411" name="Rectangle 2050"/>
          <p:cNvSpPr>
            <a:spLocks noGrp="1" noRot="1" noChangeAspect="1" noChangeArrowheads="1" noTextEdit="1"/>
          </p:cNvSpPr>
          <p:nvPr>
            <p:ph type="sldImg"/>
          </p:nvPr>
        </p:nvSpPr>
        <p:spPr>
          <a:xfrm>
            <a:off x="1176338" y="701675"/>
            <a:ext cx="4597400" cy="3448050"/>
          </a:xfrm>
          <a:ln/>
        </p:spPr>
      </p:sp>
      <p:sp>
        <p:nvSpPr>
          <p:cNvPr id="273412" name="Rectangle 2051"/>
          <p:cNvSpPr>
            <a:spLocks noGrp="1" noChangeArrowheads="1"/>
          </p:cNvSpPr>
          <p:nvPr>
            <p:ph type="body" idx="1"/>
          </p:nvPr>
        </p:nvSpPr>
        <p:spPr>
          <a:xfrm>
            <a:off x="927100" y="4386263"/>
            <a:ext cx="5095875" cy="4154487"/>
          </a:xfrm>
          <a:noFill/>
        </p:spPr>
        <p:txBody>
          <a:bodyPr/>
          <a:lstStyle/>
          <a:p>
            <a:endParaRPr lang="en-US" altLang="en-US" smtClean="0"/>
          </a:p>
        </p:txBody>
      </p:sp>
    </p:spTree>
    <p:extLst>
      <p:ext uri="{BB962C8B-B14F-4D97-AF65-F5344CB8AC3E}">
        <p14:creationId xmlns:p14="http://schemas.microsoft.com/office/powerpoint/2010/main" val="31567801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18BC3F-E565-41CF-B968-65881DB9EB85}" type="slidenum">
              <a:rPr lang="en-US" altLang="en-US"/>
              <a:pPr/>
              <a:t>362</a:t>
            </a:fld>
            <a:endParaRPr lang="en-US" altLang="en-US"/>
          </a:p>
        </p:txBody>
      </p:sp>
      <p:sp>
        <p:nvSpPr>
          <p:cNvPr id="524290" name="Rectangle 2"/>
          <p:cNvSpPr>
            <a:spLocks noGrp="1" noRot="1" noChangeAspect="1" noChangeArrowheads="1" noTextEdit="1"/>
          </p:cNvSpPr>
          <p:nvPr>
            <p:ph type="sldImg"/>
          </p:nvPr>
        </p:nvSpPr>
        <p:spPr>
          <a:ln/>
        </p:spPr>
      </p:sp>
      <p:sp>
        <p:nvSpPr>
          <p:cNvPr id="5242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86909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36ECD9-AA20-4423-9C9B-ECB2288A7261}" type="slidenum">
              <a:rPr lang="en-US" altLang="en-US"/>
              <a:pPr/>
              <a:t>363</a:t>
            </a:fld>
            <a:endParaRPr lang="en-US" altLang="en-US"/>
          </a:p>
        </p:txBody>
      </p:sp>
      <p:sp>
        <p:nvSpPr>
          <p:cNvPr id="514050" name="Rectangle 2"/>
          <p:cNvSpPr>
            <a:spLocks noGrp="1" noRot="1" noChangeAspect="1" noChangeArrowheads="1" noTextEdit="1"/>
          </p:cNvSpPr>
          <p:nvPr>
            <p:ph type="sldImg"/>
          </p:nvPr>
        </p:nvSpPr>
        <p:spPr>
          <a:ln/>
        </p:spPr>
      </p:sp>
      <p:sp>
        <p:nvSpPr>
          <p:cNvPr id="514051"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3147855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36ECD9-AA20-4423-9C9B-ECB2288A7261}" type="slidenum">
              <a:rPr lang="en-US" altLang="en-US"/>
              <a:pPr/>
              <a:t>364</a:t>
            </a:fld>
            <a:endParaRPr lang="en-US" altLang="en-US"/>
          </a:p>
        </p:txBody>
      </p:sp>
      <p:sp>
        <p:nvSpPr>
          <p:cNvPr id="514050" name="Rectangle 2"/>
          <p:cNvSpPr>
            <a:spLocks noGrp="1" noRot="1" noChangeAspect="1" noChangeArrowheads="1" noTextEdit="1"/>
          </p:cNvSpPr>
          <p:nvPr>
            <p:ph type="sldImg"/>
          </p:nvPr>
        </p:nvSpPr>
        <p:spPr>
          <a:ln/>
        </p:spPr>
      </p:sp>
      <p:sp>
        <p:nvSpPr>
          <p:cNvPr id="514051"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314785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May 30, 2015 Version</a:t>
            </a:r>
            <a:endParaRPr lang="en-US" dirty="0">
              <a:latin typeface="Times New Roman" pitchFamily="18" charset="0"/>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t>Copyright Paul D. Bliese</a:t>
            </a:r>
          </a:p>
        </p:txBody>
      </p:sp>
      <p:sp>
        <p:nvSpPr>
          <p:cNvPr id="6" name="Rectangle 6"/>
          <p:cNvSpPr>
            <a:spLocks noGrp="1" noChangeArrowheads="1"/>
          </p:cNvSpPr>
          <p:nvPr>
            <p:ph type="sldNum" sz="quarter" idx="12"/>
          </p:nvPr>
        </p:nvSpPr>
        <p:spPr>
          <a:ln/>
        </p:spPr>
        <p:txBody>
          <a:bodyPr/>
          <a:lstStyle>
            <a:lvl1pPr>
              <a:defRPr/>
            </a:lvl1pPr>
          </a:lstStyle>
          <a:p>
            <a:pPr>
              <a:defRPr/>
            </a:pPr>
            <a:fld id="{73268BF2-76E7-461C-B9C5-3B7F61885EF3}" type="slidenum">
              <a:rPr lang="en-US"/>
              <a:pPr>
                <a:defRPr/>
              </a:pPr>
              <a:t>‹#›</a:t>
            </a:fld>
            <a:endParaRPr lang="en-US"/>
          </a:p>
        </p:txBody>
      </p:sp>
    </p:spTree>
    <p:extLst>
      <p:ext uri="{BB962C8B-B14F-4D97-AF65-F5344CB8AC3E}">
        <p14:creationId xmlns:p14="http://schemas.microsoft.com/office/powerpoint/2010/main" val="2688429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May 30, 2015 Version</a:t>
            </a:r>
            <a:endParaRPr lang="en-US">
              <a:latin typeface="Times New Roman" pitchFamily="18" charset="0"/>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t>Copyright Paul D. Bliese</a:t>
            </a:r>
          </a:p>
        </p:txBody>
      </p:sp>
      <p:sp>
        <p:nvSpPr>
          <p:cNvPr id="6" name="Rectangle 6"/>
          <p:cNvSpPr>
            <a:spLocks noGrp="1" noChangeArrowheads="1"/>
          </p:cNvSpPr>
          <p:nvPr>
            <p:ph type="sldNum" sz="quarter" idx="12"/>
          </p:nvPr>
        </p:nvSpPr>
        <p:spPr>
          <a:ln/>
        </p:spPr>
        <p:txBody>
          <a:bodyPr/>
          <a:lstStyle>
            <a:lvl1pPr>
              <a:defRPr/>
            </a:lvl1pPr>
          </a:lstStyle>
          <a:p>
            <a:pPr>
              <a:defRPr/>
            </a:pPr>
            <a:fld id="{CEBEA308-A283-46E5-8EDC-0AAFEE5DD51F}" type="slidenum">
              <a:rPr lang="en-US"/>
              <a:pPr>
                <a:defRPr/>
              </a:pPr>
              <a:t>‹#›</a:t>
            </a:fld>
            <a:endParaRPr lang="en-US"/>
          </a:p>
        </p:txBody>
      </p:sp>
    </p:spTree>
    <p:extLst>
      <p:ext uri="{BB962C8B-B14F-4D97-AF65-F5344CB8AC3E}">
        <p14:creationId xmlns:p14="http://schemas.microsoft.com/office/powerpoint/2010/main" val="2347442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07163" y="258763"/>
            <a:ext cx="1943100" cy="57880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77863" y="258763"/>
            <a:ext cx="5676900" cy="57880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May 30, 2015 Version</a:t>
            </a:r>
            <a:endParaRPr lang="en-US">
              <a:latin typeface="Times New Roman" pitchFamily="18" charset="0"/>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t>Copyright Paul D. Bliese</a:t>
            </a:r>
          </a:p>
        </p:txBody>
      </p:sp>
      <p:sp>
        <p:nvSpPr>
          <p:cNvPr id="6" name="Rectangle 6"/>
          <p:cNvSpPr>
            <a:spLocks noGrp="1" noChangeArrowheads="1"/>
          </p:cNvSpPr>
          <p:nvPr>
            <p:ph type="sldNum" sz="quarter" idx="12"/>
          </p:nvPr>
        </p:nvSpPr>
        <p:spPr>
          <a:ln/>
        </p:spPr>
        <p:txBody>
          <a:bodyPr/>
          <a:lstStyle>
            <a:lvl1pPr>
              <a:defRPr/>
            </a:lvl1pPr>
          </a:lstStyle>
          <a:p>
            <a:pPr>
              <a:defRPr/>
            </a:pPr>
            <a:fld id="{B606EBB9-0C0D-4E5D-B7FE-A6F39ACBEF45}" type="slidenum">
              <a:rPr lang="en-US"/>
              <a:pPr>
                <a:defRPr/>
              </a:pPr>
              <a:t>‹#›</a:t>
            </a:fld>
            <a:endParaRPr lang="en-US"/>
          </a:p>
        </p:txBody>
      </p:sp>
    </p:spTree>
    <p:extLst>
      <p:ext uri="{BB962C8B-B14F-4D97-AF65-F5344CB8AC3E}">
        <p14:creationId xmlns:p14="http://schemas.microsoft.com/office/powerpoint/2010/main" val="3095116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731963" y="258763"/>
            <a:ext cx="6553200" cy="762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77863" y="1220788"/>
            <a:ext cx="7772400" cy="48260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May 30, 2015 Version</a:t>
            </a:r>
            <a:endParaRPr lang="en-US">
              <a:latin typeface="Times New Roman" pitchFamily="18" charset="0"/>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t>Copyright Paul D. Bliese</a:t>
            </a:r>
          </a:p>
        </p:txBody>
      </p:sp>
      <p:sp>
        <p:nvSpPr>
          <p:cNvPr id="6" name="Rectangle 6"/>
          <p:cNvSpPr>
            <a:spLocks noGrp="1" noChangeArrowheads="1"/>
          </p:cNvSpPr>
          <p:nvPr>
            <p:ph type="sldNum" sz="quarter" idx="12"/>
          </p:nvPr>
        </p:nvSpPr>
        <p:spPr>
          <a:ln/>
        </p:spPr>
        <p:txBody>
          <a:bodyPr/>
          <a:lstStyle>
            <a:lvl1pPr>
              <a:defRPr/>
            </a:lvl1pPr>
          </a:lstStyle>
          <a:p>
            <a:pPr>
              <a:defRPr/>
            </a:pPr>
            <a:fld id="{7A266FB1-C240-4CEF-B12E-FD7D71D3CD75}" type="slidenum">
              <a:rPr lang="en-US"/>
              <a:pPr>
                <a:defRPr/>
              </a:pPr>
              <a:t>‹#›</a:t>
            </a:fld>
            <a:endParaRPr lang="en-US"/>
          </a:p>
        </p:txBody>
      </p:sp>
    </p:spTree>
    <p:extLst>
      <p:ext uri="{BB962C8B-B14F-4D97-AF65-F5344CB8AC3E}">
        <p14:creationId xmlns:p14="http://schemas.microsoft.com/office/powerpoint/2010/main" val="823915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731963" y="258763"/>
            <a:ext cx="6553200" cy="762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77863" y="1220788"/>
            <a:ext cx="7772400" cy="48260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May 30, 2015 Version</a:t>
            </a:r>
            <a:endParaRPr lang="en-US">
              <a:latin typeface="Times New Roman" pitchFamily="18" charset="0"/>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t>Copyright Paul D. Bliese</a:t>
            </a:r>
          </a:p>
        </p:txBody>
      </p:sp>
      <p:sp>
        <p:nvSpPr>
          <p:cNvPr id="6" name="Rectangle 6"/>
          <p:cNvSpPr>
            <a:spLocks noGrp="1" noChangeArrowheads="1"/>
          </p:cNvSpPr>
          <p:nvPr>
            <p:ph type="sldNum" sz="quarter" idx="12"/>
          </p:nvPr>
        </p:nvSpPr>
        <p:spPr>
          <a:ln/>
        </p:spPr>
        <p:txBody>
          <a:bodyPr/>
          <a:lstStyle>
            <a:lvl1pPr>
              <a:defRPr/>
            </a:lvl1pPr>
          </a:lstStyle>
          <a:p>
            <a:pPr>
              <a:defRPr/>
            </a:pPr>
            <a:fld id="{A5DE2392-9DC2-4DC8-955E-13028582ACA3}" type="slidenum">
              <a:rPr lang="en-US"/>
              <a:pPr>
                <a:defRPr/>
              </a:pPr>
              <a:t>‹#›</a:t>
            </a:fld>
            <a:endParaRPr lang="en-US"/>
          </a:p>
        </p:txBody>
      </p:sp>
    </p:spTree>
    <p:extLst>
      <p:ext uri="{BB962C8B-B14F-4D97-AF65-F5344CB8AC3E}">
        <p14:creationId xmlns:p14="http://schemas.microsoft.com/office/powerpoint/2010/main" val="1453789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May 30, 2015 Version</a:t>
            </a:r>
            <a:endParaRPr lang="en-US">
              <a:latin typeface="Times New Roman" pitchFamily="18" charset="0"/>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t>Copyright Paul D. Bliese</a:t>
            </a:r>
          </a:p>
        </p:txBody>
      </p:sp>
      <p:sp>
        <p:nvSpPr>
          <p:cNvPr id="6" name="Rectangle 6"/>
          <p:cNvSpPr>
            <a:spLocks noGrp="1" noChangeArrowheads="1"/>
          </p:cNvSpPr>
          <p:nvPr>
            <p:ph type="sldNum" sz="quarter" idx="12"/>
          </p:nvPr>
        </p:nvSpPr>
        <p:spPr>
          <a:ln/>
        </p:spPr>
        <p:txBody>
          <a:bodyPr/>
          <a:lstStyle>
            <a:lvl1pPr>
              <a:defRPr/>
            </a:lvl1pPr>
          </a:lstStyle>
          <a:p>
            <a:pPr>
              <a:defRPr/>
            </a:pPr>
            <a:fld id="{1CF459BE-A16C-4A32-8C89-856E5E7DC8C0}" type="slidenum">
              <a:rPr lang="en-US"/>
              <a:pPr>
                <a:defRPr/>
              </a:pPr>
              <a:t>‹#›</a:t>
            </a:fld>
            <a:endParaRPr lang="en-US"/>
          </a:p>
        </p:txBody>
      </p:sp>
    </p:spTree>
    <p:extLst>
      <p:ext uri="{BB962C8B-B14F-4D97-AF65-F5344CB8AC3E}">
        <p14:creationId xmlns:p14="http://schemas.microsoft.com/office/powerpoint/2010/main" val="333103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May 30, 2015 Version</a:t>
            </a:r>
            <a:endParaRPr lang="en-US">
              <a:latin typeface="Times New Roman" pitchFamily="18" charset="0"/>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t>Copyright Paul D. Bliese</a:t>
            </a:r>
          </a:p>
        </p:txBody>
      </p:sp>
      <p:sp>
        <p:nvSpPr>
          <p:cNvPr id="6" name="Rectangle 6"/>
          <p:cNvSpPr>
            <a:spLocks noGrp="1" noChangeArrowheads="1"/>
          </p:cNvSpPr>
          <p:nvPr>
            <p:ph type="sldNum" sz="quarter" idx="12"/>
          </p:nvPr>
        </p:nvSpPr>
        <p:spPr>
          <a:ln/>
        </p:spPr>
        <p:txBody>
          <a:bodyPr/>
          <a:lstStyle>
            <a:lvl1pPr>
              <a:defRPr/>
            </a:lvl1pPr>
          </a:lstStyle>
          <a:p>
            <a:pPr>
              <a:defRPr/>
            </a:pPr>
            <a:fld id="{EEC1FDE2-684C-4E76-98C6-8D1A961981D1}" type="slidenum">
              <a:rPr lang="en-US"/>
              <a:pPr>
                <a:defRPr/>
              </a:pPr>
              <a:t>‹#›</a:t>
            </a:fld>
            <a:endParaRPr lang="en-US"/>
          </a:p>
        </p:txBody>
      </p:sp>
    </p:spTree>
    <p:extLst>
      <p:ext uri="{BB962C8B-B14F-4D97-AF65-F5344CB8AC3E}">
        <p14:creationId xmlns:p14="http://schemas.microsoft.com/office/powerpoint/2010/main" val="2705970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77863" y="1220788"/>
            <a:ext cx="3810000" cy="4826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0263" y="1220788"/>
            <a:ext cx="3810000" cy="4826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May 30, 2015 Version</a:t>
            </a:r>
            <a:endParaRPr lang="en-US">
              <a:latin typeface="Times New Roman" pitchFamily="18" charset="0"/>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t>Copyright Paul D. Bliese</a:t>
            </a:r>
          </a:p>
        </p:txBody>
      </p:sp>
      <p:sp>
        <p:nvSpPr>
          <p:cNvPr id="7" name="Rectangle 6"/>
          <p:cNvSpPr>
            <a:spLocks noGrp="1" noChangeArrowheads="1"/>
          </p:cNvSpPr>
          <p:nvPr>
            <p:ph type="sldNum" sz="quarter" idx="12"/>
          </p:nvPr>
        </p:nvSpPr>
        <p:spPr>
          <a:ln/>
        </p:spPr>
        <p:txBody>
          <a:bodyPr/>
          <a:lstStyle>
            <a:lvl1pPr>
              <a:defRPr/>
            </a:lvl1pPr>
          </a:lstStyle>
          <a:p>
            <a:pPr>
              <a:defRPr/>
            </a:pPr>
            <a:fld id="{3AC031A1-2556-4566-ACC6-FE7B33D853A9}" type="slidenum">
              <a:rPr lang="en-US"/>
              <a:pPr>
                <a:defRPr/>
              </a:pPr>
              <a:t>‹#›</a:t>
            </a:fld>
            <a:endParaRPr lang="en-US"/>
          </a:p>
        </p:txBody>
      </p:sp>
    </p:spTree>
    <p:extLst>
      <p:ext uri="{BB962C8B-B14F-4D97-AF65-F5344CB8AC3E}">
        <p14:creationId xmlns:p14="http://schemas.microsoft.com/office/powerpoint/2010/main" val="3909366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May 30, 2015 Version</a:t>
            </a:r>
            <a:endParaRPr lang="en-US">
              <a:latin typeface="Times New Roman" pitchFamily="18" charset="0"/>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en-US"/>
              <a:t>Copyright Paul D. Bliese</a:t>
            </a:r>
          </a:p>
        </p:txBody>
      </p:sp>
      <p:sp>
        <p:nvSpPr>
          <p:cNvPr id="9" name="Rectangle 6"/>
          <p:cNvSpPr>
            <a:spLocks noGrp="1" noChangeArrowheads="1"/>
          </p:cNvSpPr>
          <p:nvPr>
            <p:ph type="sldNum" sz="quarter" idx="12"/>
          </p:nvPr>
        </p:nvSpPr>
        <p:spPr>
          <a:ln/>
        </p:spPr>
        <p:txBody>
          <a:bodyPr/>
          <a:lstStyle>
            <a:lvl1pPr>
              <a:defRPr/>
            </a:lvl1pPr>
          </a:lstStyle>
          <a:p>
            <a:pPr>
              <a:defRPr/>
            </a:pPr>
            <a:fld id="{641151A7-9884-4F4A-9697-087FE961FB91}" type="slidenum">
              <a:rPr lang="en-US"/>
              <a:pPr>
                <a:defRPr/>
              </a:pPr>
              <a:t>‹#›</a:t>
            </a:fld>
            <a:endParaRPr lang="en-US"/>
          </a:p>
        </p:txBody>
      </p:sp>
    </p:spTree>
    <p:extLst>
      <p:ext uri="{BB962C8B-B14F-4D97-AF65-F5344CB8AC3E}">
        <p14:creationId xmlns:p14="http://schemas.microsoft.com/office/powerpoint/2010/main" val="1578851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May 30, 2015 Version</a:t>
            </a:r>
            <a:endParaRPr lang="en-US">
              <a:latin typeface="Times New Roman" pitchFamily="18" charset="0"/>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en-US"/>
              <a:t>Copyright Paul D. Bliese</a:t>
            </a:r>
          </a:p>
        </p:txBody>
      </p:sp>
      <p:sp>
        <p:nvSpPr>
          <p:cNvPr id="5" name="Rectangle 6"/>
          <p:cNvSpPr>
            <a:spLocks noGrp="1" noChangeArrowheads="1"/>
          </p:cNvSpPr>
          <p:nvPr>
            <p:ph type="sldNum" sz="quarter" idx="12"/>
          </p:nvPr>
        </p:nvSpPr>
        <p:spPr>
          <a:ln/>
        </p:spPr>
        <p:txBody>
          <a:bodyPr/>
          <a:lstStyle>
            <a:lvl1pPr>
              <a:defRPr/>
            </a:lvl1pPr>
          </a:lstStyle>
          <a:p>
            <a:pPr>
              <a:defRPr/>
            </a:pPr>
            <a:fld id="{F47C902F-E146-4E0D-B065-520C146C0C24}" type="slidenum">
              <a:rPr lang="en-US"/>
              <a:pPr>
                <a:defRPr/>
              </a:pPr>
              <a:t>‹#›</a:t>
            </a:fld>
            <a:endParaRPr lang="en-US"/>
          </a:p>
        </p:txBody>
      </p:sp>
    </p:spTree>
    <p:extLst>
      <p:ext uri="{BB962C8B-B14F-4D97-AF65-F5344CB8AC3E}">
        <p14:creationId xmlns:p14="http://schemas.microsoft.com/office/powerpoint/2010/main" val="363993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May 30, 2015 Version</a:t>
            </a:r>
            <a:endParaRPr lang="en-US">
              <a:latin typeface="Times New Roman" pitchFamily="18" charset="0"/>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en-US"/>
              <a:t>Copyright Paul D. Bliese</a:t>
            </a:r>
          </a:p>
        </p:txBody>
      </p:sp>
      <p:sp>
        <p:nvSpPr>
          <p:cNvPr id="4" name="Rectangle 6"/>
          <p:cNvSpPr>
            <a:spLocks noGrp="1" noChangeArrowheads="1"/>
          </p:cNvSpPr>
          <p:nvPr>
            <p:ph type="sldNum" sz="quarter" idx="12"/>
          </p:nvPr>
        </p:nvSpPr>
        <p:spPr>
          <a:ln/>
        </p:spPr>
        <p:txBody>
          <a:bodyPr/>
          <a:lstStyle>
            <a:lvl1pPr>
              <a:defRPr/>
            </a:lvl1pPr>
          </a:lstStyle>
          <a:p>
            <a:pPr>
              <a:defRPr/>
            </a:pPr>
            <a:fld id="{C64EA9BA-E5EA-44B4-84C1-8D699231D36A}" type="slidenum">
              <a:rPr lang="en-US"/>
              <a:pPr>
                <a:defRPr/>
              </a:pPr>
              <a:t>‹#›</a:t>
            </a:fld>
            <a:endParaRPr lang="en-US"/>
          </a:p>
        </p:txBody>
      </p:sp>
    </p:spTree>
    <p:extLst>
      <p:ext uri="{BB962C8B-B14F-4D97-AF65-F5344CB8AC3E}">
        <p14:creationId xmlns:p14="http://schemas.microsoft.com/office/powerpoint/2010/main" val="3299055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May 30, 2015 Version</a:t>
            </a:r>
            <a:endParaRPr lang="en-US">
              <a:latin typeface="Times New Roman" pitchFamily="18" charset="0"/>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t>Copyright Paul D. Bliese</a:t>
            </a:r>
          </a:p>
        </p:txBody>
      </p:sp>
      <p:sp>
        <p:nvSpPr>
          <p:cNvPr id="7" name="Rectangle 6"/>
          <p:cNvSpPr>
            <a:spLocks noGrp="1" noChangeArrowheads="1"/>
          </p:cNvSpPr>
          <p:nvPr>
            <p:ph type="sldNum" sz="quarter" idx="12"/>
          </p:nvPr>
        </p:nvSpPr>
        <p:spPr>
          <a:ln/>
        </p:spPr>
        <p:txBody>
          <a:bodyPr/>
          <a:lstStyle>
            <a:lvl1pPr>
              <a:defRPr/>
            </a:lvl1pPr>
          </a:lstStyle>
          <a:p>
            <a:pPr>
              <a:defRPr/>
            </a:pPr>
            <a:fld id="{30361D4F-337F-4885-942F-378BFBB40660}" type="slidenum">
              <a:rPr lang="en-US"/>
              <a:pPr>
                <a:defRPr/>
              </a:pPr>
              <a:t>‹#›</a:t>
            </a:fld>
            <a:endParaRPr lang="en-US"/>
          </a:p>
        </p:txBody>
      </p:sp>
    </p:spTree>
    <p:extLst>
      <p:ext uri="{BB962C8B-B14F-4D97-AF65-F5344CB8AC3E}">
        <p14:creationId xmlns:p14="http://schemas.microsoft.com/office/powerpoint/2010/main" val="4137214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May 30, 2015 Version</a:t>
            </a:r>
            <a:endParaRPr lang="en-US">
              <a:latin typeface="Times New Roman" pitchFamily="18" charset="0"/>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t>Copyright Paul D. Bliese</a:t>
            </a:r>
          </a:p>
        </p:txBody>
      </p:sp>
      <p:sp>
        <p:nvSpPr>
          <p:cNvPr id="7" name="Rectangle 6"/>
          <p:cNvSpPr>
            <a:spLocks noGrp="1" noChangeArrowheads="1"/>
          </p:cNvSpPr>
          <p:nvPr>
            <p:ph type="sldNum" sz="quarter" idx="12"/>
          </p:nvPr>
        </p:nvSpPr>
        <p:spPr>
          <a:ln/>
        </p:spPr>
        <p:txBody>
          <a:bodyPr/>
          <a:lstStyle>
            <a:lvl1pPr>
              <a:defRPr/>
            </a:lvl1pPr>
          </a:lstStyle>
          <a:p>
            <a:pPr>
              <a:defRPr/>
            </a:pPr>
            <a:fld id="{F4CFF59F-5DFD-40AF-A456-6FE884C2D64E}" type="slidenum">
              <a:rPr lang="en-US"/>
              <a:pPr>
                <a:defRPr/>
              </a:pPr>
              <a:t>‹#›</a:t>
            </a:fld>
            <a:endParaRPr lang="en-US"/>
          </a:p>
        </p:txBody>
      </p:sp>
    </p:spTree>
    <p:extLst>
      <p:ext uri="{BB962C8B-B14F-4D97-AF65-F5344CB8AC3E}">
        <p14:creationId xmlns:p14="http://schemas.microsoft.com/office/powerpoint/2010/main" val="3810683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Microsoft_Word_97_-_2003_Document1.doc"/><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FFF99"/>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731963" y="258763"/>
            <a:ext cx="6553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77863" y="1220788"/>
            <a:ext cx="7772400" cy="482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eaLnBrk="0" hangingPunct="0">
              <a:defRPr sz="1000">
                <a:latin typeface="+mn-lt"/>
                <a:cs typeface="+mn-cs"/>
              </a:defRPr>
            </a:lvl1pPr>
          </a:lstStyle>
          <a:p>
            <a:pPr>
              <a:defRPr/>
            </a:pPr>
            <a:r>
              <a:rPr lang="en-US" smtClean="0"/>
              <a:t>May 30, 2015 Version</a:t>
            </a:r>
            <a:endParaRPr lang="en-US">
              <a:latin typeface="Times New Roman" pitchFamily="18"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eaLnBrk="0" hangingPunct="0">
              <a:defRPr sz="1000">
                <a:latin typeface="+mn-lt"/>
                <a:cs typeface="+mn-cs"/>
              </a:defRPr>
            </a:lvl1pPr>
          </a:lstStyle>
          <a:p>
            <a:pPr>
              <a:defRPr/>
            </a:pPr>
            <a:r>
              <a:rPr lang="en-US"/>
              <a:t>Copyright Paul D. Bliese</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eaLnBrk="0" hangingPunct="0">
              <a:defRPr sz="1000">
                <a:latin typeface="+mn-lt"/>
                <a:cs typeface="+mn-cs"/>
              </a:defRPr>
            </a:lvl1pPr>
          </a:lstStyle>
          <a:p>
            <a:pPr>
              <a:defRPr/>
            </a:pPr>
            <a:fld id="{1DA2398E-AECF-415A-93FE-8B35D2A9EAA6}" type="slidenum">
              <a:rPr lang="en-US"/>
              <a:pPr>
                <a:defRPr/>
              </a:pPr>
              <a:t>‹#›</a:t>
            </a:fld>
            <a:endParaRPr lang="en-US"/>
          </a:p>
        </p:txBody>
      </p:sp>
      <p:sp>
        <p:nvSpPr>
          <p:cNvPr id="1031" name="Line 7"/>
          <p:cNvSpPr>
            <a:spLocks noChangeShapeType="1"/>
          </p:cNvSpPr>
          <p:nvPr/>
        </p:nvSpPr>
        <p:spPr bwMode="auto">
          <a:xfrm>
            <a:off x="2041525" y="984250"/>
            <a:ext cx="6400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2" name="Line 19"/>
          <p:cNvSpPr>
            <a:spLocks noChangeShapeType="1"/>
          </p:cNvSpPr>
          <p:nvPr/>
        </p:nvSpPr>
        <p:spPr bwMode="auto">
          <a:xfrm>
            <a:off x="681038" y="6305550"/>
            <a:ext cx="7769225" cy="0"/>
          </a:xfrm>
          <a:prstGeom prst="line">
            <a:avLst/>
          </a:prstGeom>
          <a:noFill/>
          <a:ln w="34925" cmpd="thinThick">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033" name="Object 1"/>
          <p:cNvGraphicFramePr>
            <a:graphicFrameLocks noChangeAspect="1"/>
          </p:cNvGraphicFramePr>
          <p:nvPr userDrawn="1"/>
        </p:nvGraphicFramePr>
        <p:xfrm>
          <a:off x="82550" y="60325"/>
          <a:ext cx="1452563" cy="954088"/>
        </p:xfrm>
        <a:graphic>
          <a:graphicData uri="http://schemas.openxmlformats.org/presentationml/2006/ole">
            <mc:AlternateContent xmlns:mc="http://schemas.openxmlformats.org/markup-compatibility/2006">
              <mc:Choice xmlns:v="urn:schemas-microsoft-com:vml" Requires="v">
                <p:oleObj spid="_x0000_s1120" name="Document" r:id="rId16" imgW="2905129" imgH="1919791" progId="Word.Document.8">
                  <p:embed/>
                </p:oleObj>
              </mc:Choice>
              <mc:Fallback>
                <p:oleObj name="Document" r:id="rId16" imgW="2905129" imgH="1919791" progId="Word.Document.8">
                  <p:embed/>
                  <p:pic>
                    <p:nvPicPr>
                      <p:cNvPr id="0" name="Object 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550" y="60325"/>
                        <a:ext cx="1452563" cy="9540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Arial" charset="0"/>
        </a:defRPr>
      </a:lvl2pPr>
      <a:lvl3pPr algn="ctr" rtl="0" eaLnBrk="0" fontAlgn="base" hangingPunct="0">
        <a:spcBef>
          <a:spcPct val="0"/>
        </a:spcBef>
        <a:spcAft>
          <a:spcPct val="0"/>
        </a:spcAft>
        <a:defRPr sz="2800">
          <a:solidFill>
            <a:schemeClr val="tx2"/>
          </a:solidFill>
          <a:latin typeface="Arial" charset="0"/>
        </a:defRPr>
      </a:lvl3pPr>
      <a:lvl4pPr algn="ctr" rtl="0" eaLnBrk="0" fontAlgn="base" hangingPunct="0">
        <a:spcBef>
          <a:spcPct val="0"/>
        </a:spcBef>
        <a:spcAft>
          <a:spcPct val="0"/>
        </a:spcAft>
        <a:defRPr sz="2800">
          <a:solidFill>
            <a:schemeClr val="tx2"/>
          </a:solidFill>
          <a:latin typeface="Arial" charset="0"/>
        </a:defRPr>
      </a:lvl4pPr>
      <a:lvl5pPr algn="ctr" rtl="0" eaLnBrk="0" fontAlgn="base" hangingPunct="0">
        <a:spcBef>
          <a:spcPct val="0"/>
        </a:spcBef>
        <a:spcAft>
          <a:spcPct val="0"/>
        </a:spcAft>
        <a:defRPr sz="2800">
          <a:solidFill>
            <a:schemeClr val="tx2"/>
          </a:solidFill>
          <a:latin typeface="Arial" charset="0"/>
        </a:defRPr>
      </a:lvl5pPr>
      <a:lvl6pPr marL="457200" algn="ctr" rtl="0" eaLnBrk="0" fontAlgn="base" hangingPunct="0">
        <a:spcBef>
          <a:spcPct val="0"/>
        </a:spcBef>
        <a:spcAft>
          <a:spcPct val="0"/>
        </a:spcAft>
        <a:defRPr sz="2800">
          <a:solidFill>
            <a:schemeClr val="tx2"/>
          </a:solidFill>
          <a:latin typeface="Arial" charset="0"/>
        </a:defRPr>
      </a:lvl6pPr>
      <a:lvl7pPr marL="914400" algn="ctr" rtl="0" eaLnBrk="0" fontAlgn="base" hangingPunct="0">
        <a:spcBef>
          <a:spcPct val="0"/>
        </a:spcBef>
        <a:spcAft>
          <a:spcPct val="0"/>
        </a:spcAft>
        <a:defRPr sz="2800">
          <a:solidFill>
            <a:schemeClr val="tx2"/>
          </a:solidFill>
          <a:latin typeface="Arial" charset="0"/>
        </a:defRPr>
      </a:lvl7pPr>
      <a:lvl8pPr marL="1371600" algn="ctr" rtl="0" eaLnBrk="0" fontAlgn="base" hangingPunct="0">
        <a:spcBef>
          <a:spcPct val="0"/>
        </a:spcBef>
        <a:spcAft>
          <a:spcPct val="0"/>
        </a:spcAft>
        <a:defRPr sz="2800">
          <a:solidFill>
            <a:schemeClr val="tx2"/>
          </a:solidFill>
          <a:latin typeface="Arial" charset="0"/>
        </a:defRPr>
      </a:lvl8pPr>
      <a:lvl9pPr marL="1828800" algn="ctr" rtl="0" eaLnBrk="0" fontAlgn="base" hangingPunct="0">
        <a:spcBef>
          <a:spcPct val="0"/>
        </a:spcBef>
        <a:spcAft>
          <a:spcPct val="0"/>
        </a:spcAft>
        <a:defRPr sz="2800">
          <a:solidFill>
            <a:schemeClr val="tx2"/>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vmlDrawing" Target="../drawings/vmlDrawing13.vml"/><Relationship Id="rId5" Type="http://schemas.openxmlformats.org/officeDocument/2006/relationships/image" Target="../media/image25.png"/><Relationship Id="rId4" Type="http://schemas.openxmlformats.org/officeDocument/2006/relationships/oleObject" Target="../embeddings/Microsoft_Excel_97-2003_Worksheet7.xls"/></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7.e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vmlDrawing" Target="../drawings/vmlDrawing14.vml"/><Relationship Id="rId5" Type="http://schemas.openxmlformats.org/officeDocument/2006/relationships/image" Target="../media/image25.png"/><Relationship Id="rId4" Type="http://schemas.openxmlformats.org/officeDocument/2006/relationships/oleObject" Target="../embeddings/Microsoft_Excel_97-2003_Worksheet8.xls"/></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8.emf"/><Relationship Id="rId4" Type="http://schemas.openxmlformats.org/officeDocument/2006/relationships/oleObject" Target="../embeddings/oleObject3.bin"/></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vmlDrawing" Target="../drawings/vmlDrawing15.vml"/><Relationship Id="rId5" Type="http://schemas.openxmlformats.org/officeDocument/2006/relationships/image" Target="../media/image32.png"/><Relationship Id="rId4" Type="http://schemas.openxmlformats.org/officeDocument/2006/relationships/oleObject" Target="../embeddings/Microsoft_Excel_97-2003_Worksheet9.xls"/></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vmlDrawing" Target="../drawings/vmlDrawing16.vml"/><Relationship Id="rId5" Type="http://schemas.openxmlformats.org/officeDocument/2006/relationships/image" Target="../media/image33.png"/><Relationship Id="rId4" Type="http://schemas.openxmlformats.org/officeDocument/2006/relationships/oleObject" Target="../embeddings/Microsoft_Excel_97-2003_Worksheet10.xls"/></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vmlDrawing" Target="../drawings/vmlDrawing17.vml"/><Relationship Id="rId5" Type="http://schemas.openxmlformats.org/officeDocument/2006/relationships/image" Target="../media/image34.png"/><Relationship Id="rId4" Type="http://schemas.openxmlformats.org/officeDocument/2006/relationships/oleObject" Target="../embeddings/Microsoft_Excel_97-2003_Worksheet11.xls"/></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vmlDrawing" Target="../drawings/vmlDrawing18.vml"/><Relationship Id="rId5" Type="http://schemas.openxmlformats.org/officeDocument/2006/relationships/image" Target="../media/image35.png"/><Relationship Id="rId4" Type="http://schemas.openxmlformats.org/officeDocument/2006/relationships/oleObject" Target="../embeddings/Microsoft_Excel_97-2003_Worksheet12.xls"/></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vmlDrawing" Target="../drawings/vmlDrawing19.vml"/><Relationship Id="rId5" Type="http://schemas.openxmlformats.org/officeDocument/2006/relationships/image" Target="../media/image36.png"/><Relationship Id="rId4" Type="http://schemas.openxmlformats.org/officeDocument/2006/relationships/oleObject" Target="../embeddings/Microsoft_Excel_97-2003_Worksheet13.xls"/></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vmlDrawing" Target="../drawings/vmlDrawing20.vml"/><Relationship Id="rId5" Type="http://schemas.openxmlformats.org/officeDocument/2006/relationships/image" Target="../media/image37.png"/><Relationship Id="rId4" Type="http://schemas.openxmlformats.org/officeDocument/2006/relationships/oleObject" Target="../embeddings/Microsoft_Excel_97-2003_Worksheet14.xls"/></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oleObject" Target="../embeddings/Microsoft_Excel_97-2003_Worksheet15.xls"/><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3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vmlDrawing" Target="../drawings/vmlDrawing22.vml"/><Relationship Id="rId5" Type="http://schemas.openxmlformats.org/officeDocument/2006/relationships/image" Target="../media/image39.png"/><Relationship Id="rId4" Type="http://schemas.openxmlformats.org/officeDocument/2006/relationships/oleObject" Target="../embeddings/Microsoft_Excel_97-2003_Worksheet16.xls"/></Relationships>
</file>

<file path=ppt/slides/_rels/slide157.xml.rels><?xml version="1.0" encoding="UTF-8" standalone="yes"?>
<Relationships xmlns="http://schemas.openxmlformats.org/package/2006/relationships"><Relationship Id="rId3" Type="http://schemas.openxmlformats.org/officeDocument/2006/relationships/oleObject" Target="../embeddings/Microsoft_Excel_97-2003_Worksheet17.xls"/><Relationship Id="rId2" Type="http://schemas.openxmlformats.org/officeDocument/2006/relationships/slideLayout" Target="../slideLayouts/slideLayout6.xml"/><Relationship Id="rId1" Type="http://schemas.openxmlformats.org/officeDocument/2006/relationships/vmlDrawing" Target="../drawings/vmlDrawing23.vml"/><Relationship Id="rId4" Type="http://schemas.openxmlformats.org/officeDocument/2006/relationships/image" Target="../media/image4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vmlDrawing" Target="../drawings/vmlDrawing24.vml"/><Relationship Id="rId5" Type="http://schemas.openxmlformats.org/officeDocument/2006/relationships/image" Target="../media/image25.png"/><Relationship Id="rId4" Type="http://schemas.openxmlformats.org/officeDocument/2006/relationships/oleObject" Target="../embeddings/Microsoft_Excel_97-2003_Worksheet18.xls"/></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 Id="rId4" Type="http://schemas.openxmlformats.org/officeDocument/2006/relationships/image" Target="../media/image44.tif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hyperlink" Target="http://www.quantpsy.org/medmc/medmc.htm" TargetMode="Externa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slideLayout" Target="../slideLayouts/slideLayout2.xml"/><Relationship Id="rId4" Type="http://schemas.openxmlformats.org/officeDocument/2006/relationships/image" Target="../media/image55.wmf"/></Relationships>
</file>

<file path=ppt/slides/_rels/slide19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6.emf"/></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chart" Target="../charts/chart1.xml"/><Relationship Id="rId2" Type="http://schemas.openxmlformats.org/officeDocument/2006/relationships/image" Target="../media/image59.png"/><Relationship Id="rId16"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8" Type="http://schemas.openxmlformats.org/officeDocument/2006/relationships/chart" Target="../charts/chart7.xml"/><Relationship Id="rId13" Type="http://schemas.openxmlformats.org/officeDocument/2006/relationships/chart" Target="../charts/chart9.xml"/><Relationship Id="rId3" Type="http://schemas.openxmlformats.org/officeDocument/2006/relationships/chart" Target="../charts/chart2.xml"/><Relationship Id="rId7" Type="http://schemas.openxmlformats.org/officeDocument/2006/relationships/chart" Target="../charts/chart6.xml"/><Relationship Id="rId12" Type="http://schemas.openxmlformats.org/officeDocument/2006/relationships/chart" Target="../charts/chart8.xml"/><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chart" Target="../charts/chart5.xml"/><Relationship Id="rId11" Type="http://schemas.openxmlformats.org/officeDocument/2006/relationships/image" Target="../media/image78.png"/><Relationship Id="rId5" Type="http://schemas.openxmlformats.org/officeDocument/2006/relationships/chart" Target="../charts/chart4.xml"/><Relationship Id="rId10" Type="http://schemas.openxmlformats.org/officeDocument/2006/relationships/image" Target="../media/image77.png"/><Relationship Id="rId4" Type="http://schemas.openxmlformats.org/officeDocument/2006/relationships/chart" Target="../charts/chart3.xml"/><Relationship Id="rId9" Type="http://schemas.openxmlformats.org/officeDocument/2006/relationships/image" Target="../media/image76.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80.emf"/><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9.emf"/><Relationship Id="rId2" Type="http://schemas.openxmlformats.org/officeDocument/2006/relationships/image" Target="../media/image59.png"/><Relationship Id="rId16"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oleObject" Target="../embeddings/Microsoft_Excel_97-2003_Worksheet19.xls"/><Relationship Id="rId2" Type="http://schemas.openxmlformats.org/officeDocument/2006/relationships/slideLayout" Target="../slideLayouts/slideLayout6.xml"/><Relationship Id="rId1" Type="http://schemas.openxmlformats.org/officeDocument/2006/relationships/vmlDrawing" Target="../drawings/vmlDrawing25.vml"/><Relationship Id="rId4" Type="http://schemas.openxmlformats.org/officeDocument/2006/relationships/image" Target="../media/image40.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89.emf"/></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2.wmf"/></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26.vml"/><Relationship Id="rId4" Type="http://schemas.openxmlformats.org/officeDocument/2006/relationships/image" Target="../media/image93.emf"/></Relationships>
</file>

<file path=ppt/slides/_rels/slide288.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6.xml"/><Relationship Id="rId1" Type="http://schemas.openxmlformats.org/officeDocument/2006/relationships/vmlDrawing" Target="../drawings/vmlDrawing27.vml"/><Relationship Id="rId5" Type="http://schemas.openxmlformats.org/officeDocument/2006/relationships/image" Target="../media/image94.wmf"/><Relationship Id="rId4" Type="http://schemas.openxmlformats.org/officeDocument/2006/relationships/oleObject" Target="../embeddings/oleObject8.bin"/></Relationships>
</file>

<file path=ppt/slides/_rels/slide31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28.vml"/><Relationship Id="rId4" Type="http://schemas.openxmlformats.org/officeDocument/2006/relationships/image" Target="../media/image95.wmf"/></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319.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9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2.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Microsoft_Excel_97-2003_Worksheet2.xls"/><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4.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Microsoft_Excel_97-2003_Worksheet3.xls"/><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5.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0.emf"/><Relationship Id="rId4" Type="http://schemas.openxmlformats.org/officeDocument/2006/relationships/oleObject" Target="../embeddings/oleObject4.bin"/></Relationships>
</file>

<file path=ppt/slides/_rels/slide8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4.emf"/><Relationship Id="rId5" Type="http://schemas.openxmlformats.org/officeDocument/2006/relationships/oleObject" Target="../embeddings/oleObject1.bin"/><Relationship Id="rId4" Type="http://schemas.openxmlformats.org/officeDocument/2006/relationships/image" Target="../media/image5.w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25.png"/><Relationship Id="rId4" Type="http://schemas.openxmlformats.org/officeDocument/2006/relationships/oleObject" Target="../embeddings/Microsoft_Excel_97-2003_Worksheet4.xls"/></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vmlDrawing" Target="../drawings/vmlDrawing9.vml"/><Relationship Id="rId5" Type="http://schemas.openxmlformats.org/officeDocument/2006/relationships/image" Target="../media/image25.png"/><Relationship Id="rId4" Type="http://schemas.openxmlformats.org/officeDocument/2006/relationships/oleObject" Target="../embeddings/Microsoft_Excel_97-2003_Worksheet5.xls"/></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10.vml"/><Relationship Id="rId5" Type="http://schemas.openxmlformats.org/officeDocument/2006/relationships/image" Target="../media/image26.png"/><Relationship Id="rId4" Type="http://schemas.openxmlformats.org/officeDocument/2006/relationships/oleObject" Target="../embeddings/Microsoft_Excel_97-2003_Worksheet6.xls"/></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11.vml"/><Relationship Id="rId4" Type="http://schemas.openxmlformats.org/officeDocument/2006/relationships/image" Target="../media/image7.emf"/></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vmlDrawing" Target="../drawings/vmlDrawing12.vml"/><Relationship Id="rId5" Type="http://schemas.openxmlformats.org/officeDocument/2006/relationships/image" Target="../media/image27.emf"/><Relationship Id="rId4" Type="http://schemas.openxmlformats.org/officeDocument/2006/relationships/oleObject" Target="../embeddings/oleObject6.bin"/></Relationships>
</file>

<file path=ppt/slides/_rels/slide9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4" name="Footer Placeholder 4"/>
          <p:cNvSpPr>
            <a:spLocks noGrp="1"/>
          </p:cNvSpPr>
          <p:nvPr>
            <p:ph type="ftr" sz="quarter" idx="11"/>
          </p:nvPr>
        </p:nvSpPr>
        <p:spPr/>
        <p:txBody>
          <a:bodyPr/>
          <a:lstStyle/>
          <a:p>
            <a:pPr>
              <a:defRPr/>
            </a:pPr>
            <a:r>
              <a:rPr lang="en-US"/>
              <a:t>Copyright Paul D. Bliese</a:t>
            </a:r>
          </a:p>
        </p:txBody>
      </p:sp>
      <p:sp>
        <p:nvSpPr>
          <p:cNvPr id="5" name="Slide Number Placeholder 5"/>
          <p:cNvSpPr>
            <a:spLocks noGrp="1"/>
          </p:cNvSpPr>
          <p:nvPr>
            <p:ph type="sldNum" sz="quarter" idx="12"/>
          </p:nvPr>
        </p:nvSpPr>
        <p:spPr/>
        <p:txBody>
          <a:bodyPr/>
          <a:lstStyle/>
          <a:p>
            <a:pPr>
              <a:defRPr/>
            </a:pPr>
            <a:fld id="{63D0E0CE-A0E6-4B62-8451-83E3DB8AFF03}" type="slidenum">
              <a:rPr lang="en-US"/>
              <a:pPr>
                <a:defRPr/>
              </a:pPr>
              <a:t>1</a:t>
            </a:fld>
            <a:endParaRPr lang="en-US"/>
          </a:p>
        </p:txBody>
      </p:sp>
      <p:sp>
        <p:nvSpPr>
          <p:cNvPr id="2053" name="Rectangle 2"/>
          <p:cNvSpPr>
            <a:spLocks noGrp="1" noChangeArrowheads="1"/>
          </p:cNvSpPr>
          <p:nvPr>
            <p:ph type="ctrTitle"/>
          </p:nvPr>
        </p:nvSpPr>
        <p:spPr>
          <a:xfrm>
            <a:off x="647700" y="2197100"/>
            <a:ext cx="7772400" cy="2968625"/>
          </a:xfrm>
        </p:spPr>
        <p:txBody>
          <a:bodyPr/>
          <a:lstStyle/>
          <a:p>
            <a:r>
              <a:rPr lang="en-US" altLang="en-US" sz="3200" dirty="0" smtClean="0"/>
              <a:t>Advanced Mixed-Effects Analyses</a:t>
            </a:r>
            <a:br>
              <a:rPr lang="en-US" altLang="en-US" sz="3200" dirty="0" smtClean="0"/>
            </a:br>
            <a:r>
              <a:rPr lang="en-US" altLang="en-US" sz="3200" dirty="0" smtClean="0"/>
              <a:t/>
            </a:r>
            <a:br>
              <a:rPr lang="en-US" altLang="en-US" sz="3200" dirty="0" smtClean="0"/>
            </a:br>
            <a:r>
              <a:rPr lang="en-US" altLang="en-US" sz="2400" dirty="0" smtClean="0"/>
              <a:t>Presented at CARMA</a:t>
            </a:r>
            <a:br>
              <a:rPr lang="en-US" altLang="en-US" sz="2400" dirty="0" smtClean="0"/>
            </a:br>
            <a:r>
              <a:rPr lang="en-US" altLang="en-US" sz="2400" dirty="0" smtClean="0"/>
              <a:t>June 9-11</a:t>
            </a:r>
            <a:r>
              <a:rPr lang="en-US" altLang="en-US" sz="2400" smtClean="0"/>
              <a:t>, 2016</a:t>
            </a:r>
            <a:r>
              <a:rPr lang="en-US" altLang="en-US" sz="2400" dirty="0" smtClean="0"/>
              <a:t/>
            </a:r>
            <a:br>
              <a:rPr lang="en-US" altLang="en-US" sz="2400" dirty="0" smtClean="0"/>
            </a:br>
            <a:r>
              <a:rPr lang="en-US" altLang="en-US" sz="2400" dirty="0" smtClean="0"/>
              <a:t/>
            </a:r>
            <a:br>
              <a:rPr lang="en-US" altLang="en-US" sz="2400" dirty="0" smtClean="0"/>
            </a:br>
            <a:r>
              <a:rPr lang="en-US" altLang="en-US" sz="2400" dirty="0" smtClean="0"/>
              <a:t/>
            </a:r>
            <a:br>
              <a:rPr lang="en-US" altLang="en-US" sz="2400" dirty="0" smtClean="0"/>
            </a:br>
            <a:r>
              <a:rPr lang="en-US" altLang="en-US" dirty="0" smtClean="0"/>
              <a:t>Paul D. </a:t>
            </a:r>
            <a:r>
              <a:rPr lang="en-US" altLang="en-US" dirty="0" err="1" smtClean="0"/>
              <a:t>Bliese</a:t>
            </a:r>
            <a:endParaRPr lang="en-US" alt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952F7927-D9A3-4F0C-8299-9A6A8DAE49CE}" type="slidenum">
              <a:rPr lang="en-US"/>
              <a:pPr>
                <a:defRPr/>
              </a:pPr>
              <a:t>10</a:t>
            </a:fld>
            <a:endParaRPr lang="en-US"/>
          </a:p>
        </p:txBody>
      </p:sp>
      <p:sp>
        <p:nvSpPr>
          <p:cNvPr id="22533" name="Rectangle 2"/>
          <p:cNvSpPr>
            <a:spLocks noGrp="1" noChangeArrowheads="1"/>
          </p:cNvSpPr>
          <p:nvPr>
            <p:ph type="title"/>
          </p:nvPr>
        </p:nvSpPr>
        <p:spPr/>
        <p:txBody>
          <a:bodyPr/>
          <a:lstStyle/>
          <a:p>
            <a:r>
              <a:rPr lang="en-US" altLang="en-US" smtClean="0"/>
              <a:t>Intro:  Model Context and Time</a:t>
            </a:r>
          </a:p>
        </p:txBody>
      </p:sp>
      <p:sp>
        <p:nvSpPr>
          <p:cNvPr id="22534" name="Rectangle 3"/>
          <p:cNvSpPr>
            <a:spLocks noGrp="1" noChangeArrowheads="1"/>
          </p:cNvSpPr>
          <p:nvPr>
            <p:ph type="body" idx="1"/>
          </p:nvPr>
        </p:nvSpPr>
        <p:spPr/>
        <p:txBody>
          <a:bodyPr/>
          <a:lstStyle/>
          <a:p>
            <a:r>
              <a:rPr lang="en-US" altLang="en-US" dirty="0" smtClean="0"/>
              <a:t>Modeling dynamic processes over time is a key variation on modeling context.</a:t>
            </a:r>
          </a:p>
          <a:p>
            <a:r>
              <a:rPr lang="en-US" altLang="en-US" dirty="0" smtClean="0"/>
              <a:t>Individuals are the typically the higher-level variable and the repeated observations from individuals are the lower-level observations.</a:t>
            </a:r>
          </a:p>
          <a:p>
            <a:r>
              <a:rPr lang="en-US" altLang="en-US" dirty="0" smtClean="0"/>
              <a:t>Goal is to model how attributes of the higher-level variable relate to:</a:t>
            </a:r>
          </a:p>
          <a:p>
            <a:pPr lvl="1"/>
            <a:r>
              <a:rPr lang="en-US" altLang="en-US" dirty="0" smtClean="0"/>
              <a:t>Overall mean differences</a:t>
            </a:r>
          </a:p>
          <a:p>
            <a:pPr lvl="1"/>
            <a:r>
              <a:rPr lang="en-US" altLang="en-US" dirty="0" smtClean="0"/>
              <a:t>Patterns of change over time</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3"/>
          <p:cNvSpPr>
            <a:spLocks noGrp="1"/>
          </p:cNvSpPr>
          <p:nvPr>
            <p:ph type="ftr" sz="quarter" idx="11"/>
          </p:nvPr>
        </p:nvSpPr>
        <p:spPr/>
        <p:txBody>
          <a:bodyPr/>
          <a:lstStyle/>
          <a:p>
            <a:pPr>
              <a:defRPr/>
            </a:pPr>
            <a:r>
              <a:rPr lang="en-US"/>
              <a:t>Copyright Paul D. Bliese</a:t>
            </a:r>
          </a:p>
        </p:txBody>
      </p:sp>
      <p:sp>
        <p:nvSpPr>
          <p:cNvPr id="28676"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7BAC6C92-0945-4346-9945-8944868D83A2}" type="slidenum">
              <a:rPr lang="en-US" altLang="en-US" sz="1000"/>
              <a:pPr>
                <a:spcBef>
                  <a:spcPct val="0"/>
                </a:spcBef>
                <a:buFontTx/>
                <a:buNone/>
              </a:pPr>
              <a:t>100</a:t>
            </a:fld>
            <a:endParaRPr lang="en-US" altLang="en-US" sz="1000"/>
          </a:p>
        </p:txBody>
      </p:sp>
      <p:sp>
        <p:nvSpPr>
          <p:cNvPr id="28677" name="Rectangle 4"/>
          <p:cNvSpPr>
            <a:spLocks noGrp="1" noChangeArrowheads="1"/>
          </p:cNvSpPr>
          <p:nvPr>
            <p:ph type="title"/>
          </p:nvPr>
        </p:nvSpPr>
        <p:spPr/>
        <p:txBody>
          <a:bodyPr/>
          <a:lstStyle/>
          <a:p>
            <a:r>
              <a:rPr lang="en-US" altLang="en-US" smtClean="0"/>
              <a:t>Firm Productivity: Great Recession</a:t>
            </a:r>
          </a:p>
        </p:txBody>
      </p:sp>
      <p:pic>
        <p:nvPicPr>
          <p:cNvPr id="126978" name="Picture 2"/>
          <p:cNvPicPr>
            <a:picLocks noChangeAspect="1" noChangeArrowheads="1"/>
          </p:cNvPicPr>
          <p:nvPr/>
        </p:nvPicPr>
        <p:blipFill rotWithShape="1">
          <a:blip r:embed="rId2"/>
          <a:srcRect l="21991" t="16484" r="5281" b="4970"/>
          <a:stretch/>
        </p:blipFill>
        <p:spPr bwMode="auto">
          <a:xfrm>
            <a:off x="938213" y="1104900"/>
            <a:ext cx="7434262" cy="5018088"/>
          </a:xfrm>
          <a:prstGeom prst="rect">
            <a:avLst/>
          </a:prstGeom>
          <a:noFill/>
          <a:ln w="9525">
            <a:solidFill>
              <a:schemeClr val="tx1">
                <a:lumMod val="50000"/>
                <a:lumOff val="50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365502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3"/>
          <p:cNvSpPr>
            <a:spLocks noGrp="1"/>
          </p:cNvSpPr>
          <p:nvPr>
            <p:ph type="ftr" sz="quarter" idx="11"/>
          </p:nvPr>
        </p:nvSpPr>
        <p:spPr/>
        <p:txBody>
          <a:bodyPr/>
          <a:lstStyle/>
          <a:p>
            <a:pPr>
              <a:defRPr/>
            </a:pPr>
            <a:r>
              <a:rPr lang="en-US"/>
              <a:t>Copyright Paul D. Bliese</a:t>
            </a:r>
          </a:p>
        </p:txBody>
      </p:sp>
      <p:sp>
        <p:nvSpPr>
          <p:cNvPr id="29700"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631DADEE-AA8D-4943-BB08-468086A47479}" type="slidenum">
              <a:rPr lang="en-US" altLang="en-US" sz="1000"/>
              <a:pPr>
                <a:spcBef>
                  <a:spcPct val="0"/>
                </a:spcBef>
                <a:buFontTx/>
                <a:buNone/>
              </a:pPr>
              <a:t>101</a:t>
            </a:fld>
            <a:endParaRPr lang="en-US" altLang="en-US" sz="1000"/>
          </a:p>
        </p:txBody>
      </p:sp>
      <p:sp>
        <p:nvSpPr>
          <p:cNvPr id="29701" name="Rectangle 4"/>
          <p:cNvSpPr>
            <a:spLocks noGrp="1" noChangeArrowheads="1"/>
          </p:cNvSpPr>
          <p:nvPr>
            <p:ph type="title"/>
          </p:nvPr>
        </p:nvSpPr>
        <p:spPr/>
        <p:txBody>
          <a:bodyPr/>
          <a:lstStyle/>
          <a:p>
            <a:r>
              <a:rPr lang="en-US" altLang="en-US" smtClean="0"/>
              <a:t>Firm Productivity: Great Recession</a:t>
            </a:r>
          </a:p>
        </p:txBody>
      </p:sp>
      <p:pic>
        <p:nvPicPr>
          <p:cNvPr id="29702" name="Picture 2"/>
          <p:cNvPicPr>
            <a:picLocks noChangeAspect="1" noChangeArrowheads="1"/>
          </p:cNvPicPr>
          <p:nvPr/>
        </p:nvPicPr>
        <p:blipFill>
          <a:blip r:embed="rId2">
            <a:extLst>
              <a:ext uri="{28A0092B-C50C-407E-A947-70E740481C1C}">
                <a14:useLocalDpi xmlns:a14="http://schemas.microsoft.com/office/drawing/2010/main" val="0"/>
              </a:ext>
            </a:extLst>
          </a:blip>
          <a:srcRect l="21645" t="23412" r="7446" b="31152"/>
          <a:stretch>
            <a:fillRect/>
          </a:stretch>
        </p:blipFill>
        <p:spPr bwMode="auto">
          <a:xfrm>
            <a:off x="177800" y="1620838"/>
            <a:ext cx="8645525" cy="3462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82871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3482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B795136-D5C7-4670-93D3-29E440D3F0EB}" type="slidenum">
              <a:rPr lang="en-US" altLang="en-US" sz="1000"/>
              <a:pPr>
                <a:spcBef>
                  <a:spcPct val="0"/>
                </a:spcBef>
                <a:buFontTx/>
                <a:buNone/>
              </a:pPr>
              <a:t>102</a:t>
            </a:fld>
            <a:endParaRPr lang="en-US" altLang="en-US" sz="1000"/>
          </a:p>
        </p:txBody>
      </p:sp>
      <p:sp>
        <p:nvSpPr>
          <p:cNvPr id="34821" name="Rectangle 2"/>
          <p:cNvSpPr>
            <a:spLocks noGrp="1" noChangeArrowheads="1"/>
          </p:cNvSpPr>
          <p:nvPr>
            <p:ph type="title"/>
          </p:nvPr>
        </p:nvSpPr>
        <p:spPr/>
        <p:txBody>
          <a:bodyPr/>
          <a:lstStyle/>
          <a:p>
            <a:r>
              <a:rPr lang="en-US" altLang="en-US" smtClean="0"/>
              <a:t>GDP Example</a:t>
            </a:r>
          </a:p>
        </p:txBody>
      </p:sp>
      <p:sp>
        <p:nvSpPr>
          <p:cNvPr id="34822" name="Rectangle 3"/>
          <p:cNvSpPr>
            <a:spLocks noGrp="1" noChangeArrowheads="1"/>
          </p:cNvSpPr>
          <p:nvPr>
            <p:ph type="body" idx="1"/>
          </p:nvPr>
        </p:nvSpPr>
        <p:spPr/>
        <p:txBody>
          <a:bodyPr/>
          <a:lstStyle/>
          <a:p>
            <a:r>
              <a:rPr lang="en-US" altLang="en-US" smtClean="0"/>
              <a:t>State-level GDP for 15 years (1997-2011)</a:t>
            </a:r>
          </a:p>
          <a:p>
            <a:r>
              <a:rPr lang="en-US" altLang="en-US" smtClean="0"/>
              <a:t>In 1998, “Great Recession”</a:t>
            </a:r>
          </a:p>
          <a:p>
            <a:endParaRPr lang="en-US" altLang="en-US" smtClean="0"/>
          </a:p>
          <a:p>
            <a:endParaRPr lang="en-US" altLang="en-US" smtClean="0"/>
          </a:p>
        </p:txBody>
      </p:sp>
      <p:pic>
        <p:nvPicPr>
          <p:cNvPr id="348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8" y="2143125"/>
            <a:ext cx="6505575" cy="4065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215117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3584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E175E4D8-32AE-407D-B8EC-527F91570CF4}" type="slidenum">
              <a:rPr lang="en-US" altLang="en-US" sz="1000"/>
              <a:pPr>
                <a:spcBef>
                  <a:spcPct val="0"/>
                </a:spcBef>
                <a:buFontTx/>
                <a:buNone/>
              </a:pPr>
              <a:t>103</a:t>
            </a:fld>
            <a:endParaRPr lang="en-US" altLang="en-US" sz="1000"/>
          </a:p>
        </p:txBody>
      </p:sp>
      <p:sp>
        <p:nvSpPr>
          <p:cNvPr id="35845" name="Rectangle 2"/>
          <p:cNvSpPr>
            <a:spLocks noGrp="1" noChangeArrowheads="1"/>
          </p:cNvSpPr>
          <p:nvPr>
            <p:ph type="title"/>
          </p:nvPr>
        </p:nvSpPr>
        <p:spPr/>
        <p:txBody>
          <a:bodyPr/>
          <a:lstStyle/>
          <a:p>
            <a:r>
              <a:rPr lang="en-US" altLang="en-US" smtClean="0"/>
              <a:t>Growth Modeling Setup</a:t>
            </a:r>
          </a:p>
        </p:txBody>
      </p:sp>
      <p:sp>
        <p:nvSpPr>
          <p:cNvPr id="35846" name="Rectangle 3"/>
          <p:cNvSpPr>
            <a:spLocks noGrp="1" noChangeArrowheads="1"/>
          </p:cNvSpPr>
          <p:nvPr>
            <p:ph type="body" idx="1"/>
          </p:nvPr>
        </p:nvSpPr>
        <p:spPr/>
        <p:txBody>
          <a:bodyPr/>
          <a:lstStyle/>
          <a:p>
            <a:r>
              <a:rPr lang="en-US" altLang="en-US" dirty="0" smtClean="0"/>
              <a:t>Read data into R:</a:t>
            </a:r>
          </a:p>
          <a:p>
            <a:pPr lvl="1"/>
            <a:r>
              <a:rPr lang="en-US" altLang="en-US" dirty="0" smtClean="0"/>
              <a:t>Copy data in EXCEL (Ctrl-C) “Discontinuous Growth State GDP 1997 to 2011.xlsx”</a:t>
            </a:r>
          </a:p>
          <a:p>
            <a:pPr lvl="1"/>
            <a:r>
              <a:rPr lang="en-US" altLang="en-US" dirty="0" smtClean="0"/>
              <a:t>Paste into R with commands below</a:t>
            </a:r>
          </a:p>
          <a:p>
            <a:pPr lvl="1"/>
            <a:endParaRPr lang="en-US" altLang="en-US" dirty="0" smtClean="0"/>
          </a:p>
        </p:txBody>
      </p:sp>
      <p:sp>
        <p:nvSpPr>
          <p:cNvPr id="35847" name="Text Box 4"/>
          <p:cNvSpPr txBox="1">
            <a:spLocks noChangeArrowheads="1"/>
          </p:cNvSpPr>
          <p:nvPr/>
        </p:nvSpPr>
        <p:spPr bwMode="auto">
          <a:xfrm>
            <a:off x="506413" y="2819400"/>
            <a:ext cx="8153400" cy="286226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cs typeface="Courier New" pitchFamily="49" charset="0"/>
              </a:rPr>
              <a:t>&gt; </a:t>
            </a:r>
            <a:r>
              <a:rPr lang="en-US" altLang="en-US" sz="1800" dirty="0" err="1">
                <a:latin typeface="Courier New" pitchFamily="49" charset="0"/>
                <a:cs typeface="Courier New" pitchFamily="49" charset="0"/>
              </a:rPr>
              <a:t>gdpdata</a:t>
            </a:r>
            <a:r>
              <a:rPr lang="en-US" altLang="en-US" sz="1800" dirty="0">
                <a:latin typeface="Courier New" pitchFamily="49" charset="0"/>
                <a:cs typeface="Courier New" pitchFamily="49" charset="0"/>
              </a:rPr>
              <a:t>&lt;-</a:t>
            </a:r>
            <a:r>
              <a:rPr lang="en-US" altLang="en-US" sz="1800" dirty="0" err="1">
                <a:latin typeface="Courier New" pitchFamily="49" charset="0"/>
                <a:cs typeface="Courier New" pitchFamily="49" charset="0"/>
              </a:rPr>
              <a:t>read.table</a:t>
            </a:r>
            <a:r>
              <a:rPr lang="en-US" altLang="en-US" sz="1800" dirty="0">
                <a:latin typeface="Courier New" pitchFamily="49" charset="0"/>
                <a:cs typeface="Courier New" pitchFamily="49" charset="0"/>
              </a:rPr>
              <a:t>(file="clipboard",</a:t>
            </a:r>
            <a:r>
              <a:rPr lang="en-US" altLang="en-US" sz="1800" dirty="0" err="1">
                <a:latin typeface="Courier New" pitchFamily="49" charset="0"/>
                <a:cs typeface="Courier New" pitchFamily="49" charset="0"/>
              </a:rPr>
              <a:t>sep</a:t>
            </a:r>
            <a:r>
              <a:rPr lang="en-US" altLang="en-US" sz="1800" dirty="0">
                <a:latin typeface="Courier New" pitchFamily="49" charset="0"/>
                <a:cs typeface="Courier New" pitchFamily="49" charset="0"/>
              </a:rPr>
              <a:t>="\</a:t>
            </a:r>
            <a:r>
              <a:rPr lang="en-US" altLang="en-US" sz="1800" dirty="0" err="1">
                <a:latin typeface="Courier New" pitchFamily="49" charset="0"/>
                <a:cs typeface="Courier New" pitchFamily="49" charset="0"/>
              </a:rPr>
              <a:t>t",header</a:t>
            </a:r>
            <a:r>
              <a:rPr lang="en-US" altLang="en-US" sz="1800" dirty="0">
                <a:latin typeface="Courier New" pitchFamily="49" charset="0"/>
                <a:cs typeface="Courier New" pitchFamily="49" charset="0"/>
              </a:rPr>
              <a:t>=T)</a:t>
            </a:r>
          </a:p>
          <a:p>
            <a:pPr>
              <a:spcBef>
                <a:spcPct val="0"/>
              </a:spcBef>
              <a:buFontTx/>
              <a:buNone/>
            </a:pPr>
            <a:endParaRPr lang="en-US" altLang="en-US" sz="1800" dirty="0">
              <a:latin typeface="Courier New" pitchFamily="49" charset="0"/>
              <a:cs typeface="Courier New" pitchFamily="49" charset="0"/>
            </a:endParaRPr>
          </a:p>
          <a:p>
            <a:pPr>
              <a:spcBef>
                <a:spcPct val="0"/>
              </a:spcBef>
              <a:buFontTx/>
              <a:buNone/>
            </a:pPr>
            <a:r>
              <a:rPr lang="es-ES" altLang="en-US" sz="1800" dirty="0">
                <a:latin typeface="Courier New" pitchFamily="49" charset="0"/>
                <a:cs typeface="Courier New" pitchFamily="49" charset="0"/>
              </a:rPr>
              <a:t>&gt; </a:t>
            </a:r>
            <a:r>
              <a:rPr lang="es-ES" altLang="en-US" sz="1800" dirty="0" err="1">
                <a:latin typeface="Courier New" pitchFamily="49" charset="0"/>
                <a:cs typeface="Courier New" pitchFamily="49" charset="0"/>
              </a:rPr>
              <a:t>names</a:t>
            </a:r>
            <a:r>
              <a:rPr lang="es-ES" altLang="en-US" sz="1800" dirty="0">
                <a:latin typeface="Courier New" pitchFamily="49" charset="0"/>
                <a:cs typeface="Courier New" pitchFamily="49" charset="0"/>
              </a:rPr>
              <a:t>(</a:t>
            </a:r>
            <a:r>
              <a:rPr lang="es-ES" altLang="en-US" sz="1800" dirty="0" err="1">
                <a:latin typeface="Courier New" pitchFamily="49" charset="0"/>
                <a:cs typeface="Courier New" pitchFamily="49" charset="0"/>
              </a:rPr>
              <a:t>gdpdata</a:t>
            </a:r>
            <a:r>
              <a:rPr lang="es-ES" altLang="en-US" sz="1800" dirty="0">
                <a:latin typeface="Courier New" pitchFamily="49" charset="0"/>
                <a:cs typeface="Courier New" pitchFamily="49" charset="0"/>
              </a:rPr>
              <a:t>)</a:t>
            </a:r>
          </a:p>
          <a:p>
            <a:pPr>
              <a:spcBef>
                <a:spcPct val="0"/>
              </a:spcBef>
              <a:buFontTx/>
              <a:buNone/>
            </a:pPr>
            <a:r>
              <a:rPr lang="es-ES" altLang="en-US" sz="1800" dirty="0">
                <a:latin typeface="Courier New" pitchFamily="49" charset="0"/>
                <a:cs typeface="Courier New" pitchFamily="49" charset="0"/>
              </a:rPr>
              <a:t> [1] "</a:t>
            </a:r>
            <a:r>
              <a:rPr lang="es-ES" altLang="en-US" sz="1800" dirty="0" err="1">
                <a:latin typeface="Courier New" pitchFamily="49" charset="0"/>
                <a:cs typeface="Courier New" pitchFamily="49" charset="0"/>
              </a:rPr>
              <a:t>state</a:t>
            </a:r>
            <a:r>
              <a:rPr lang="es-ES" altLang="en-US" sz="1800" dirty="0">
                <a:latin typeface="Courier New" pitchFamily="49" charset="0"/>
                <a:cs typeface="Courier New" pitchFamily="49" charset="0"/>
              </a:rPr>
              <a:t>"  "pinc08" "Y1997"  "Y1998"  "Y1999"  "Y2000" </a:t>
            </a:r>
          </a:p>
          <a:p>
            <a:pPr>
              <a:spcBef>
                <a:spcPct val="0"/>
              </a:spcBef>
              <a:buFontTx/>
              <a:buNone/>
            </a:pPr>
            <a:r>
              <a:rPr lang="es-ES" altLang="en-US" sz="1800" dirty="0">
                <a:latin typeface="Courier New" pitchFamily="49" charset="0"/>
                <a:cs typeface="Courier New" pitchFamily="49" charset="0"/>
              </a:rPr>
              <a:t> [7] "Y2001"  "Y2002"  "Y2003"  "Y2004"  "Y2005"  "Y2006" </a:t>
            </a:r>
          </a:p>
          <a:p>
            <a:pPr>
              <a:spcBef>
                <a:spcPct val="0"/>
              </a:spcBef>
              <a:buFontTx/>
              <a:buNone/>
            </a:pPr>
            <a:r>
              <a:rPr lang="es-ES" altLang="en-US" sz="1800" dirty="0">
                <a:latin typeface="Courier New" pitchFamily="49" charset="0"/>
                <a:cs typeface="Courier New" pitchFamily="49" charset="0"/>
              </a:rPr>
              <a:t>[13] "Y2007"  "Y2008"  "Y2009"  "Y2010"  "Y2011"</a:t>
            </a:r>
          </a:p>
          <a:p>
            <a:pPr>
              <a:spcBef>
                <a:spcPct val="0"/>
              </a:spcBef>
              <a:buFontTx/>
              <a:buNone/>
            </a:pPr>
            <a:endParaRPr lang="en-US" altLang="en-US" sz="1800" dirty="0">
              <a:latin typeface="Courier New" pitchFamily="49" charset="0"/>
              <a:cs typeface="Courier New" pitchFamily="49" charset="0"/>
            </a:endParaRPr>
          </a:p>
          <a:p>
            <a:pPr>
              <a:spcBef>
                <a:spcPct val="0"/>
              </a:spcBef>
              <a:buFontTx/>
              <a:buNone/>
            </a:pPr>
            <a:r>
              <a:rPr lang="en-US" altLang="en-US" sz="1800" dirty="0">
                <a:latin typeface="Courier New" pitchFamily="49" charset="0"/>
                <a:cs typeface="Courier New" pitchFamily="49" charset="0"/>
              </a:rPr>
              <a:t>&gt; #For MAC users</a:t>
            </a:r>
          </a:p>
          <a:p>
            <a:pPr>
              <a:spcBef>
                <a:spcPct val="0"/>
              </a:spcBef>
              <a:buFontTx/>
              <a:buNone/>
            </a:pPr>
            <a:r>
              <a:rPr lang="en-US" altLang="en-US" sz="1800" dirty="0">
                <a:latin typeface="Courier New" pitchFamily="49" charset="0"/>
                <a:cs typeface="Courier New" pitchFamily="49" charset="0"/>
              </a:rPr>
              <a:t>&gt; </a:t>
            </a:r>
            <a:r>
              <a:rPr lang="en-US" altLang="en-US" sz="1800" dirty="0" err="1">
                <a:latin typeface="Courier New" pitchFamily="49" charset="0"/>
                <a:cs typeface="Courier New" pitchFamily="49" charset="0"/>
              </a:rPr>
              <a:t>gdpdata</a:t>
            </a:r>
            <a:r>
              <a:rPr lang="en-US" altLang="en-US" sz="1800" dirty="0">
                <a:latin typeface="Courier New" pitchFamily="49" charset="0"/>
                <a:cs typeface="Courier New" pitchFamily="49" charset="0"/>
              </a:rPr>
              <a:t>&lt;-</a:t>
            </a:r>
            <a:r>
              <a:rPr lang="en-US" altLang="en-US" sz="1800" dirty="0" err="1">
                <a:latin typeface="Courier New" pitchFamily="49" charset="0"/>
                <a:cs typeface="Courier New" pitchFamily="49" charset="0"/>
              </a:rPr>
              <a:t>read.table</a:t>
            </a:r>
            <a:r>
              <a:rPr lang="en-US" altLang="en-US" sz="1800" dirty="0">
                <a:latin typeface="Courier New" pitchFamily="49" charset="0"/>
                <a:cs typeface="Courier New" pitchFamily="49" charset="0"/>
              </a:rPr>
              <a:t>(pipe("</a:t>
            </a:r>
            <a:r>
              <a:rPr lang="en-US" altLang="en-US" sz="1800" dirty="0" err="1">
                <a:latin typeface="Courier New" pitchFamily="49" charset="0"/>
                <a:cs typeface="Courier New" pitchFamily="49" charset="0"/>
              </a:rPr>
              <a:t>pbpaste</a:t>
            </a:r>
            <a:r>
              <a:rPr lang="en-US" altLang="en-US" sz="1800" dirty="0">
                <a:latin typeface="Courier New" pitchFamily="49" charset="0"/>
                <a:cs typeface="Courier New" pitchFamily="49" charset="0"/>
              </a:rPr>
              <a:t>"),</a:t>
            </a:r>
            <a:r>
              <a:rPr lang="en-US" altLang="en-US" sz="1800" dirty="0" err="1">
                <a:latin typeface="Courier New" pitchFamily="49" charset="0"/>
                <a:cs typeface="Courier New" pitchFamily="49" charset="0"/>
              </a:rPr>
              <a:t>sep</a:t>
            </a:r>
            <a:r>
              <a:rPr lang="en-US" altLang="en-US" sz="1800" dirty="0">
                <a:latin typeface="Courier New" pitchFamily="49" charset="0"/>
                <a:cs typeface="Courier New" pitchFamily="49" charset="0"/>
              </a:rPr>
              <a:t>="\</a:t>
            </a:r>
            <a:r>
              <a:rPr lang="en-US" altLang="en-US" sz="1800" dirty="0" err="1">
                <a:latin typeface="Courier New" pitchFamily="49" charset="0"/>
                <a:cs typeface="Courier New" pitchFamily="49" charset="0"/>
              </a:rPr>
              <a:t>t",header</a:t>
            </a:r>
            <a:r>
              <a:rPr lang="en-US" altLang="en-US" sz="1800" dirty="0">
                <a:latin typeface="Courier New" pitchFamily="49" charset="0"/>
                <a:cs typeface="Courier New" pitchFamily="49" charset="0"/>
              </a:rPr>
              <a:t>=T) </a:t>
            </a:r>
          </a:p>
          <a:p>
            <a:pPr>
              <a:spcBef>
                <a:spcPct val="0"/>
              </a:spcBef>
              <a:buFontTx/>
              <a:buNone/>
            </a:pPr>
            <a:r>
              <a:rPr lang="en-US" altLang="en-US" sz="1800" dirty="0">
                <a:latin typeface="Courier New" pitchFamily="49" charset="0"/>
                <a:cs typeface="Courier New" pitchFamily="49" charset="0"/>
              </a:rPr>
              <a:t> </a:t>
            </a:r>
          </a:p>
        </p:txBody>
      </p:sp>
    </p:spTree>
    <p:extLst>
      <p:ext uri="{BB962C8B-B14F-4D97-AF65-F5344CB8AC3E}">
        <p14:creationId xmlns:p14="http://schemas.microsoft.com/office/powerpoint/2010/main" val="121597455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smtClean="0"/>
              <a:t>Convert Data to Univariate Form</a:t>
            </a:r>
          </a:p>
        </p:txBody>
      </p:sp>
      <p:sp>
        <p:nvSpPr>
          <p:cNvPr id="6"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7" name="Footer Placeholder 4"/>
          <p:cNvSpPr>
            <a:spLocks noGrp="1"/>
          </p:cNvSpPr>
          <p:nvPr>
            <p:ph type="ftr" sz="quarter" idx="11"/>
          </p:nvPr>
        </p:nvSpPr>
        <p:spPr/>
        <p:txBody>
          <a:bodyPr/>
          <a:lstStyle/>
          <a:p>
            <a:pPr>
              <a:defRPr/>
            </a:pPr>
            <a:r>
              <a:rPr lang="en-US"/>
              <a:t>Copyright Paul D. Bliese</a:t>
            </a:r>
          </a:p>
        </p:txBody>
      </p:sp>
      <p:sp>
        <p:nvSpPr>
          <p:cNvPr id="36869"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5556C4C-E62A-46B3-A6C4-6CD911C73455}" type="slidenum">
              <a:rPr lang="en-US" altLang="en-US" sz="1000"/>
              <a:pPr>
                <a:spcBef>
                  <a:spcPct val="0"/>
                </a:spcBef>
                <a:buFontTx/>
                <a:buNone/>
              </a:pPr>
              <a:t>104</a:t>
            </a:fld>
            <a:endParaRPr lang="en-US" altLang="en-US" sz="1000"/>
          </a:p>
        </p:txBody>
      </p:sp>
      <p:sp>
        <p:nvSpPr>
          <p:cNvPr id="36870" name="Rectangle 5"/>
          <p:cNvSpPr>
            <a:spLocks noChangeArrowheads="1"/>
          </p:cNvSpPr>
          <p:nvPr/>
        </p:nvSpPr>
        <p:spPr bwMode="auto">
          <a:xfrm>
            <a:off x="609600" y="1271588"/>
            <a:ext cx="8029575" cy="2586037"/>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s-ES" altLang="en-US" sz="1800" dirty="0">
                <a:latin typeface="Courier New" pitchFamily="49" charset="0"/>
                <a:cs typeface="Courier New" pitchFamily="49" charset="0"/>
              </a:rPr>
              <a:t>&gt; </a:t>
            </a:r>
            <a:r>
              <a:rPr lang="es-ES" altLang="en-US" sz="1800" dirty="0" err="1">
                <a:latin typeface="Courier New" pitchFamily="49" charset="0"/>
                <a:cs typeface="Courier New" pitchFamily="49" charset="0"/>
              </a:rPr>
              <a:t>names</a:t>
            </a:r>
            <a:r>
              <a:rPr lang="es-ES" altLang="en-US" sz="1800" dirty="0">
                <a:latin typeface="Courier New" pitchFamily="49" charset="0"/>
                <a:cs typeface="Courier New" pitchFamily="49" charset="0"/>
              </a:rPr>
              <a:t>(</a:t>
            </a:r>
            <a:r>
              <a:rPr lang="es-ES" altLang="en-US" sz="1800" dirty="0" err="1">
                <a:latin typeface="Courier New" pitchFamily="49" charset="0"/>
                <a:cs typeface="Courier New" pitchFamily="49" charset="0"/>
              </a:rPr>
              <a:t>gdpdata</a:t>
            </a:r>
            <a:r>
              <a:rPr lang="es-ES" altLang="en-US" sz="1800" dirty="0">
                <a:latin typeface="Courier New" pitchFamily="49" charset="0"/>
                <a:cs typeface="Courier New" pitchFamily="49" charset="0"/>
              </a:rPr>
              <a:t>)</a:t>
            </a:r>
          </a:p>
          <a:p>
            <a:pPr>
              <a:spcBef>
                <a:spcPct val="0"/>
              </a:spcBef>
              <a:buFontTx/>
              <a:buNone/>
            </a:pPr>
            <a:r>
              <a:rPr lang="es-ES" altLang="en-US" sz="1800" dirty="0">
                <a:latin typeface="Courier New" pitchFamily="49" charset="0"/>
                <a:cs typeface="Courier New" pitchFamily="49" charset="0"/>
              </a:rPr>
              <a:t> [1] "</a:t>
            </a:r>
            <a:r>
              <a:rPr lang="es-ES" altLang="en-US" sz="1800" dirty="0" err="1">
                <a:latin typeface="Courier New" pitchFamily="49" charset="0"/>
                <a:cs typeface="Courier New" pitchFamily="49" charset="0"/>
              </a:rPr>
              <a:t>state</a:t>
            </a:r>
            <a:r>
              <a:rPr lang="es-ES" altLang="en-US" sz="1800" dirty="0">
                <a:latin typeface="Courier New" pitchFamily="49" charset="0"/>
                <a:cs typeface="Courier New" pitchFamily="49" charset="0"/>
              </a:rPr>
              <a:t>"  "pinc08" "Y1997"  "Y1998"  "Y1999"  "Y2000" </a:t>
            </a:r>
          </a:p>
          <a:p>
            <a:pPr>
              <a:spcBef>
                <a:spcPct val="0"/>
              </a:spcBef>
              <a:buFontTx/>
              <a:buNone/>
            </a:pPr>
            <a:r>
              <a:rPr lang="es-ES" altLang="en-US" sz="1800" dirty="0">
                <a:latin typeface="Courier New" pitchFamily="49" charset="0"/>
                <a:cs typeface="Courier New" pitchFamily="49" charset="0"/>
              </a:rPr>
              <a:t> [7] "Y2001"  "Y2002"  "Y2003"  "Y2004"  "Y2005"  "Y2006" </a:t>
            </a:r>
          </a:p>
          <a:p>
            <a:pPr>
              <a:spcBef>
                <a:spcPct val="0"/>
              </a:spcBef>
              <a:buFontTx/>
              <a:buNone/>
            </a:pPr>
            <a:r>
              <a:rPr lang="es-ES" altLang="en-US" sz="1800" dirty="0">
                <a:latin typeface="Courier New" pitchFamily="49" charset="0"/>
                <a:cs typeface="Courier New" pitchFamily="49" charset="0"/>
              </a:rPr>
              <a:t>[13] "Y2007"  "Y2008"  "Y2009"  "Y2010"  "Y2011"</a:t>
            </a:r>
          </a:p>
          <a:p>
            <a:pPr>
              <a:spcBef>
                <a:spcPct val="0"/>
              </a:spcBef>
              <a:buFontTx/>
              <a:buNone/>
            </a:pPr>
            <a:endParaRPr lang="en-US" altLang="en-US" sz="1800" dirty="0">
              <a:latin typeface="Courier New" pitchFamily="49" charset="0"/>
              <a:cs typeface="Times New Roman" pitchFamily="18" charset="0"/>
            </a:endParaRPr>
          </a:p>
          <a:p>
            <a:pPr>
              <a:spcBef>
                <a:spcPct val="0"/>
              </a:spcBef>
              <a:buFontTx/>
              <a:buNone/>
            </a:pPr>
            <a:r>
              <a:rPr lang="en-US" altLang="en-US" sz="1800" dirty="0">
                <a:latin typeface="Courier New" pitchFamily="49" charset="0"/>
                <a:cs typeface="Times New Roman" pitchFamily="18" charset="0"/>
              </a:rPr>
              <a:t>&gt; library(multilevel)</a:t>
            </a:r>
          </a:p>
          <a:p>
            <a:pPr>
              <a:spcBef>
                <a:spcPct val="0"/>
              </a:spcBef>
              <a:buFontTx/>
              <a:buNone/>
            </a:pPr>
            <a:endParaRPr lang="en-US" altLang="en-US" sz="1800" dirty="0">
              <a:latin typeface="Courier New" pitchFamily="49" charset="0"/>
              <a:cs typeface="Times New Roman" pitchFamily="18" charset="0"/>
            </a:endParaRPr>
          </a:p>
          <a:p>
            <a:pPr>
              <a:spcBef>
                <a:spcPct val="0"/>
              </a:spcBef>
              <a:buFontTx/>
              <a:buNone/>
            </a:pPr>
            <a:r>
              <a:rPr lang="en-US" altLang="en-US" sz="1800" dirty="0">
                <a:latin typeface="Courier New" pitchFamily="49" charset="0"/>
                <a:cs typeface="Times New Roman" pitchFamily="18" charset="0"/>
              </a:rPr>
              <a:t>&gt; </a:t>
            </a:r>
            <a:r>
              <a:rPr lang="en-US" altLang="en-US" sz="1800" dirty="0" err="1">
                <a:latin typeface="Courier New" pitchFamily="49" charset="0"/>
                <a:cs typeface="Times New Roman" pitchFamily="18" charset="0"/>
              </a:rPr>
              <a:t>gdpdata.univ</a:t>
            </a:r>
            <a:r>
              <a:rPr lang="en-US" altLang="en-US" sz="1800" dirty="0">
                <a:latin typeface="Courier New" pitchFamily="49" charset="0"/>
                <a:cs typeface="Times New Roman" pitchFamily="18" charset="0"/>
              </a:rPr>
              <a:t>&lt;-</a:t>
            </a:r>
            <a:r>
              <a:rPr lang="en-US" altLang="en-US" sz="1800" dirty="0" err="1">
                <a:latin typeface="Courier New" pitchFamily="49" charset="0"/>
                <a:cs typeface="Times New Roman" pitchFamily="18" charset="0"/>
              </a:rPr>
              <a:t>make.univ</a:t>
            </a:r>
            <a:r>
              <a:rPr lang="en-US" altLang="en-US" sz="1800" dirty="0">
                <a:latin typeface="Courier New" pitchFamily="49" charset="0"/>
                <a:cs typeface="Times New Roman" pitchFamily="18" charset="0"/>
              </a:rPr>
              <a:t>(</a:t>
            </a:r>
            <a:r>
              <a:rPr lang="en-US" altLang="en-US" sz="1800" dirty="0" err="1">
                <a:latin typeface="Courier New" pitchFamily="49" charset="0"/>
                <a:cs typeface="Times New Roman" pitchFamily="18" charset="0"/>
              </a:rPr>
              <a:t>gdpdata,gdpdata</a:t>
            </a:r>
            <a:r>
              <a:rPr lang="en-US" altLang="en-US" sz="1800" dirty="0">
                <a:latin typeface="Courier New" pitchFamily="49" charset="0"/>
                <a:cs typeface="Times New Roman" pitchFamily="18" charset="0"/>
              </a:rPr>
              <a:t>[,3:17],</a:t>
            </a:r>
          </a:p>
          <a:p>
            <a:pPr>
              <a:spcBef>
                <a:spcPct val="0"/>
              </a:spcBef>
              <a:buFontTx/>
              <a:buNone/>
            </a:pPr>
            <a:r>
              <a:rPr lang="en-US" altLang="en-US" sz="1800" dirty="0" err="1">
                <a:latin typeface="Courier New" pitchFamily="49" charset="0"/>
                <a:cs typeface="Times New Roman" pitchFamily="18" charset="0"/>
              </a:rPr>
              <a:t>outname</a:t>
            </a:r>
            <a:r>
              <a:rPr lang="en-US" altLang="en-US" sz="1800" dirty="0">
                <a:latin typeface="Courier New" pitchFamily="49" charset="0"/>
                <a:cs typeface="Times New Roman" pitchFamily="18" charset="0"/>
              </a:rPr>
              <a:t>="</a:t>
            </a:r>
            <a:r>
              <a:rPr lang="en-US" altLang="en-US" sz="1800" dirty="0" err="1">
                <a:latin typeface="Courier New" pitchFamily="49" charset="0"/>
                <a:cs typeface="Times New Roman" pitchFamily="18" charset="0"/>
              </a:rPr>
              <a:t>gdp</a:t>
            </a:r>
            <a:r>
              <a:rPr lang="en-US" altLang="en-US" sz="1800" dirty="0">
                <a:latin typeface="Courier New" pitchFamily="49" charset="0"/>
                <a:cs typeface="Times New Roman" pitchFamily="18" charset="0"/>
              </a:rPr>
              <a:t>")</a:t>
            </a:r>
          </a:p>
        </p:txBody>
      </p:sp>
    </p:spTree>
    <p:extLst>
      <p:ext uri="{BB962C8B-B14F-4D97-AF65-F5344CB8AC3E}">
        <p14:creationId xmlns:p14="http://schemas.microsoft.com/office/powerpoint/2010/main" val="87627080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smtClean="0"/>
              <a:t>gdp 1997-2011: Alabama</a:t>
            </a:r>
          </a:p>
        </p:txBody>
      </p:sp>
      <p:sp>
        <p:nvSpPr>
          <p:cNvPr id="6"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7" name="Footer Placeholder 4"/>
          <p:cNvSpPr>
            <a:spLocks noGrp="1"/>
          </p:cNvSpPr>
          <p:nvPr>
            <p:ph type="ftr" sz="quarter" idx="11"/>
          </p:nvPr>
        </p:nvSpPr>
        <p:spPr/>
        <p:txBody>
          <a:bodyPr/>
          <a:lstStyle/>
          <a:p>
            <a:pPr>
              <a:defRPr/>
            </a:pPr>
            <a:r>
              <a:rPr lang="en-US"/>
              <a:t>Copyright Paul D. Bliese</a:t>
            </a:r>
          </a:p>
        </p:txBody>
      </p:sp>
      <p:sp>
        <p:nvSpPr>
          <p:cNvPr id="37893"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867E104-A4EC-42CD-94BB-53676029BA48}" type="slidenum">
              <a:rPr lang="en-US" altLang="en-US" sz="1000"/>
              <a:pPr>
                <a:spcBef>
                  <a:spcPct val="0"/>
                </a:spcBef>
                <a:buFontTx/>
                <a:buNone/>
              </a:pPr>
              <a:t>105</a:t>
            </a:fld>
            <a:endParaRPr lang="en-US" altLang="en-US" sz="1000"/>
          </a:p>
        </p:txBody>
      </p:sp>
      <p:sp>
        <p:nvSpPr>
          <p:cNvPr id="37894" name="Rectangle 5"/>
          <p:cNvSpPr>
            <a:spLocks noChangeArrowheads="1"/>
          </p:cNvSpPr>
          <p:nvPr/>
        </p:nvSpPr>
        <p:spPr bwMode="auto">
          <a:xfrm>
            <a:off x="628650" y="1463675"/>
            <a:ext cx="7493000" cy="4278313"/>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s-ES" altLang="en-US" sz="1600">
                <a:latin typeface="Courier New" pitchFamily="49" charset="0"/>
                <a:cs typeface="Courier New" pitchFamily="49" charset="0"/>
              </a:rPr>
              <a:t>&gt; gdpdata.univ[1:15,c(1:5,18:19)]</a:t>
            </a:r>
          </a:p>
          <a:p>
            <a:pPr>
              <a:spcBef>
                <a:spcPct val="0"/>
              </a:spcBef>
              <a:buFontTx/>
              <a:buNone/>
            </a:pPr>
            <a:r>
              <a:rPr lang="es-ES" altLang="en-US" sz="1600" dirty="0">
                <a:latin typeface="Courier New" pitchFamily="49" charset="0"/>
                <a:cs typeface="Courier New" pitchFamily="49" charset="0"/>
              </a:rPr>
              <a:t>       </a:t>
            </a:r>
            <a:r>
              <a:rPr lang="es-ES" altLang="en-US" sz="1600" dirty="0" err="1">
                <a:latin typeface="Courier New" pitchFamily="49" charset="0"/>
                <a:cs typeface="Courier New" pitchFamily="49" charset="0"/>
              </a:rPr>
              <a:t>state</a:t>
            </a:r>
            <a:r>
              <a:rPr lang="es-ES" altLang="en-US" sz="1600" dirty="0">
                <a:latin typeface="Courier New" pitchFamily="49" charset="0"/>
                <a:cs typeface="Courier New" pitchFamily="49" charset="0"/>
              </a:rPr>
              <a:t>    pinc08  Y1997  Y1998  Y1999 TIME    </a:t>
            </a:r>
            <a:r>
              <a:rPr lang="es-ES" altLang="en-US" sz="1600" dirty="0" err="1">
                <a:latin typeface="Courier New" pitchFamily="49" charset="0"/>
                <a:cs typeface="Courier New" pitchFamily="49" charset="0"/>
              </a:rPr>
              <a:t>gdp</a:t>
            </a:r>
            <a:endParaRPr lang="es-ES" altLang="en-US" sz="1600" dirty="0">
              <a:latin typeface="Courier New" pitchFamily="49" charset="0"/>
              <a:cs typeface="Courier New" pitchFamily="49" charset="0"/>
            </a:endParaRPr>
          </a:p>
          <a:p>
            <a:pPr>
              <a:spcBef>
                <a:spcPct val="0"/>
              </a:spcBef>
              <a:buFontTx/>
              <a:buNone/>
            </a:pPr>
            <a:r>
              <a:rPr lang="es-ES" altLang="en-US" sz="1600" dirty="0">
                <a:latin typeface="Courier New" pitchFamily="49" charset="0"/>
                <a:cs typeface="Courier New" pitchFamily="49" charset="0"/>
              </a:rPr>
              <a:t>1    Alabama 160179489 101857 106499 112079    0 101857</a:t>
            </a:r>
          </a:p>
          <a:p>
            <a:pPr>
              <a:spcBef>
                <a:spcPct val="0"/>
              </a:spcBef>
              <a:buFontTx/>
              <a:buNone/>
            </a:pPr>
            <a:r>
              <a:rPr lang="es-ES" altLang="en-US" sz="1600" dirty="0">
                <a:latin typeface="Courier New" pitchFamily="49" charset="0"/>
                <a:cs typeface="Courier New" pitchFamily="49" charset="0"/>
              </a:rPr>
              <a:t>1.1  Alabama 160179489 101857 106499 112079    1 106499</a:t>
            </a:r>
          </a:p>
          <a:p>
            <a:pPr>
              <a:spcBef>
                <a:spcPct val="0"/>
              </a:spcBef>
              <a:buFontTx/>
              <a:buNone/>
            </a:pPr>
            <a:r>
              <a:rPr lang="es-ES" altLang="en-US" sz="1600" dirty="0">
                <a:latin typeface="Courier New" pitchFamily="49" charset="0"/>
                <a:cs typeface="Courier New" pitchFamily="49" charset="0"/>
              </a:rPr>
              <a:t>1.2  Alabama 160179489 101857 106499 112079    2 112079</a:t>
            </a:r>
          </a:p>
          <a:p>
            <a:pPr>
              <a:spcBef>
                <a:spcPct val="0"/>
              </a:spcBef>
              <a:buFontTx/>
              <a:buNone/>
            </a:pPr>
            <a:r>
              <a:rPr lang="es-ES" altLang="en-US" sz="1600" dirty="0">
                <a:latin typeface="Courier New" pitchFamily="49" charset="0"/>
                <a:cs typeface="Courier New" pitchFamily="49" charset="0"/>
              </a:rPr>
              <a:t>1.3  Alabama 160179489 101857 106499 112079    3 116009</a:t>
            </a:r>
          </a:p>
          <a:p>
            <a:pPr>
              <a:spcBef>
                <a:spcPct val="0"/>
              </a:spcBef>
              <a:buFontTx/>
              <a:buNone/>
            </a:pPr>
            <a:r>
              <a:rPr lang="es-ES" altLang="en-US" sz="1600" dirty="0">
                <a:latin typeface="Courier New" pitchFamily="49" charset="0"/>
                <a:cs typeface="Courier New" pitchFamily="49" charset="0"/>
              </a:rPr>
              <a:t>1.4  Alabama 160179489 101857 106499 112079    4 120121</a:t>
            </a:r>
          </a:p>
          <a:p>
            <a:pPr>
              <a:spcBef>
                <a:spcPct val="0"/>
              </a:spcBef>
              <a:buFontTx/>
              <a:buNone/>
            </a:pPr>
            <a:r>
              <a:rPr lang="es-ES" altLang="en-US" sz="1600" dirty="0">
                <a:latin typeface="Courier New" pitchFamily="49" charset="0"/>
                <a:cs typeface="Courier New" pitchFamily="49" charset="0"/>
              </a:rPr>
              <a:t>1.5  Alabama 160179489 101857 106499 112079    5 125168</a:t>
            </a:r>
          </a:p>
          <a:p>
            <a:pPr>
              <a:spcBef>
                <a:spcPct val="0"/>
              </a:spcBef>
              <a:buFontTx/>
              <a:buNone/>
            </a:pPr>
            <a:r>
              <a:rPr lang="es-ES" altLang="en-US" sz="1600" dirty="0">
                <a:latin typeface="Courier New" pitchFamily="49" charset="0"/>
                <a:cs typeface="Courier New" pitchFamily="49" charset="0"/>
              </a:rPr>
              <a:t>1.6  Alabama 160179489 101857 106499 112079    6 130862</a:t>
            </a:r>
          </a:p>
          <a:p>
            <a:pPr>
              <a:spcBef>
                <a:spcPct val="0"/>
              </a:spcBef>
              <a:buFontTx/>
              <a:buNone/>
            </a:pPr>
            <a:r>
              <a:rPr lang="es-ES" altLang="en-US" sz="1600" dirty="0">
                <a:latin typeface="Courier New" pitchFamily="49" charset="0"/>
                <a:cs typeface="Courier New" pitchFamily="49" charset="0"/>
              </a:rPr>
              <a:t>1.7  Alabama 160179489 101857 106499 112079    7 141974</a:t>
            </a:r>
          </a:p>
          <a:p>
            <a:pPr>
              <a:spcBef>
                <a:spcPct val="0"/>
              </a:spcBef>
              <a:buFontTx/>
              <a:buNone/>
            </a:pPr>
            <a:r>
              <a:rPr lang="es-ES" altLang="en-US" sz="1600" dirty="0">
                <a:latin typeface="Courier New" pitchFamily="49" charset="0"/>
                <a:cs typeface="Courier New" pitchFamily="49" charset="0"/>
              </a:rPr>
              <a:t>1.8  Alabama 160179489 101857 106499 112079    8 150968</a:t>
            </a:r>
          </a:p>
          <a:p>
            <a:pPr>
              <a:spcBef>
                <a:spcPct val="0"/>
              </a:spcBef>
              <a:buFontTx/>
              <a:buNone/>
            </a:pPr>
            <a:r>
              <a:rPr lang="es-ES" altLang="en-US" sz="1600" dirty="0">
                <a:latin typeface="Courier New" pitchFamily="49" charset="0"/>
                <a:cs typeface="Courier New" pitchFamily="49" charset="0"/>
              </a:rPr>
              <a:t>1.9  Alabama 160179489 101857 106499 112079    9 159059</a:t>
            </a:r>
          </a:p>
          <a:p>
            <a:pPr>
              <a:spcBef>
                <a:spcPct val="0"/>
              </a:spcBef>
              <a:buFontTx/>
              <a:buNone/>
            </a:pPr>
            <a:r>
              <a:rPr lang="es-ES" altLang="en-US" sz="1600" dirty="0">
                <a:latin typeface="Courier New" pitchFamily="49" charset="0"/>
                <a:cs typeface="Courier New" pitchFamily="49" charset="0"/>
              </a:rPr>
              <a:t>1.10 Alabama 160179489 101857 106499 112079   10 165665</a:t>
            </a:r>
          </a:p>
          <a:p>
            <a:pPr>
              <a:spcBef>
                <a:spcPct val="0"/>
              </a:spcBef>
              <a:buFontTx/>
              <a:buNone/>
            </a:pPr>
            <a:r>
              <a:rPr lang="es-ES" altLang="en-US" sz="1600" dirty="0">
                <a:latin typeface="Courier New" pitchFamily="49" charset="0"/>
                <a:cs typeface="Courier New" pitchFamily="49" charset="0"/>
              </a:rPr>
              <a:t>1.11 Alabama 160179489 101857 106499 112079   11 170203</a:t>
            </a:r>
          </a:p>
          <a:p>
            <a:pPr>
              <a:spcBef>
                <a:spcPct val="0"/>
              </a:spcBef>
              <a:buFontTx/>
              <a:buNone/>
            </a:pPr>
            <a:r>
              <a:rPr lang="es-ES" altLang="en-US" sz="1600" dirty="0">
                <a:latin typeface="Courier New" pitchFamily="49" charset="0"/>
                <a:cs typeface="Courier New" pitchFamily="49" charset="0"/>
              </a:rPr>
              <a:t>1.12 Alabama 160179489 101857 106499 112079   12 164753</a:t>
            </a:r>
          </a:p>
          <a:p>
            <a:pPr>
              <a:spcBef>
                <a:spcPct val="0"/>
              </a:spcBef>
              <a:buFontTx/>
              <a:buNone/>
            </a:pPr>
            <a:r>
              <a:rPr lang="es-ES" altLang="en-US" sz="1600" dirty="0">
                <a:latin typeface="Courier New" pitchFamily="49" charset="0"/>
                <a:cs typeface="Courier New" pitchFamily="49" charset="0"/>
              </a:rPr>
              <a:t>1.13 Alabama 160179489 101857 106499 112079   13 170219</a:t>
            </a:r>
          </a:p>
          <a:p>
            <a:pPr>
              <a:spcBef>
                <a:spcPct val="0"/>
              </a:spcBef>
              <a:buFontTx/>
              <a:buNone/>
            </a:pPr>
            <a:r>
              <a:rPr lang="es-ES" altLang="en-US" sz="1600" dirty="0">
                <a:latin typeface="Courier New" pitchFamily="49" charset="0"/>
                <a:cs typeface="Courier New" pitchFamily="49" charset="0"/>
              </a:rPr>
              <a:t>1.14 Alabama 160179489 101857 106499 112079   14 173122</a:t>
            </a:r>
            <a:endParaRPr lang="en-US" altLang="en-US" sz="1600">
              <a:latin typeface="Courier New" pitchFamily="49" charset="0"/>
              <a:cs typeface="Times New Roman" pitchFamily="18" charset="0"/>
            </a:endParaRPr>
          </a:p>
        </p:txBody>
      </p:sp>
    </p:spTree>
    <p:extLst>
      <p:ext uri="{BB962C8B-B14F-4D97-AF65-F5344CB8AC3E}">
        <p14:creationId xmlns:p14="http://schemas.microsoft.com/office/powerpoint/2010/main" val="293805017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3891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EA8433C6-6C69-4007-9F7C-2866E1EF961B}" type="slidenum">
              <a:rPr lang="en-US" altLang="en-US" sz="1000"/>
              <a:pPr>
                <a:spcBef>
                  <a:spcPct val="0"/>
                </a:spcBef>
                <a:buFontTx/>
                <a:buNone/>
              </a:pPr>
              <a:t>106</a:t>
            </a:fld>
            <a:endParaRPr lang="en-US" altLang="en-US" sz="1000"/>
          </a:p>
        </p:txBody>
      </p:sp>
      <p:sp>
        <p:nvSpPr>
          <p:cNvPr id="38917" name="Rectangle 2"/>
          <p:cNvSpPr>
            <a:spLocks noGrp="1" noChangeArrowheads="1"/>
          </p:cNvSpPr>
          <p:nvPr>
            <p:ph type="title"/>
          </p:nvPr>
        </p:nvSpPr>
        <p:spPr/>
        <p:txBody>
          <a:bodyPr/>
          <a:lstStyle/>
          <a:p>
            <a:r>
              <a:rPr lang="en-US" altLang="en-US" smtClean="0"/>
              <a:t>Growth Modeling Setup</a:t>
            </a:r>
          </a:p>
        </p:txBody>
      </p:sp>
      <p:sp>
        <p:nvSpPr>
          <p:cNvPr id="38918" name="Rectangle 3"/>
          <p:cNvSpPr>
            <a:spLocks noGrp="1" noChangeArrowheads="1"/>
          </p:cNvSpPr>
          <p:nvPr>
            <p:ph type="body" idx="1"/>
          </p:nvPr>
        </p:nvSpPr>
        <p:spPr/>
        <p:txBody>
          <a:bodyPr/>
          <a:lstStyle/>
          <a:p>
            <a:r>
              <a:rPr lang="en-US" altLang="en-US" dirty="0" smtClean="0"/>
              <a:t>“Advanced Discontinuous Growth Exercises”</a:t>
            </a:r>
          </a:p>
          <a:p>
            <a:pPr lvl="1"/>
            <a:r>
              <a:rPr lang="en-US" altLang="en-US" dirty="0" smtClean="0"/>
              <a:t>Exercise 4:  Growth Modeling Data Setup.  Transform sleep data from “flat” to “stacked” format (Sleep </a:t>
            </a:r>
            <a:r>
              <a:rPr lang="en-US" altLang="en-US" dirty="0" err="1" smtClean="0"/>
              <a:t>actigraph</a:t>
            </a:r>
            <a:r>
              <a:rPr lang="en-US" altLang="en-US" dirty="0" smtClean="0"/>
              <a:t> 26 day.xls).</a:t>
            </a:r>
          </a:p>
        </p:txBody>
      </p:sp>
    </p:spTree>
    <p:extLst>
      <p:ext uri="{BB962C8B-B14F-4D97-AF65-F5344CB8AC3E}">
        <p14:creationId xmlns:p14="http://schemas.microsoft.com/office/powerpoint/2010/main" val="388772454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Coding for discontinuity</a:t>
            </a:r>
            <a:endParaRPr lang="en-US" dirty="0"/>
          </a:p>
        </p:txBody>
      </p:sp>
      <p:sp>
        <p:nvSpPr>
          <p:cNvPr id="39939" name="Text Placeholder 5"/>
          <p:cNvSpPr>
            <a:spLocks noGrp="1"/>
          </p:cNvSpPr>
          <p:nvPr>
            <p:ph type="body" idx="1"/>
          </p:nvPr>
        </p:nvSpPr>
        <p:spPr/>
        <p:txBody>
          <a:bodyPr/>
          <a:lstStyle/>
          <a:p>
            <a:r>
              <a:rPr lang="en-US" altLang="en-US" smtClean="0"/>
              <a:t>Discontinuous Growth Models</a:t>
            </a:r>
          </a:p>
        </p:txBody>
      </p:sp>
      <p:sp>
        <p:nvSpPr>
          <p:cNvPr id="3"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Copyright Paul D. Bliese</a:t>
            </a:r>
          </a:p>
        </p:txBody>
      </p:sp>
      <p:sp>
        <p:nvSpPr>
          <p:cNvPr id="39942"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C3894CFF-38B4-4000-97D7-E0CF67EFC38C}" type="slidenum">
              <a:rPr lang="en-US" altLang="en-US" sz="1000"/>
              <a:pPr>
                <a:spcBef>
                  <a:spcPct val="0"/>
                </a:spcBef>
                <a:buFontTx/>
                <a:buNone/>
              </a:pPr>
              <a:t>107</a:t>
            </a:fld>
            <a:endParaRPr lang="en-US" altLang="en-US" sz="1000"/>
          </a:p>
        </p:txBody>
      </p:sp>
    </p:spTree>
    <p:extLst>
      <p:ext uri="{BB962C8B-B14F-4D97-AF65-F5344CB8AC3E}">
        <p14:creationId xmlns:p14="http://schemas.microsoft.com/office/powerpoint/2010/main" val="2338622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5"/>
          <p:cNvSpPr>
            <a:spLocks noGrp="1"/>
          </p:cNvSpPr>
          <p:nvPr>
            <p:ph type="title"/>
          </p:nvPr>
        </p:nvSpPr>
        <p:spPr/>
        <p:txBody>
          <a:bodyPr/>
          <a:lstStyle/>
          <a:p>
            <a:r>
              <a:rPr lang="en-US" altLang="en-US" smtClean="0"/>
              <a:t>Coding for Discontinuity</a:t>
            </a:r>
          </a:p>
        </p:txBody>
      </p:sp>
      <p:sp>
        <p:nvSpPr>
          <p:cNvPr id="40963" name="Content Placeholder 6"/>
          <p:cNvSpPr>
            <a:spLocks noGrp="1"/>
          </p:cNvSpPr>
          <p:nvPr>
            <p:ph idx="1"/>
          </p:nvPr>
        </p:nvSpPr>
        <p:spPr/>
        <p:txBody>
          <a:bodyPr/>
          <a:lstStyle/>
          <a:p>
            <a:r>
              <a:rPr lang="en-US" altLang="en-US" smtClean="0"/>
              <a:t>Purpose</a:t>
            </a:r>
          </a:p>
          <a:p>
            <a:pPr lvl="1"/>
            <a:r>
              <a:rPr lang="en-US" altLang="en-US" smtClean="0"/>
              <a:t>Detail how to add additional TIME variables to code for discontinuity</a:t>
            </a:r>
          </a:p>
          <a:p>
            <a:pPr lvl="1"/>
            <a:r>
              <a:rPr lang="en-US" altLang="en-US" smtClean="0"/>
              <a:t>Use the State GDP data to illustrate setting up the specific variables</a:t>
            </a:r>
          </a:p>
        </p:txBody>
      </p:sp>
      <p:sp>
        <p:nvSpPr>
          <p:cNvPr id="3"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Copyright Paul D. Bliese</a:t>
            </a:r>
          </a:p>
        </p:txBody>
      </p:sp>
      <p:sp>
        <p:nvSpPr>
          <p:cNvPr id="40966"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25B7413-4E44-47D9-9574-CEADA0EED24D}" type="slidenum">
              <a:rPr lang="en-US" altLang="en-US" sz="1000"/>
              <a:pPr>
                <a:spcBef>
                  <a:spcPct val="0"/>
                </a:spcBef>
                <a:buFontTx/>
                <a:buNone/>
              </a:pPr>
              <a:t>108</a:t>
            </a:fld>
            <a:endParaRPr lang="en-US" altLang="en-US" sz="1000"/>
          </a:p>
        </p:txBody>
      </p:sp>
    </p:spTree>
    <p:extLst>
      <p:ext uri="{BB962C8B-B14F-4D97-AF65-F5344CB8AC3E}">
        <p14:creationId xmlns:p14="http://schemas.microsoft.com/office/powerpoint/2010/main" val="8609852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5"/>
          <p:cNvSpPr>
            <a:spLocks noGrp="1"/>
          </p:cNvSpPr>
          <p:nvPr>
            <p:ph type="title"/>
          </p:nvPr>
        </p:nvSpPr>
        <p:spPr>
          <a:xfrm>
            <a:off x="1731963" y="222250"/>
            <a:ext cx="6553200" cy="762000"/>
          </a:xfrm>
        </p:spPr>
        <p:txBody>
          <a:bodyPr/>
          <a:lstStyle/>
          <a:p>
            <a:r>
              <a:rPr lang="en-US" altLang="en-US" smtClean="0"/>
              <a:t>Make GDP more Manageable by Dividing by 1000</a:t>
            </a:r>
          </a:p>
        </p:txBody>
      </p:sp>
      <p:sp>
        <p:nvSpPr>
          <p:cNvPr id="3"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Copyright Paul D. Bliese</a:t>
            </a:r>
          </a:p>
        </p:txBody>
      </p:sp>
      <p:sp>
        <p:nvSpPr>
          <p:cNvPr id="41989"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DDB92E4-6684-430C-A7E2-23F6A0DF1A3D}" type="slidenum">
              <a:rPr lang="en-US" altLang="en-US" sz="1000"/>
              <a:pPr>
                <a:spcBef>
                  <a:spcPct val="0"/>
                </a:spcBef>
                <a:buFontTx/>
                <a:buNone/>
              </a:pPr>
              <a:t>109</a:t>
            </a:fld>
            <a:endParaRPr lang="en-US" altLang="en-US" sz="1000"/>
          </a:p>
        </p:txBody>
      </p:sp>
      <p:sp>
        <p:nvSpPr>
          <p:cNvPr id="41990" name="Rectangle 5"/>
          <p:cNvSpPr>
            <a:spLocks noChangeArrowheads="1"/>
          </p:cNvSpPr>
          <p:nvPr/>
        </p:nvSpPr>
        <p:spPr bwMode="auto">
          <a:xfrm>
            <a:off x="180975" y="1200150"/>
            <a:ext cx="4368800" cy="5016500"/>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gdpdata.univ</a:t>
            </a:r>
            <a:r>
              <a:rPr lang="en-US" altLang="en-US" sz="1600" dirty="0">
                <a:latin typeface="Courier New" pitchFamily="49" charset="0"/>
                <a:cs typeface="Courier New" pitchFamily="49" charset="0"/>
              </a:rPr>
              <a:t>[1:16,</a:t>
            </a:r>
          </a:p>
          <a:p>
            <a:pPr>
              <a:spcBef>
                <a:spcPct val="0"/>
              </a:spcBef>
              <a:buFontTx/>
              <a:buNone/>
            </a:pPr>
            <a:r>
              <a:rPr lang="en-US" altLang="en-US" sz="1600" dirty="0" smtClean="0">
                <a:latin typeface="Courier New" pitchFamily="49" charset="0"/>
                <a:cs typeface="Courier New" pitchFamily="49" charset="0"/>
              </a:rPr>
              <a:t> </a:t>
            </a:r>
            <a:r>
              <a:rPr lang="en-US" altLang="en-US" sz="1600" dirty="0">
                <a:latin typeface="Courier New" pitchFamily="49" charset="0"/>
                <a:cs typeface="Courier New" pitchFamily="49" charset="0"/>
              </a:rPr>
              <a:t>c("state","TIME","</a:t>
            </a:r>
            <a:r>
              <a:rPr lang="en-US" altLang="en-US" sz="1600" dirty="0" err="1">
                <a:latin typeface="Courier New" pitchFamily="49" charset="0"/>
                <a:cs typeface="Courier New" pitchFamily="49" charset="0"/>
              </a:rPr>
              <a:t>gdp</a:t>
            </a:r>
            <a:r>
              <a:rPr lang="en-US" altLang="en-US" sz="1600" dirty="0">
                <a:latin typeface="Courier New" pitchFamily="49" charset="0"/>
                <a:cs typeface="Courier New" pitchFamily="49" charset="0"/>
              </a:rPr>
              <a:t>")]</a:t>
            </a:r>
          </a:p>
          <a:p>
            <a:pPr>
              <a:spcBef>
                <a:spcPct val="0"/>
              </a:spcBef>
              <a:buFontTx/>
              <a:buNone/>
            </a:pPr>
            <a:endParaRPr lang="en-US" altLang="en-US" sz="1600" dirty="0">
              <a:latin typeface="Courier New" pitchFamily="49" charset="0"/>
              <a:cs typeface="Courier New" pitchFamily="49" charset="0"/>
            </a:endParaRPr>
          </a:p>
          <a:p>
            <a:pPr>
              <a:spcBef>
                <a:spcPct val="0"/>
              </a:spcBef>
              <a:buFontTx/>
              <a:buNone/>
            </a:pPr>
            <a:r>
              <a:rPr lang="en-US" altLang="en-US" sz="1600" dirty="0">
                <a:latin typeface="Courier New" pitchFamily="49" charset="0"/>
                <a:cs typeface="Courier New" pitchFamily="49" charset="0"/>
              </a:rPr>
              <a:t>       state TIME    </a:t>
            </a:r>
            <a:r>
              <a:rPr lang="en-US" altLang="en-US" sz="1600" dirty="0" err="1">
                <a:latin typeface="Courier New" pitchFamily="49" charset="0"/>
                <a:cs typeface="Courier New" pitchFamily="49" charset="0"/>
              </a:rPr>
              <a:t>gdp</a:t>
            </a:r>
            <a:endParaRPr lang="en-US" altLang="en-US" sz="1600" dirty="0">
              <a:latin typeface="Courier New" pitchFamily="49" charset="0"/>
              <a:cs typeface="Courier New" pitchFamily="49" charset="0"/>
            </a:endParaRPr>
          </a:p>
          <a:p>
            <a:pPr>
              <a:spcBef>
                <a:spcPct val="0"/>
              </a:spcBef>
              <a:buFontTx/>
              <a:buNone/>
            </a:pPr>
            <a:r>
              <a:rPr lang="en-US" altLang="en-US" sz="1600" dirty="0">
                <a:latin typeface="Courier New" pitchFamily="49" charset="0"/>
                <a:cs typeface="Courier New" pitchFamily="49" charset="0"/>
              </a:rPr>
              <a:t>1    Alabama    0 101857</a:t>
            </a:r>
          </a:p>
          <a:p>
            <a:pPr>
              <a:spcBef>
                <a:spcPct val="0"/>
              </a:spcBef>
              <a:buFontTx/>
              <a:buNone/>
            </a:pPr>
            <a:r>
              <a:rPr lang="en-US" altLang="en-US" sz="1600" dirty="0">
                <a:latin typeface="Courier New" pitchFamily="49" charset="0"/>
                <a:cs typeface="Courier New" pitchFamily="49" charset="0"/>
              </a:rPr>
              <a:t>1.1  Alabama    1 106499</a:t>
            </a:r>
          </a:p>
          <a:p>
            <a:pPr>
              <a:spcBef>
                <a:spcPct val="0"/>
              </a:spcBef>
              <a:buFontTx/>
              <a:buNone/>
            </a:pPr>
            <a:r>
              <a:rPr lang="en-US" altLang="en-US" sz="1600" dirty="0">
                <a:latin typeface="Courier New" pitchFamily="49" charset="0"/>
                <a:cs typeface="Courier New" pitchFamily="49" charset="0"/>
              </a:rPr>
              <a:t>1.2  Alabama    2 112079</a:t>
            </a:r>
          </a:p>
          <a:p>
            <a:pPr>
              <a:spcBef>
                <a:spcPct val="0"/>
              </a:spcBef>
              <a:buFontTx/>
              <a:buNone/>
            </a:pPr>
            <a:r>
              <a:rPr lang="en-US" altLang="en-US" sz="1600" dirty="0">
                <a:latin typeface="Courier New" pitchFamily="49" charset="0"/>
                <a:cs typeface="Courier New" pitchFamily="49" charset="0"/>
              </a:rPr>
              <a:t>1.3  Alabama    3 116009</a:t>
            </a:r>
          </a:p>
          <a:p>
            <a:pPr>
              <a:spcBef>
                <a:spcPct val="0"/>
              </a:spcBef>
              <a:buFontTx/>
              <a:buNone/>
            </a:pPr>
            <a:r>
              <a:rPr lang="en-US" altLang="en-US" sz="1600" dirty="0">
                <a:latin typeface="Courier New" pitchFamily="49" charset="0"/>
                <a:cs typeface="Courier New" pitchFamily="49" charset="0"/>
              </a:rPr>
              <a:t>1.4  Alabama    4 120121</a:t>
            </a:r>
          </a:p>
          <a:p>
            <a:pPr>
              <a:spcBef>
                <a:spcPct val="0"/>
              </a:spcBef>
              <a:buFontTx/>
              <a:buNone/>
            </a:pPr>
            <a:r>
              <a:rPr lang="en-US" altLang="en-US" sz="1600" dirty="0">
                <a:latin typeface="Courier New" pitchFamily="49" charset="0"/>
                <a:cs typeface="Courier New" pitchFamily="49" charset="0"/>
              </a:rPr>
              <a:t>1.5  Alabama    5 125168</a:t>
            </a:r>
          </a:p>
          <a:p>
            <a:pPr>
              <a:spcBef>
                <a:spcPct val="0"/>
              </a:spcBef>
              <a:buFontTx/>
              <a:buNone/>
            </a:pPr>
            <a:r>
              <a:rPr lang="en-US" altLang="en-US" sz="1600" dirty="0">
                <a:latin typeface="Courier New" pitchFamily="49" charset="0"/>
                <a:cs typeface="Courier New" pitchFamily="49" charset="0"/>
              </a:rPr>
              <a:t>1.6  Alabama    6 130862</a:t>
            </a:r>
          </a:p>
          <a:p>
            <a:pPr>
              <a:spcBef>
                <a:spcPct val="0"/>
              </a:spcBef>
              <a:buFontTx/>
              <a:buNone/>
            </a:pPr>
            <a:r>
              <a:rPr lang="en-US" altLang="en-US" sz="1600" dirty="0">
                <a:latin typeface="Courier New" pitchFamily="49" charset="0"/>
                <a:cs typeface="Courier New" pitchFamily="49" charset="0"/>
              </a:rPr>
              <a:t>1.7  Alabama    7 141974</a:t>
            </a:r>
          </a:p>
          <a:p>
            <a:pPr>
              <a:spcBef>
                <a:spcPct val="0"/>
              </a:spcBef>
              <a:buFontTx/>
              <a:buNone/>
            </a:pPr>
            <a:r>
              <a:rPr lang="en-US" altLang="en-US" sz="1600" dirty="0">
                <a:latin typeface="Courier New" pitchFamily="49" charset="0"/>
                <a:cs typeface="Courier New" pitchFamily="49" charset="0"/>
              </a:rPr>
              <a:t>1.8  Alabama    8 150968</a:t>
            </a:r>
          </a:p>
          <a:p>
            <a:pPr>
              <a:spcBef>
                <a:spcPct val="0"/>
              </a:spcBef>
              <a:buFontTx/>
              <a:buNone/>
            </a:pPr>
            <a:r>
              <a:rPr lang="en-US" altLang="en-US" sz="1600" dirty="0">
                <a:latin typeface="Courier New" pitchFamily="49" charset="0"/>
                <a:cs typeface="Courier New" pitchFamily="49" charset="0"/>
              </a:rPr>
              <a:t>1.9  Alabama    9 159059</a:t>
            </a:r>
          </a:p>
          <a:p>
            <a:pPr>
              <a:spcBef>
                <a:spcPct val="0"/>
              </a:spcBef>
              <a:buFontTx/>
              <a:buNone/>
            </a:pPr>
            <a:r>
              <a:rPr lang="en-US" altLang="en-US" sz="1600" dirty="0">
                <a:latin typeface="Courier New" pitchFamily="49" charset="0"/>
                <a:cs typeface="Courier New" pitchFamily="49" charset="0"/>
              </a:rPr>
              <a:t>1.10 Alabama   10 165665</a:t>
            </a:r>
          </a:p>
          <a:p>
            <a:pPr>
              <a:spcBef>
                <a:spcPct val="0"/>
              </a:spcBef>
              <a:buFontTx/>
              <a:buNone/>
            </a:pPr>
            <a:r>
              <a:rPr lang="en-US" altLang="en-US" sz="1600" b="1" dirty="0">
                <a:latin typeface="Courier New" pitchFamily="49" charset="0"/>
                <a:cs typeface="Courier New" pitchFamily="49" charset="0"/>
              </a:rPr>
              <a:t>1.11 Alabama   11 170203</a:t>
            </a:r>
          </a:p>
          <a:p>
            <a:pPr>
              <a:spcBef>
                <a:spcPct val="0"/>
              </a:spcBef>
              <a:buFontTx/>
              <a:buNone/>
            </a:pPr>
            <a:r>
              <a:rPr lang="en-US" altLang="en-US" sz="1600" dirty="0">
                <a:latin typeface="Courier New" pitchFamily="49" charset="0"/>
                <a:cs typeface="Courier New" pitchFamily="49" charset="0"/>
              </a:rPr>
              <a:t>1.12 Alabama   12 164753</a:t>
            </a:r>
          </a:p>
          <a:p>
            <a:pPr>
              <a:spcBef>
                <a:spcPct val="0"/>
              </a:spcBef>
              <a:buFontTx/>
              <a:buNone/>
            </a:pPr>
            <a:r>
              <a:rPr lang="en-US" altLang="en-US" sz="1600" dirty="0">
                <a:latin typeface="Courier New" pitchFamily="49" charset="0"/>
                <a:cs typeface="Courier New" pitchFamily="49" charset="0"/>
              </a:rPr>
              <a:t>1.13 Alabama   13 170219</a:t>
            </a:r>
          </a:p>
          <a:p>
            <a:pPr>
              <a:spcBef>
                <a:spcPct val="0"/>
              </a:spcBef>
              <a:buFontTx/>
              <a:buNone/>
            </a:pPr>
            <a:r>
              <a:rPr lang="en-US" altLang="en-US" sz="1600" dirty="0">
                <a:latin typeface="Courier New" pitchFamily="49" charset="0"/>
                <a:cs typeface="Courier New" pitchFamily="49" charset="0"/>
              </a:rPr>
              <a:t>1.14 Alabama   14 173122</a:t>
            </a:r>
          </a:p>
          <a:p>
            <a:pPr>
              <a:spcBef>
                <a:spcPct val="0"/>
              </a:spcBef>
              <a:buFontTx/>
              <a:buNone/>
            </a:pPr>
            <a:r>
              <a:rPr lang="en-US" altLang="en-US" sz="1600" dirty="0">
                <a:latin typeface="Courier New" pitchFamily="49" charset="0"/>
                <a:cs typeface="Courier New" pitchFamily="49" charset="0"/>
              </a:rPr>
              <a:t>2     Alaska    0  25167</a:t>
            </a:r>
            <a:endParaRPr lang="en-US" altLang="en-US" sz="1600" dirty="0">
              <a:latin typeface="Courier New" pitchFamily="49" charset="0"/>
              <a:cs typeface="Times New Roman" pitchFamily="18" charset="0"/>
            </a:endParaRPr>
          </a:p>
        </p:txBody>
      </p:sp>
      <p:sp>
        <p:nvSpPr>
          <p:cNvPr id="41991" name="Rectangle 5"/>
          <p:cNvSpPr>
            <a:spLocks noChangeArrowheads="1"/>
          </p:cNvSpPr>
          <p:nvPr/>
        </p:nvSpPr>
        <p:spPr bwMode="auto">
          <a:xfrm>
            <a:off x="4667250" y="1219200"/>
            <a:ext cx="4356100" cy="4278313"/>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cs typeface="Courier New" pitchFamily="49" charset="0"/>
              </a:rPr>
              <a:t>&gt; gdpdata.univ$gdp1k&lt;-</a:t>
            </a:r>
          </a:p>
          <a:p>
            <a:pPr>
              <a:spcBef>
                <a:spcPct val="0"/>
              </a:spcBef>
              <a:buFontTx/>
              <a:buNone/>
            </a:pPr>
            <a:r>
              <a:rPr lang="en-US" altLang="en-US" sz="1600" dirty="0">
                <a:latin typeface="Courier New" pitchFamily="49" charset="0"/>
                <a:cs typeface="Courier New" pitchFamily="49" charset="0"/>
              </a:rPr>
              <a:t> </a:t>
            </a:r>
            <a:r>
              <a:rPr lang="en-US" altLang="en-US" sz="1600" dirty="0" smtClean="0">
                <a:latin typeface="Courier New" pitchFamily="49" charset="0"/>
                <a:cs typeface="Courier New" pitchFamily="49" charset="0"/>
              </a:rPr>
              <a:t> </a:t>
            </a:r>
            <a:r>
              <a:rPr lang="en-US" altLang="en-US" sz="1600" dirty="0" err="1">
                <a:latin typeface="Courier New" pitchFamily="49" charset="0"/>
                <a:cs typeface="Courier New" pitchFamily="49" charset="0"/>
              </a:rPr>
              <a:t>gdpdata.univ$gdp</a:t>
            </a:r>
            <a:r>
              <a:rPr lang="en-US" altLang="en-US" sz="1600" dirty="0">
                <a:latin typeface="Courier New" pitchFamily="49" charset="0"/>
                <a:cs typeface="Courier New" pitchFamily="49" charset="0"/>
              </a:rPr>
              <a:t>/1000</a:t>
            </a:r>
          </a:p>
          <a:p>
            <a:pPr>
              <a:spcBef>
                <a:spcPct val="0"/>
              </a:spcBef>
              <a:buFontTx/>
              <a:buNone/>
            </a:pPr>
            <a:endParaRPr lang="en-US" altLang="en-US" sz="1600" dirty="0">
              <a:latin typeface="Courier New" pitchFamily="49" charset="0"/>
              <a:cs typeface="Courier New" pitchFamily="49" charset="0"/>
            </a:endParaRPr>
          </a:p>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gdpdata.univ</a:t>
            </a:r>
            <a:r>
              <a:rPr lang="en-US" altLang="en-US" sz="1600" dirty="0">
                <a:latin typeface="Courier New" pitchFamily="49" charset="0"/>
                <a:cs typeface="Courier New" pitchFamily="49" charset="0"/>
              </a:rPr>
              <a:t>[1:10,</a:t>
            </a:r>
          </a:p>
          <a:p>
            <a:pPr>
              <a:spcBef>
                <a:spcPct val="0"/>
              </a:spcBef>
              <a:buFontTx/>
              <a:buNone/>
            </a:pPr>
            <a:r>
              <a:rPr lang="en-US" altLang="en-US" sz="1600" dirty="0">
                <a:latin typeface="Courier New" pitchFamily="49" charset="0"/>
                <a:cs typeface="Courier New" pitchFamily="49" charset="0"/>
              </a:rPr>
              <a:t> </a:t>
            </a:r>
            <a:r>
              <a:rPr lang="en-US" altLang="en-US" sz="1600" dirty="0" smtClean="0">
                <a:latin typeface="Courier New" pitchFamily="49" charset="0"/>
                <a:cs typeface="Courier New" pitchFamily="49" charset="0"/>
              </a:rPr>
              <a:t> </a:t>
            </a:r>
            <a:r>
              <a:rPr lang="en-US" altLang="en-US" sz="1600" dirty="0">
                <a:latin typeface="Courier New" pitchFamily="49" charset="0"/>
                <a:cs typeface="Courier New" pitchFamily="49" charset="0"/>
              </a:rPr>
              <a:t>c("state","TIME","gdp","gdp1k")]</a:t>
            </a:r>
          </a:p>
          <a:p>
            <a:pPr>
              <a:spcBef>
                <a:spcPct val="0"/>
              </a:spcBef>
              <a:buFontTx/>
              <a:buNone/>
            </a:pPr>
            <a:endParaRPr lang="en-US" altLang="en-US" sz="1600" dirty="0">
              <a:latin typeface="Courier New" pitchFamily="49" charset="0"/>
              <a:cs typeface="Courier New" pitchFamily="49" charset="0"/>
            </a:endParaRPr>
          </a:p>
          <a:p>
            <a:pPr>
              <a:spcBef>
                <a:spcPct val="0"/>
              </a:spcBef>
              <a:buFontTx/>
              <a:buNone/>
            </a:pPr>
            <a:r>
              <a:rPr lang="en-US" altLang="en-US" sz="1600" dirty="0">
                <a:latin typeface="Courier New" pitchFamily="49" charset="0"/>
                <a:cs typeface="Courier New" pitchFamily="49" charset="0"/>
              </a:rPr>
              <a:t>      state TIME    </a:t>
            </a:r>
            <a:r>
              <a:rPr lang="en-US" altLang="en-US" sz="1600" dirty="0" err="1">
                <a:latin typeface="Courier New" pitchFamily="49" charset="0"/>
                <a:cs typeface="Courier New" pitchFamily="49" charset="0"/>
              </a:rPr>
              <a:t>gdp</a:t>
            </a:r>
            <a:r>
              <a:rPr lang="en-US" altLang="en-US" sz="1600" dirty="0">
                <a:latin typeface="Courier New" pitchFamily="49" charset="0"/>
                <a:cs typeface="Courier New" pitchFamily="49" charset="0"/>
              </a:rPr>
              <a:t>   gdp1k</a:t>
            </a:r>
          </a:p>
          <a:p>
            <a:pPr>
              <a:spcBef>
                <a:spcPct val="0"/>
              </a:spcBef>
              <a:buFontTx/>
              <a:buNone/>
            </a:pPr>
            <a:r>
              <a:rPr lang="en-US" altLang="en-US" sz="1600" dirty="0">
                <a:latin typeface="Courier New" pitchFamily="49" charset="0"/>
                <a:cs typeface="Courier New" pitchFamily="49" charset="0"/>
              </a:rPr>
              <a:t>1   Alabama    0 101857 101.857</a:t>
            </a:r>
          </a:p>
          <a:p>
            <a:pPr>
              <a:spcBef>
                <a:spcPct val="0"/>
              </a:spcBef>
              <a:buFontTx/>
              <a:buNone/>
            </a:pPr>
            <a:r>
              <a:rPr lang="en-US" altLang="en-US" sz="1600" dirty="0">
                <a:latin typeface="Courier New" pitchFamily="49" charset="0"/>
                <a:cs typeface="Courier New" pitchFamily="49" charset="0"/>
              </a:rPr>
              <a:t>1.1 Alabama    1 106499 106.499</a:t>
            </a:r>
          </a:p>
          <a:p>
            <a:pPr>
              <a:spcBef>
                <a:spcPct val="0"/>
              </a:spcBef>
              <a:buFontTx/>
              <a:buNone/>
            </a:pPr>
            <a:r>
              <a:rPr lang="en-US" altLang="en-US" sz="1600" dirty="0">
                <a:latin typeface="Courier New" pitchFamily="49" charset="0"/>
                <a:cs typeface="Courier New" pitchFamily="49" charset="0"/>
              </a:rPr>
              <a:t>1.2 Alabama    2 112079 112.079</a:t>
            </a:r>
          </a:p>
          <a:p>
            <a:pPr>
              <a:spcBef>
                <a:spcPct val="0"/>
              </a:spcBef>
              <a:buFontTx/>
              <a:buNone/>
            </a:pPr>
            <a:r>
              <a:rPr lang="en-US" altLang="en-US" sz="1600" dirty="0">
                <a:latin typeface="Courier New" pitchFamily="49" charset="0"/>
                <a:cs typeface="Courier New" pitchFamily="49" charset="0"/>
              </a:rPr>
              <a:t>1.3 Alabama    3 116009 116.009</a:t>
            </a:r>
          </a:p>
          <a:p>
            <a:pPr>
              <a:spcBef>
                <a:spcPct val="0"/>
              </a:spcBef>
              <a:buFontTx/>
              <a:buNone/>
            </a:pPr>
            <a:r>
              <a:rPr lang="en-US" altLang="en-US" sz="1600" dirty="0">
                <a:latin typeface="Courier New" pitchFamily="49" charset="0"/>
                <a:cs typeface="Courier New" pitchFamily="49" charset="0"/>
              </a:rPr>
              <a:t>1.4 Alabama    4 120121 120.121</a:t>
            </a:r>
          </a:p>
          <a:p>
            <a:pPr>
              <a:spcBef>
                <a:spcPct val="0"/>
              </a:spcBef>
              <a:buFontTx/>
              <a:buNone/>
            </a:pPr>
            <a:r>
              <a:rPr lang="en-US" altLang="en-US" sz="1600" dirty="0">
                <a:latin typeface="Courier New" pitchFamily="49" charset="0"/>
                <a:cs typeface="Courier New" pitchFamily="49" charset="0"/>
              </a:rPr>
              <a:t>1.5 Alabama    5 125168 125.168</a:t>
            </a:r>
          </a:p>
          <a:p>
            <a:pPr>
              <a:spcBef>
                <a:spcPct val="0"/>
              </a:spcBef>
              <a:buFontTx/>
              <a:buNone/>
            </a:pPr>
            <a:r>
              <a:rPr lang="en-US" altLang="en-US" sz="1600" dirty="0">
                <a:latin typeface="Courier New" pitchFamily="49" charset="0"/>
                <a:cs typeface="Courier New" pitchFamily="49" charset="0"/>
              </a:rPr>
              <a:t>1.6 Alabama    6 130862 130.862</a:t>
            </a:r>
          </a:p>
          <a:p>
            <a:pPr>
              <a:spcBef>
                <a:spcPct val="0"/>
              </a:spcBef>
              <a:buFontTx/>
              <a:buNone/>
            </a:pPr>
            <a:r>
              <a:rPr lang="en-US" altLang="en-US" sz="1600" dirty="0">
                <a:latin typeface="Courier New" pitchFamily="49" charset="0"/>
                <a:cs typeface="Courier New" pitchFamily="49" charset="0"/>
              </a:rPr>
              <a:t>1.7 Alabama    7 141974 141.974</a:t>
            </a:r>
          </a:p>
          <a:p>
            <a:pPr>
              <a:spcBef>
                <a:spcPct val="0"/>
              </a:spcBef>
              <a:buFontTx/>
              <a:buNone/>
            </a:pPr>
            <a:r>
              <a:rPr lang="en-US" altLang="en-US" sz="1600" dirty="0">
                <a:latin typeface="Courier New" pitchFamily="49" charset="0"/>
                <a:cs typeface="Courier New" pitchFamily="49" charset="0"/>
              </a:rPr>
              <a:t>1.8 Alabama    8 150968 150.968</a:t>
            </a:r>
          </a:p>
          <a:p>
            <a:pPr>
              <a:spcBef>
                <a:spcPct val="0"/>
              </a:spcBef>
              <a:buFontTx/>
              <a:buNone/>
            </a:pPr>
            <a:r>
              <a:rPr lang="en-US" altLang="en-US" sz="1600" dirty="0">
                <a:latin typeface="Courier New" pitchFamily="49" charset="0"/>
                <a:cs typeface="Courier New" pitchFamily="49" charset="0"/>
              </a:rPr>
              <a:t>1.9 Alabama    9 159059 159.059</a:t>
            </a:r>
            <a:endParaRPr lang="en-US" altLang="en-US" sz="1600" dirty="0">
              <a:latin typeface="Courier New" pitchFamily="49" charset="0"/>
              <a:cs typeface="Times New Roman" pitchFamily="18" charset="0"/>
            </a:endParaRPr>
          </a:p>
        </p:txBody>
      </p:sp>
    </p:spTree>
    <p:extLst>
      <p:ext uri="{BB962C8B-B14F-4D97-AF65-F5344CB8AC3E}">
        <p14:creationId xmlns:p14="http://schemas.microsoft.com/office/powerpoint/2010/main" val="3931244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9" name="Footer Placeholder 3"/>
          <p:cNvSpPr>
            <a:spLocks noGrp="1"/>
          </p:cNvSpPr>
          <p:nvPr>
            <p:ph type="ftr" sz="quarter" idx="11"/>
          </p:nvPr>
        </p:nvSpPr>
        <p:spPr/>
        <p:txBody>
          <a:bodyPr/>
          <a:lstStyle/>
          <a:p>
            <a:pPr>
              <a:defRPr/>
            </a:pPr>
            <a:r>
              <a:rPr lang="en-US"/>
              <a:t>Copyright Paul D. Bliese</a:t>
            </a:r>
          </a:p>
        </p:txBody>
      </p:sp>
      <p:sp>
        <p:nvSpPr>
          <p:cNvPr id="10" name="Slide Number Placeholder 4"/>
          <p:cNvSpPr>
            <a:spLocks noGrp="1"/>
          </p:cNvSpPr>
          <p:nvPr>
            <p:ph type="sldNum" sz="quarter" idx="12"/>
          </p:nvPr>
        </p:nvSpPr>
        <p:spPr/>
        <p:txBody>
          <a:bodyPr/>
          <a:lstStyle/>
          <a:p>
            <a:pPr>
              <a:defRPr/>
            </a:pPr>
            <a:fld id="{52955B09-833A-4AF0-939C-1A9102011258}" type="slidenum">
              <a:rPr lang="en-US"/>
              <a:pPr>
                <a:defRPr/>
              </a:pPr>
              <a:t>11</a:t>
            </a:fld>
            <a:endParaRPr lang="en-US"/>
          </a:p>
        </p:txBody>
      </p:sp>
      <p:sp>
        <p:nvSpPr>
          <p:cNvPr id="23557" name="Rectangle 3074"/>
          <p:cNvSpPr>
            <a:spLocks noGrp="1" noChangeArrowheads="1"/>
          </p:cNvSpPr>
          <p:nvPr>
            <p:ph type="title"/>
          </p:nvPr>
        </p:nvSpPr>
        <p:spPr/>
        <p:txBody>
          <a:bodyPr/>
          <a:lstStyle/>
          <a:p>
            <a:r>
              <a:rPr lang="en-US" altLang="en-US" smtClean="0"/>
              <a:t>Intro:  Model Context and Time</a:t>
            </a:r>
          </a:p>
        </p:txBody>
      </p:sp>
      <p:sp>
        <p:nvSpPr>
          <p:cNvPr id="23558" name="Line 3078"/>
          <p:cNvSpPr>
            <a:spLocks noChangeShapeType="1"/>
          </p:cNvSpPr>
          <p:nvPr/>
        </p:nvSpPr>
        <p:spPr bwMode="auto">
          <a:xfrm>
            <a:off x="5810250" y="2032000"/>
            <a:ext cx="396875" cy="0"/>
          </a:xfrm>
          <a:prstGeom prst="line">
            <a:avLst/>
          </a:prstGeom>
          <a:noFill/>
          <a:ln w="0">
            <a:solidFill>
              <a:srgbClr val="980620"/>
            </a:solidFill>
            <a:round/>
            <a:headEnd type="triangle"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9" name="Text Box 3079"/>
          <p:cNvSpPr txBox="1">
            <a:spLocks noChangeArrowheads="1"/>
          </p:cNvSpPr>
          <p:nvPr/>
        </p:nvSpPr>
        <p:spPr bwMode="auto">
          <a:xfrm>
            <a:off x="6267450" y="1822450"/>
            <a:ext cx="21907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2000">
                <a:solidFill>
                  <a:srgbClr val="8D051C"/>
                </a:solidFill>
              </a:rPr>
              <a:t>Decreasing Slope</a:t>
            </a:r>
            <a:endParaRPr lang="en-US" altLang="en-US" sz="1200">
              <a:solidFill>
                <a:srgbClr val="8D051C"/>
              </a:solidFill>
            </a:endParaRPr>
          </a:p>
        </p:txBody>
      </p:sp>
      <p:pic>
        <p:nvPicPr>
          <p:cNvPr id="23560" name="Picture 30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13" y="827088"/>
            <a:ext cx="5505450" cy="549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Line 3083"/>
          <p:cNvSpPr>
            <a:spLocks noChangeShapeType="1"/>
          </p:cNvSpPr>
          <p:nvPr/>
        </p:nvSpPr>
        <p:spPr bwMode="auto">
          <a:xfrm>
            <a:off x="5810250" y="5175250"/>
            <a:ext cx="396875" cy="0"/>
          </a:xfrm>
          <a:prstGeom prst="line">
            <a:avLst/>
          </a:prstGeom>
          <a:noFill/>
          <a:ln w="0">
            <a:solidFill>
              <a:srgbClr val="980620"/>
            </a:solidFill>
            <a:round/>
            <a:headEnd type="triangle"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2" name="Text Box 3084"/>
          <p:cNvSpPr txBox="1">
            <a:spLocks noChangeArrowheads="1"/>
          </p:cNvSpPr>
          <p:nvPr/>
        </p:nvSpPr>
        <p:spPr bwMode="auto">
          <a:xfrm>
            <a:off x="6267450" y="4965700"/>
            <a:ext cx="20764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2000" dirty="0">
                <a:solidFill>
                  <a:srgbClr val="8D051C"/>
                </a:solidFill>
              </a:rPr>
              <a:t>Increasing Slope</a:t>
            </a:r>
            <a:endParaRPr lang="en-US" altLang="en-US" sz="1200" dirty="0">
              <a:solidFill>
                <a:srgbClr val="8D051C"/>
              </a:solidFill>
            </a:endParaRPr>
          </a:p>
        </p:txBody>
      </p:sp>
      <p:sp>
        <p:nvSpPr>
          <p:cNvPr id="11" name="Line 3083"/>
          <p:cNvSpPr>
            <a:spLocks noChangeShapeType="1"/>
          </p:cNvSpPr>
          <p:nvPr/>
        </p:nvSpPr>
        <p:spPr bwMode="auto">
          <a:xfrm>
            <a:off x="5962650" y="4275590"/>
            <a:ext cx="396875" cy="0"/>
          </a:xfrm>
          <a:prstGeom prst="line">
            <a:avLst/>
          </a:prstGeom>
          <a:noFill/>
          <a:ln w="0">
            <a:solidFill>
              <a:srgbClr val="980620"/>
            </a:solidFill>
            <a:round/>
            <a:headEnd type="triangle"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accent2">
                  <a:lumMod val="75000"/>
                </a:schemeClr>
              </a:solidFill>
            </a:endParaRPr>
          </a:p>
        </p:txBody>
      </p:sp>
      <p:sp>
        <p:nvSpPr>
          <p:cNvPr id="12" name="Text Box 3084"/>
          <p:cNvSpPr txBox="1">
            <a:spLocks noChangeArrowheads="1"/>
          </p:cNvSpPr>
          <p:nvPr/>
        </p:nvSpPr>
        <p:spPr bwMode="auto">
          <a:xfrm>
            <a:off x="6419850" y="4066040"/>
            <a:ext cx="1779654"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2000" dirty="0" smtClean="0">
                <a:solidFill>
                  <a:schemeClr val="accent2">
                    <a:lumMod val="75000"/>
                  </a:schemeClr>
                </a:solidFill>
              </a:rPr>
              <a:t>High Intercept</a:t>
            </a:r>
            <a:endParaRPr lang="en-US" altLang="en-US" sz="1200" dirty="0">
              <a:solidFill>
                <a:schemeClr val="accent2">
                  <a:lumMod val="75000"/>
                </a:schemeClr>
              </a:solidFill>
            </a:endParaRPr>
          </a:p>
        </p:txBody>
      </p:sp>
      <p:sp>
        <p:nvSpPr>
          <p:cNvPr id="13" name="Line 3083"/>
          <p:cNvSpPr>
            <a:spLocks noChangeShapeType="1"/>
          </p:cNvSpPr>
          <p:nvPr/>
        </p:nvSpPr>
        <p:spPr bwMode="auto">
          <a:xfrm>
            <a:off x="5967570" y="3552914"/>
            <a:ext cx="396875" cy="0"/>
          </a:xfrm>
          <a:prstGeom prst="line">
            <a:avLst/>
          </a:prstGeom>
          <a:noFill/>
          <a:ln w="0">
            <a:solidFill>
              <a:srgbClr val="980620"/>
            </a:solidFill>
            <a:round/>
            <a:headEnd type="triangle"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accent2">
                  <a:lumMod val="75000"/>
                </a:schemeClr>
              </a:solidFill>
            </a:endParaRPr>
          </a:p>
        </p:txBody>
      </p:sp>
      <p:sp>
        <p:nvSpPr>
          <p:cNvPr id="14" name="Text Box 3084"/>
          <p:cNvSpPr txBox="1">
            <a:spLocks noChangeArrowheads="1"/>
          </p:cNvSpPr>
          <p:nvPr/>
        </p:nvSpPr>
        <p:spPr bwMode="auto">
          <a:xfrm>
            <a:off x="6424770" y="3343364"/>
            <a:ext cx="1721946"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2000" dirty="0" smtClean="0">
                <a:solidFill>
                  <a:schemeClr val="accent2">
                    <a:lumMod val="75000"/>
                  </a:schemeClr>
                </a:solidFill>
              </a:rPr>
              <a:t>Low Intercept</a:t>
            </a:r>
            <a:endParaRPr lang="en-US" altLang="en-US" sz="1200"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6"/>
          <p:cNvSpPr>
            <a:spLocks noGrp="1"/>
          </p:cNvSpPr>
          <p:nvPr>
            <p:ph type="title"/>
          </p:nvPr>
        </p:nvSpPr>
        <p:spPr/>
        <p:txBody>
          <a:bodyPr/>
          <a:lstStyle/>
          <a:p>
            <a:r>
              <a:rPr lang="en-US" altLang="en-US" smtClean="0"/>
              <a:t>State-Level GDP Change</a:t>
            </a:r>
          </a:p>
        </p:txBody>
      </p:sp>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43013"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C437C209-2F54-4818-BAC3-EBBD9151BFBF}" type="slidenum">
              <a:rPr lang="en-US" altLang="en-US" sz="1000"/>
              <a:pPr>
                <a:spcBef>
                  <a:spcPct val="0"/>
                </a:spcBef>
                <a:buFontTx/>
                <a:buNone/>
              </a:pPr>
              <a:t>110</a:t>
            </a:fld>
            <a:endParaRPr lang="en-US" altLang="en-US" sz="1000"/>
          </a:p>
        </p:txBody>
      </p:sp>
      <p:pic>
        <p:nvPicPr>
          <p:cNvPr id="430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5" y="760413"/>
            <a:ext cx="7954963" cy="560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136184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1768475" y="174625"/>
            <a:ext cx="6553200" cy="762000"/>
          </a:xfrm>
        </p:spPr>
        <p:txBody>
          <a:bodyPr/>
          <a:lstStyle/>
          <a:p>
            <a:r>
              <a:rPr lang="en-US" altLang="en-US" smtClean="0"/>
              <a:t>Create Time-Related Covariates</a:t>
            </a:r>
          </a:p>
        </p:txBody>
      </p:sp>
      <p:sp>
        <p:nvSpPr>
          <p:cNvPr id="3"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Copyright Paul D. Bliese</a:t>
            </a:r>
          </a:p>
        </p:txBody>
      </p:sp>
      <p:sp>
        <p:nvSpPr>
          <p:cNvPr id="44037"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71396EAD-43A7-43DC-A4C6-C16DD5B95569}" type="slidenum">
              <a:rPr lang="en-US" altLang="en-US" sz="1000"/>
              <a:pPr>
                <a:spcBef>
                  <a:spcPct val="0"/>
                </a:spcBef>
                <a:buFontTx/>
                <a:buNone/>
              </a:pPr>
              <a:t>111</a:t>
            </a:fld>
            <a:endParaRPr lang="en-US" altLang="en-US" sz="1000"/>
          </a:p>
        </p:txBody>
      </p:sp>
      <p:sp>
        <p:nvSpPr>
          <p:cNvPr id="7" name="Content Placeholder 6"/>
          <p:cNvSpPr txBox="1">
            <a:spLocks/>
          </p:cNvSpPr>
          <p:nvPr/>
        </p:nvSpPr>
        <p:spPr>
          <a:xfrm>
            <a:off x="677863" y="1220788"/>
            <a:ext cx="7772400" cy="4826000"/>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a:defRPr/>
            </a:pPr>
            <a:r>
              <a:rPr lang="en-US" altLang="en-US" kern="0" dirty="0" smtClean="0"/>
              <a:t>The basic linear growth model includes TIME</a:t>
            </a:r>
          </a:p>
          <a:p>
            <a:pPr>
              <a:defRPr/>
            </a:pPr>
            <a:endParaRPr lang="en-US" altLang="en-US" kern="0" dirty="0" smtClean="0"/>
          </a:p>
          <a:p>
            <a:pPr>
              <a:defRPr/>
            </a:pPr>
            <a:endParaRPr lang="en-US" altLang="en-US" kern="0" dirty="0" smtClean="0"/>
          </a:p>
          <a:p>
            <a:pPr>
              <a:defRPr/>
            </a:pPr>
            <a:endParaRPr lang="en-US" altLang="en-US" kern="0" dirty="0"/>
          </a:p>
          <a:p>
            <a:pPr>
              <a:defRPr/>
            </a:pPr>
            <a:endParaRPr lang="en-US" altLang="en-US" kern="0" dirty="0" smtClean="0"/>
          </a:p>
          <a:p>
            <a:pPr>
              <a:defRPr/>
            </a:pPr>
            <a:r>
              <a:rPr lang="en-US" altLang="en-US" kern="0" dirty="0" smtClean="0"/>
              <a:t>Additional </a:t>
            </a:r>
            <a:r>
              <a:rPr lang="en-US" altLang="en-US" kern="0" dirty="0" err="1" smtClean="0"/>
              <a:t>TIME-based</a:t>
            </a:r>
            <a:r>
              <a:rPr lang="en-US" altLang="en-US" kern="0" dirty="0" smtClean="0"/>
              <a:t> covariates describe other forms of continuous change (e.g., quadratic)</a:t>
            </a:r>
          </a:p>
        </p:txBody>
      </p:sp>
      <p:sp>
        <p:nvSpPr>
          <p:cNvPr id="44039" name="Rectangle 7"/>
          <p:cNvSpPr>
            <a:spLocks noChangeArrowheads="1"/>
          </p:cNvSpPr>
          <p:nvPr/>
        </p:nvSpPr>
        <p:spPr bwMode="auto">
          <a:xfrm>
            <a:off x="685799" y="1781839"/>
            <a:ext cx="7769227" cy="1569660"/>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tmod</a:t>
            </a:r>
            <a:r>
              <a:rPr lang="en-US" altLang="en-US" sz="1600" dirty="0">
                <a:latin typeface="Courier New" pitchFamily="49" charset="0"/>
                <a:cs typeface="Courier New" pitchFamily="49" charset="0"/>
              </a:rPr>
              <a:t>&lt;-</a:t>
            </a:r>
            <a:r>
              <a:rPr lang="en-US" altLang="en-US" sz="1600" dirty="0" err="1">
                <a:latin typeface="Courier New" pitchFamily="49" charset="0"/>
                <a:cs typeface="Courier New" pitchFamily="49" charset="0"/>
              </a:rPr>
              <a:t>lme</a:t>
            </a:r>
            <a:r>
              <a:rPr lang="en-US" altLang="en-US" sz="1600" dirty="0">
                <a:latin typeface="Courier New" pitchFamily="49" charset="0"/>
                <a:cs typeface="Courier New" pitchFamily="49" charset="0"/>
              </a:rPr>
              <a:t>(gdp1k~TIME,random=~1|state,gdpdata.univ, control=list(opt="</a:t>
            </a:r>
            <a:r>
              <a:rPr lang="en-US" altLang="en-US" sz="1600" dirty="0" err="1">
                <a:latin typeface="Courier New" pitchFamily="49" charset="0"/>
                <a:cs typeface="Courier New" pitchFamily="49" charset="0"/>
              </a:rPr>
              <a:t>optim</a:t>
            </a:r>
            <a:r>
              <a:rPr lang="en-US" altLang="en-US" sz="1600" dirty="0">
                <a:latin typeface="Courier New" pitchFamily="49" charset="0"/>
                <a:cs typeface="Courier New" pitchFamily="49" charset="0"/>
              </a:rPr>
              <a:t>"))</a:t>
            </a:r>
          </a:p>
          <a:p>
            <a:pPr>
              <a:spcBef>
                <a:spcPct val="0"/>
              </a:spcBef>
              <a:buFontTx/>
              <a:buNone/>
            </a:pPr>
            <a:r>
              <a:rPr lang="en-US" altLang="en-US" sz="1600" dirty="0">
                <a:latin typeface="Courier New" pitchFamily="49" charset="0"/>
                <a:cs typeface="Courier New" pitchFamily="49" charset="0"/>
              </a:rPr>
              <a:t>&gt; round(summary(</a:t>
            </a:r>
            <a:r>
              <a:rPr lang="en-US" altLang="en-US" sz="1600" dirty="0" err="1">
                <a:latin typeface="Courier New" pitchFamily="49" charset="0"/>
                <a:cs typeface="Courier New" pitchFamily="49" charset="0"/>
              </a:rPr>
              <a:t>tmod</a:t>
            </a:r>
            <a:r>
              <a:rPr lang="en-US" altLang="en-US" sz="1600" dirty="0">
                <a:latin typeface="Courier New" pitchFamily="49" charset="0"/>
                <a:cs typeface="Courier New" pitchFamily="49" charset="0"/>
              </a:rPr>
              <a:t>)$</a:t>
            </a:r>
            <a:r>
              <a:rPr lang="en-US" altLang="en-US" sz="1600" dirty="0" err="1">
                <a:latin typeface="Courier New" pitchFamily="49" charset="0"/>
                <a:cs typeface="Courier New" pitchFamily="49" charset="0"/>
              </a:rPr>
              <a:t>tTable,dig</a:t>
            </a:r>
            <a:r>
              <a:rPr lang="en-US" altLang="en-US" sz="1600" dirty="0">
                <a:latin typeface="Courier New" pitchFamily="49" charset="0"/>
                <a:cs typeface="Courier New" pitchFamily="49" charset="0"/>
              </a:rPr>
              <a:t>=3)</a:t>
            </a:r>
          </a:p>
          <a:p>
            <a:pPr>
              <a:spcBef>
                <a:spcPct val="0"/>
              </a:spcBef>
              <a:buFontTx/>
              <a:buNone/>
            </a:pPr>
            <a:r>
              <a:rPr lang="en-US" altLang="en-US" sz="1600" dirty="0">
                <a:latin typeface="Courier New" pitchFamily="49" charset="0"/>
                <a:cs typeface="Courier New" pitchFamily="49" charset="0"/>
              </a:rPr>
              <a:t>              Value </a:t>
            </a:r>
            <a:r>
              <a:rPr lang="en-US" altLang="en-US" sz="1600" dirty="0" err="1">
                <a:latin typeface="Courier New" pitchFamily="49" charset="0"/>
                <a:cs typeface="Courier New" pitchFamily="49" charset="0"/>
              </a:rPr>
              <a:t>Std.Error</a:t>
            </a:r>
            <a:r>
              <a:rPr lang="en-US" altLang="en-US" sz="1600" dirty="0">
                <a:latin typeface="Courier New" pitchFamily="49" charset="0"/>
                <a:cs typeface="Courier New" pitchFamily="49" charset="0"/>
              </a:rPr>
              <a:t>  DF t-value p-value</a:t>
            </a:r>
          </a:p>
          <a:p>
            <a:pPr>
              <a:spcBef>
                <a:spcPct val="0"/>
              </a:spcBef>
              <a:buFontTx/>
              <a:buNone/>
            </a:pPr>
            <a:r>
              <a:rPr lang="en-US" altLang="en-US" sz="1600" dirty="0">
                <a:latin typeface="Courier New" pitchFamily="49" charset="0"/>
                <a:cs typeface="Courier New" pitchFamily="49" charset="0"/>
              </a:rPr>
              <a:t>(Intercept) 163.152    39.078 713   4.175       0</a:t>
            </a:r>
          </a:p>
          <a:p>
            <a:pPr>
              <a:spcBef>
                <a:spcPct val="0"/>
              </a:spcBef>
              <a:buFontTx/>
              <a:buNone/>
            </a:pPr>
            <a:r>
              <a:rPr lang="en-US" altLang="en-US" sz="1600" dirty="0">
                <a:latin typeface="Courier New" pitchFamily="49" charset="0"/>
                <a:cs typeface="Courier New" pitchFamily="49" charset="0"/>
              </a:rPr>
              <a:t>TIME          9.744     0.477 713  20.436       0</a:t>
            </a:r>
            <a:endParaRPr lang="en-US" altLang="en-US" sz="1600" dirty="0">
              <a:latin typeface="Courier New" pitchFamily="49" charset="0"/>
              <a:cs typeface="Times New Roman" pitchFamily="18" charset="0"/>
            </a:endParaRPr>
          </a:p>
        </p:txBody>
      </p:sp>
      <p:sp>
        <p:nvSpPr>
          <p:cNvPr id="44040" name="Rectangle 8"/>
          <p:cNvSpPr>
            <a:spLocks noChangeArrowheads="1"/>
          </p:cNvSpPr>
          <p:nvPr/>
        </p:nvSpPr>
        <p:spPr bwMode="auto">
          <a:xfrm>
            <a:off x="673100" y="4264333"/>
            <a:ext cx="7772400" cy="1815882"/>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tmod</a:t>
            </a:r>
            <a:r>
              <a:rPr lang="en-US" altLang="en-US" sz="1600" dirty="0">
                <a:latin typeface="Courier New" pitchFamily="49" charset="0"/>
                <a:cs typeface="Courier New" pitchFamily="49" charset="0"/>
              </a:rPr>
              <a:t>&lt;-</a:t>
            </a:r>
            <a:r>
              <a:rPr lang="en-US" altLang="en-US" sz="1600" dirty="0" err="1">
                <a:latin typeface="Courier New" pitchFamily="49" charset="0"/>
                <a:cs typeface="Courier New" pitchFamily="49" charset="0"/>
              </a:rPr>
              <a:t>lme</a:t>
            </a:r>
            <a:r>
              <a:rPr lang="en-US" altLang="en-US" sz="1600" dirty="0">
                <a:latin typeface="Courier New" pitchFamily="49" charset="0"/>
                <a:cs typeface="Courier New" pitchFamily="49" charset="0"/>
              </a:rPr>
              <a:t>(gdp1k~TIME+I(TIME^2),random=~1|state,gdpdata.univ, control=list(opt="</a:t>
            </a:r>
            <a:r>
              <a:rPr lang="en-US" altLang="en-US" sz="1600" dirty="0" err="1">
                <a:latin typeface="Courier New" pitchFamily="49" charset="0"/>
                <a:cs typeface="Courier New" pitchFamily="49" charset="0"/>
              </a:rPr>
              <a:t>optim</a:t>
            </a:r>
            <a:r>
              <a:rPr lang="en-US" altLang="en-US" sz="1600" dirty="0" smtClean="0">
                <a:latin typeface="Courier New" pitchFamily="49" charset="0"/>
                <a:cs typeface="Courier New" pitchFamily="49" charset="0"/>
              </a:rPr>
              <a:t>"))</a:t>
            </a:r>
            <a:endParaRPr lang="en-US" altLang="en-US" sz="1600" dirty="0">
              <a:latin typeface="Courier New" pitchFamily="49" charset="0"/>
              <a:cs typeface="Courier New" pitchFamily="49" charset="0"/>
            </a:endParaRPr>
          </a:p>
          <a:p>
            <a:pPr>
              <a:spcBef>
                <a:spcPct val="0"/>
              </a:spcBef>
              <a:buFontTx/>
              <a:buNone/>
            </a:pPr>
            <a:r>
              <a:rPr lang="en-US" altLang="en-US" sz="1600" dirty="0">
                <a:latin typeface="Courier New" pitchFamily="49" charset="0"/>
                <a:cs typeface="Courier New" pitchFamily="49" charset="0"/>
              </a:rPr>
              <a:t>&gt; round(summary(</a:t>
            </a:r>
            <a:r>
              <a:rPr lang="en-US" altLang="en-US" sz="1600" dirty="0" err="1">
                <a:latin typeface="Courier New" pitchFamily="49" charset="0"/>
                <a:cs typeface="Courier New" pitchFamily="49" charset="0"/>
              </a:rPr>
              <a:t>tmod</a:t>
            </a:r>
            <a:r>
              <a:rPr lang="en-US" altLang="en-US" sz="1600" dirty="0">
                <a:latin typeface="Courier New" pitchFamily="49" charset="0"/>
                <a:cs typeface="Courier New" pitchFamily="49" charset="0"/>
              </a:rPr>
              <a:t>)$</a:t>
            </a:r>
            <a:r>
              <a:rPr lang="en-US" altLang="en-US" sz="1600" dirty="0" err="1">
                <a:latin typeface="Courier New" pitchFamily="49" charset="0"/>
                <a:cs typeface="Courier New" pitchFamily="49" charset="0"/>
              </a:rPr>
              <a:t>tTable,dig</a:t>
            </a:r>
            <a:r>
              <a:rPr lang="en-US" altLang="en-US" sz="1600" dirty="0">
                <a:latin typeface="Courier New" pitchFamily="49" charset="0"/>
                <a:cs typeface="Courier New" pitchFamily="49" charset="0"/>
              </a:rPr>
              <a:t>=3)</a:t>
            </a:r>
          </a:p>
          <a:p>
            <a:pPr>
              <a:spcBef>
                <a:spcPct val="0"/>
              </a:spcBef>
              <a:buFontTx/>
              <a:buNone/>
            </a:pPr>
            <a:r>
              <a:rPr lang="en-US" altLang="en-US" sz="1600" dirty="0">
                <a:latin typeface="Courier New" pitchFamily="49" charset="0"/>
                <a:cs typeface="Courier New" pitchFamily="49" charset="0"/>
              </a:rPr>
              <a:t>              Value </a:t>
            </a:r>
            <a:r>
              <a:rPr lang="en-US" altLang="en-US" sz="1600" dirty="0" err="1">
                <a:latin typeface="Courier New" pitchFamily="49" charset="0"/>
                <a:cs typeface="Courier New" pitchFamily="49" charset="0"/>
              </a:rPr>
              <a:t>Std.Error</a:t>
            </a:r>
            <a:r>
              <a:rPr lang="en-US" altLang="en-US" sz="1600" dirty="0">
                <a:latin typeface="Courier New" pitchFamily="49" charset="0"/>
                <a:cs typeface="Courier New" pitchFamily="49" charset="0"/>
              </a:rPr>
              <a:t>  DF t-value p-value</a:t>
            </a:r>
          </a:p>
          <a:p>
            <a:pPr>
              <a:spcBef>
                <a:spcPct val="0"/>
              </a:spcBef>
              <a:buFontTx/>
              <a:buNone/>
            </a:pPr>
            <a:r>
              <a:rPr lang="en-US" altLang="en-US" sz="1600" dirty="0">
                <a:latin typeface="Courier New" pitchFamily="49" charset="0"/>
                <a:cs typeface="Courier New" pitchFamily="49" charset="0"/>
              </a:rPr>
              <a:t>(Intercept) 158.593    39.259 712   4.040   0.000</a:t>
            </a:r>
          </a:p>
          <a:p>
            <a:pPr>
              <a:spcBef>
                <a:spcPct val="0"/>
              </a:spcBef>
              <a:buFontTx/>
              <a:buNone/>
            </a:pPr>
            <a:r>
              <a:rPr lang="en-US" altLang="en-US" sz="1600" dirty="0">
                <a:latin typeface="Courier New" pitchFamily="49" charset="0"/>
                <a:cs typeface="Courier New" pitchFamily="49" charset="0"/>
              </a:rPr>
              <a:t>TIME         11.848     1.803 712   6.573   0.000</a:t>
            </a:r>
          </a:p>
          <a:p>
            <a:pPr>
              <a:spcBef>
                <a:spcPct val="0"/>
              </a:spcBef>
              <a:buFontTx/>
              <a:buNone/>
            </a:pPr>
            <a:r>
              <a:rPr lang="en-US" altLang="en-US" sz="1600" dirty="0">
                <a:latin typeface="Courier New" pitchFamily="49" charset="0"/>
                <a:cs typeface="Courier New" pitchFamily="49" charset="0"/>
              </a:rPr>
              <a:t>I(TIME^2)    -0.150     0.124 712  -1.210   0.227</a:t>
            </a:r>
            <a:endParaRPr lang="en-US" altLang="en-US" sz="1600" dirty="0">
              <a:latin typeface="Courier New" pitchFamily="49" charset="0"/>
              <a:cs typeface="Times New Roman" pitchFamily="18" charset="0"/>
            </a:endParaRPr>
          </a:p>
        </p:txBody>
      </p:sp>
    </p:spTree>
    <p:extLst>
      <p:ext uri="{BB962C8B-B14F-4D97-AF65-F5344CB8AC3E}">
        <p14:creationId xmlns:p14="http://schemas.microsoft.com/office/powerpoint/2010/main" val="43693139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6"/>
          <p:cNvSpPr>
            <a:spLocks noGrp="1"/>
          </p:cNvSpPr>
          <p:nvPr>
            <p:ph type="title"/>
          </p:nvPr>
        </p:nvSpPr>
        <p:spPr/>
        <p:txBody>
          <a:bodyPr/>
          <a:lstStyle/>
          <a:p>
            <a:r>
              <a:rPr lang="en-US" altLang="en-US" smtClean="0"/>
              <a:t>16 States:  Linear</a:t>
            </a:r>
          </a:p>
        </p:txBody>
      </p:sp>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45061"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3F6534CA-62DB-420C-B048-6BA7E3A5A8C1}" type="slidenum">
              <a:rPr lang="en-US" altLang="en-US" sz="1000"/>
              <a:pPr>
                <a:spcBef>
                  <a:spcPct val="0"/>
                </a:spcBef>
                <a:buFontTx/>
                <a:buNone/>
              </a:pPr>
              <a:t>112</a:t>
            </a:fld>
            <a:endParaRPr lang="en-US" altLang="en-US" sz="1000"/>
          </a:p>
        </p:txBody>
      </p:sp>
      <p:pic>
        <p:nvPicPr>
          <p:cNvPr id="450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113" y="1274763"/>
            <a:ext cx="7310437"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096117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1768475" y="174625"/>
            <a:ext cx="6553200" cy="762000"/>
          </a:xfrm>
        </p:spPr>
        <p:txBody>
          <a:bodyPr/>
          <a:lstStyle/>
          <a:p>
            <a:r>
              <a:rPr lang="en-US" altLang="en-US" smtClean="0"/>
              <a:t>Create Time-Related Covariates</a:t>
            </a:r>
          </a:p>
        </p:txBody>
      </p:sp>
      <p:sp>
        <p:nvSpPr>
          <p:cNvPr id="3"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Copyright Paul D. Bliese</a:t>
            </a:r>
          </a:p>
        </p:txBody>
      </p:sp>
      <p:sp>
        <p:nvSpPr>
          <p:cNvPr id="46085"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AF884991-45E5-4141-AFBA-8E7A71887A84}" type="slidenum">
              <a:rPr lang="en-US" altLang="en-US" sz="1000"/>
              <a:pPr>
                <a:spcBef>
                  <a:spcPct val="0"/>
                </a:spcBef>
                <a:buFontTx/>
                <a:buNone/>
              </a:pPr>
              <a:t>113</a:t>
            </a:fld>
            <a:endParaRPr lang="en-US" altLang="en-US" sz="1000"/>
          </a:p>
        </p:txBody>
      </p:sp>
      <p:sp>
        <p:nvSpPr>
          <p:cNvPr id="7" name="Content Placeholder 6"/>
          <p:cNvSpPr txBox="1">
            <a:spLocks/>
          </p:cNvSpPr>
          <p:nvPr/>
        </p:nvSpPr>
        <p:spPr>
          <a:xfrm>
            <a:off x="677863" y="1220788"/>
            <a:ext cx="7772400" cy="4826000"/>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a:defRPr/>
            </a:pPr>
            <a:r>
              <a:rPr lang="en-US" altLang="en-US" kern="0" dirty="0" smtClean="0"/>
              <a:t>Discontinuity is captured by adding additional </a:t>
            </a:r>
            <a:r>
              <a:rPr lang="en-US" altLang="en-US" kern="0" dirty="0" err="1" smtClean="0"/>
              <a:t>TIME-based</a:t>
            </a:r>
            <a:r>
              <a:rPr lang="en-US" altLang="en-US" kern="0" dirty="0" smtClean="0"/>
              <a:t> covariates</a:t>
            </a:r>
          </a:p>
          <a:p>
            <a:pPr lvl="1">
              <a:defRPr/>
            </a:pPr>
            <a:r>
              <a:rPr lang="en-US" altLang="en-US" kern="0" dirty="0" smtClean="0"/>
              <a:t>Break time into segments</a:t>
            </a:r>
          </a:p>
          <a:p>
            <a:pPr>
              <a:defRPr/>
            </a:pPr>
            <a:endParaRPr lang="en-US" altLang="en-US" kern="0" dirty="0" smtClean="0"/>
          </a:p>
          <a:p>
            <a:pPr>
              <a:defRPr/>
            </a:pPr>
            <a:r>
              <a:rPr lang="en-US" altLang="en-US" kern="0" dirty="0" smtClean="0"/>
              <a:t>The discontinuous growth model we consider uses three </a:t>
            </a:r>
            <a:r>
              <a:rPr lang="en-US" altLang="en-US" kern="0" dirty="0" err="1" smtClean="0"/>
              <a:t>TIME-based</a:t>
            </a:r>
            <a:r>
              <a:rPr lang="en-US" altLang="en-US" kern="0" dirty="0" smtClean="0"/>
              <a:t> covariates to capture</a:t>
            </a:r>
          </a:p>
          <a:p>
            <a:pPr lvl="1">
              <a:defRPr/>
            </a:pPr>
            <a:r>
              <a:rPr lang="en-US" altLang="en-US" kern="0" dirty="0" smtClean="0"/>
              <a:t>Pre-discontinuity slope (TIME)</a:t>
            </a:r>
          </a:p>
          <a:p>
            <a:pPr lvl="1">
              <a:defRPr/>
            </a:pPr>
            <a:r>
              <a:rPr lang="en-US" altLang="en-US" kern="0" dirty="0" smtClean="0"/>
              <a:t>Change at the transition (TRANS)</a:t>
            </a:r>
          </a:p>
          <a:p>
            <a:pPr lvl="1">
              <a:defRPr/>
            </a:pPr>
            <a:r>
              <a:rPr lang="en-US" altLang="en-US" kern="0" dirty="0" smtClean="0"/>
              <a:t>Post-discontinuity transition slope (RECOV)</a:t>
            </a:r>
          </a:p>
        </p:txBody>
      </p:sp>
    </p:spTree>
    <p:extLst>
      <p:ext uri="{BB962C8B-B14F-4D97-AF65-F5344CB8AC3E}">
        <p14:creationId xmlns:p14="http://schemas.microsoft.com/office/powerpoint/2010/main" val="215847200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2"/>
          <p:cNvGraphicFramePr>
            <a:graphicFrameLocks noChangeAspect="1"/>
          </p:cNvGraphicFramePr>
          <p:nvPr/>
        </p:nvGraphicFramePr>
        <p:xfrm>
          <a:off x="962025" y="1014413"/>
          <a:ext cx="7243763" cy="5394325"/>
        </p:xfrm>
        <a:graphic>
          <a:graphicData uri="http://schemas.openxmlformats.org/presentationml/2006/ole">
            <mc:AlternateContent xmlns:mc="http://schemas.openxmlformats.org/markup-compatibility/2006">
              <mc:Choice xmlns:v="urn:schemas-microsoft-com:vml" Requires="v">
                <p:oleObj spid="_x0000_s276560" r:id="rId4" imgW="7242676" imgH="5389331" progId="Excel.Chart.8">
                  <p:embed/>
                </p:oleObj>
              </mc:Choice>
              <mc:Fallback>
                <p:oleObj r:id="rId4" imgW="7242676" imgH="5389331"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025" y="1014413"/>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07" name="Rectangle 3"/>
          <p:cNvSpPr>
            <a:spLocks noGrp="1" noChangeArrowheads="1"/>
          </p:cNvSpPr>
          <p:nvPr>
            <p:ph type="title"/>
          </p:nvPr>
        </p:nvSpPr>
        <p:spPr>
          <a:xfrm>
            <a:off x="1731963" y="198438"/>
            <a:ext cx="6553200" cy="762000"/>
          </a:xfrm>
        </p:spPr>
        <p:txBody>
          <a:bodyPr/>
          <a:lstStyle/>
          <a:p>
            <a:r>
              <a:rPr lang="en-US" altLang="en-US" smtClean="0"/>
              <a:t>Create Time-Related Covariates</a:t>
            </a:r>
          </a:p>
        </p:txBody>
      </p:sp>
      <p:cxnSp>
        <p:nvCxnSpPr>
          <p:cNvPr id="47108" name="Straight Connector 3"/>
          <p:cNvCxnSpPr>
            <a:cxnSpLocks noChangeShapeType="1"/>
          </p:cNvCxnSpPr>
          <p:nvPr/>
        </p:nvCxnSpPr>
        <p:spPr bwMode="auto">
          <a:xfrm flipV="1">
            <a:off x="2941638" y="2522538"/>
            <a:ext cx="4440237" cy="2236787"/>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ight Arrow 5"/>
          <p:cNvSpPr/>
          <p:nvPr/>
        </p:nvSpPr>
        <p:spPr bwMode="auto">
          <a:xfrm rot="16200000">
            <a:off x="3899694" y="4453731"/>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7" name="Right Arrow 6"/>
          <p:cNvSpPr/>
          <p:nvPr/>
        </p:nvSpPr>
        <p:spPr bwMode="auto">
          <a:xfrm rot="16200000">
            <a:off x="6795294" y="3277394"/>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8" name="Right Arrow 7"/>
          <p:cNvSpPr/>
          <p:nvPr/>
        </p:nvSpPr>
        <p:spPr bwMode="auto">
          <a:xfrm rot="10800000">
            <a:off x="6280150" y="3087688"/>
            <a:ext cx="495300" cy="115887"/>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2" name="TextBox 1"/>
          <p:cNvSpPr txBox="1"/>
          <p:nvPr/>
        </p:nvSpPr>
        <p:spPr>
          <a:xfrm>
            <a:off x="3773488" y="4759325"/>
            <a:ext cx="747712" cy="369888"/>
          </a:xfrm>
          <a:prstGeom prst="rect">
            <a:avLst/>
          </a:prstGeom>
          <a:noFill/>
        </p:spPr>
        <p:txBody>
          <a:bodyPr wrap="none">
            <a:spAutoFit/>
          </a:bodyPr>
          <a:lstStyle/>
          <a:p>
            <a:pPr eaLnBrk="1" hangingPunct="1">
              <a:defRPr/>
            </a:pPr>
            <a:r>
              <a:rPr lang="en-US" dirty="0">
                <a:latin typeface="+mn-lt"/>
              </a:rPr>
              <a:t>TIME</a:t>
            </a:r>
          </a:p>
        </p:txBody>
      </p:sp>
      <p:sp>
        <p:nvSpPr>
          <p:cNvPr id="9" name="TextBox 8"/>
          <p:cNvSpPr txBox="1"/>
          <p:nvPr/>
        </p:nvSpPr>
        <p:spPr>
          <a:xfrm>
            <a:off x="6540500" y="3582988"/>
            <a:ext cx="1004888" cy="369887"/>
          </a:xfrm>
          <a:prstGeom prst="rect">
            <a:avLst/>
          </a:prstGeom>
          <a:noFill/>
        </p:spPr>
        <p:txBody>
          <a:bodyPr wrap="none">
            <a:spAutoFit/>
          </a:bodyPr>
          <a:lstStyle/>
          <a:p>
            <a:pPr eaLnBrk="1" hangingPunct="1">
              <a:defRPr/>
            </a:pPr>
            <a:r>
              <a:rPr lang="en-US" dirty="0">
                <a:latin typeface="+mn-lt"/>
              </a:rPr>
              <a:t>RECOV</a:t>
            </a:r>
          </a:p>
        </p:txBody>
      </p:sp>
      <p:sp>
        <p:nvSpPr>
          <p:cNvPr id="10" name="TextBox 9"/>
          <p:cNvSpPr txBox="1"/>
          <p:nvPr/>
        </p:nvSpPr>
        <p:spPr>
          <a:xfrm rot="16200000">
            <a:off x="5980113" y="3502025"/>
            <a:ext cx="966788" cy="369887"/>
          </a:xfrm>
          <a:prstGeom prst="rect">
            <a:avLst/>
          </a:prstGeom>
          <a:noFill/>
        </p:spPr>
        <p:txBody>
          <a:bodyPr wrap="none">
            <a:spAutoFit/>
          </a:bodyPr>
          <a:lstStyle/>
          <a:p>
            <a:pPr eaLnBrk="1" hangingPunct="1">
              <a:defRPr/>
            </a:pPr>
            <a:r>
              <a:rPr lang="en-US" dirty="0">
                <a:latin typeface="+mn-lt"/>
              </a:rPr>
              <a:t>TRANS</a:t>
            </a:r>
          </a:p>
        </p:txBody>
      </p:sp>
      <p:sp>
        <p:nvSpPr>
          <p:cNvPr id="3" name="Date Placeholder 2"/>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smtClean="0"/>
              <a:t>Copyright Paul D. Bliese</a:t>
            </a:r>
            <a:endParaRPr lang="en-US"/>
          </a:p>
        </p:txBody>
      </p:sp>
      <p:sp>
        <p:nvSpPr>
          <p:cNvPr id="5" name="Slide Number Placeholder 4"/>
          <p:cNvSpPr>
            <a:spLocks noGrp="1"/>
          </p:cNvSpPr>
          <p:nvPr>
            <p:ph type="sldNum" sz="quarter" idx="12"/>
          </p:nvPr>
        </p:nvSpPr>
        <p:spPr/>
        <p:txBody>
          <a:bodyPr/>
          <a:lstStyle/>
          <a:p>
            <a:pPr>
              <a:defRPr/>
            </a:pPr>
            <a:fld id="{F47C902F-E146-4E0D-B065-520C146C0C24}" type="slidenum">
              <a:rPr lang="en-US" smtClean="0"/>
              <a:pPr>
                <a:defRPr/>
              </a:pPr>
              <a:t>114</a:t>
            </a:fld>
            <a:endParaRPr lang="en-US"/>
          </a:p>
        </p:txBody>
      </p:sp>
    </p:spTree>
    <p:extLst>
      <p:ext uri="{BB962C8B-B14F-4D97-AF65-F5344CB8AC3E}">
        <p14:creationId xmlns:p14="http://schemas.microsoft.com/office/powerpoint/2010/main" val="87195840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1768475" y="174625"/>
            <a:ext cx="6553200" cy="762000"/>
          </a:xfrm>
        </p:spPr>
        <p:txBody>
          <a:bodyPr/>
          <a:lstStyle/>
          <a:p>
            <a:r>
              <a:rPr lang="en-US" altLang="en-US" smtClean="0"/>
              <a:t>Create Time-Related Covariates</a:t>
            </a:r>
          </a:p>
        </p:txBody>
      </p:sp>
      <p:sp>
        <p:nvSpPr>
          <p:cNvPr id="3"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Copyright Paul D. Bliese</a:t>
            </a:r>
          </a:p>
        </p:txBody>
      </p:sp>
      <p:sp>
        <p:nvSpPr>
          <p:cNvPr id="48133"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807BD2EA-9AF2-4555-ADE5-3F5CDEE404A5}" type="slidenum">
              <a:rPr lang="en-US" altLang="en-US" sz="1000"/>
              <a:pPr>
                <a:spcBef>
                  <a:spcPct val="0"/>
                </a:spcBef>
                <a:buFontTx/>
                <a:buNone/>
              </a:pPr>
              <a:t>115</a:t>
            </a:fld>
            <a:endParaRPr lang="en-US" altLang="en-US" sz="1000"/>
          </a:p>
        </p:txBody>
      </p:sp>
      <p:sp>
        <p:nvSpPr>
          <p:cNvPr id="48134" name="Rectangle 5"/>
          <p:cNvSpPr>
            <a:spLocks noChangeArrowheads="1"/>
          </p:cNvSpPr>
          <p:nvPr/>
        </p:nvSpPr>
        <p:spPr bwMode="auto">
          <a:xfrm>
            <a:off x="842963" y="5262563"/>
            <a:ext cx="7362825" cy="338137"/>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err="1">
                <a:latin typeface="Courier New" pitchFamily="49" charset="0"/>
                <a:cs typeface="Courier New" pitchFamily="49" charset="0"/>
              </a:rPr>
              <a:t>gdpdata.univ$TRANS</a:t>
            </a:r>
            <a:r>
              <a:rPr lang="en-US" altLang="en-US" sz="1600" dirty="0">
                <a:latin typeface="Courier New" pitchFamily="49" charset="0"/>
                <a:cs typeface="Courier New" pitchFamily="49" charset="0"/>
              </a:rPr>
              <a:t>&lt;-</a:t>
            </a:r>
            <a:r>
              <a:rPr lang="en-US" altLang="en-US" sz="1600" dirty="0" err="1">
                <a:latin typeface="Courier New" pitchFamily="49" charset="0"/>
                <a:cs typeface="Courier New" pitchFamily="49" charset="0"/>
              </a:rPr>
              <a:t>ifelse</a:t>
            </a:r>
            <a:r>
              <a:rPr lang="en-US" altLang="en-US" sz="1600" dirty="0">
                <a:latin typeface="Courier New" pitchFamily="49" charset="0"/>
                <a:cs typeface="Courier New" pitchFamily="49" charset="0"/>
              </a:rPr>
              <a:t>(</a:t>
            </a:r>
            <a:r>
              <a:rPr lang="en-US" altLang="en-US" sz="1600" dirty="0" err="1">
                <a:latin typeface="Courier New" pitchFamily="49" charset="0"/>
                <a:cs typeface="Courier New" pitchFamily="49" charset="0"/>
              </a:rPr>
              <a:t>gdpdata.univ$TIME</a:t>
            </a:r>
            <a:r>
              <a:rPr lang="en-US" altLang="en-US" sz="1600" dirty="0">
                <a:latin typeface="Courier New" pitchFamily="49" charset="0"/>
                <a:cs typeface="Courier New" pitchFamily="49" charset="0"/>
              </a:rPr>
              <a:t>&gt;10,1,0)</a:t>
            </a:r>
          </a:p>
        </p:txBody>
      </p:sp>
      <p:sp>
        <p:nvSpPr>
          <p:cNvPr id="7" name="Content Placeholder 6"/>
          <p:cNvSpPr txBox="1">
            <a:spLocks/>
          </p:cNvSpPr>
          <p:nvPr/>
        </p:nvSpPr>
        <p:spPr>
          <a:xfrm>
            <a:off x="677863" y="1220788"/>
            <a:ext cx="7772400" cy="4826000"/>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a:defRPr/>
            </a:pPr>
            <a:r>
              <a:rPr lang="en-US" altLang="en-US" kern="0" dirty="0" smtClean="0"/>
              <a:t>The </a:t>
            </a:r>
            <a:r>
              <a:rPr lang="en-US" altLang="en-US" kern="0" dirty="0" err="1" smtClean="0"/>
              <a:t>TIME-based</a:t>
            </a:r>
            <a:r>
              <a:rPr lang="en-US" altLang="en-US" kern="0" dirty="0" smtClean="0"/>
              <a:t> covariate for the Transition (TRANS) is a dummy-coded variable</a:t>
            </a:r>
          </a:p>
          <a:p>
            <a:pPr lvl="1">
              <a:defRPr/>
            </a:pPr>
            <a:r>
              <a:rPr lang="en-US" altLang="en-US" kern="0" dirty="0" smtClean="0"/>
              <a:t>Pre-transition coded as 0</a:t>
            </a:r>
          </a:p>
          <a:p>
            <a:pPr lvl="1">
              <a:defRPr/>
            </a:pPr>
            <a:r>
              <a:rPr lang="en-US" altLang="en-US" kern="0" dirty="0" smtClean="0"/>
              <a:t>Post-transition coded as 1</a:t>
            </a:r>
          </a:p>
          <a:p>
            <a:pPr>
              <a:defRPr/>
            </a:pPr>
            <a:r>
              <a:rPr lang="en-US" altLang="en-US" kern="0" dirty="0" smtClean="0"/>
              <a:t>In our example, 2008 is the year of discontinuity</a:t>
            </a:r>
          </a:p>
          <a:p>
            <a:pPr lvl="1">
              <a:defRPr/>
            </a:pPr>
            <a:r>
              <a:rPr lang="en-US" altLang="en-US" kern="0" dirty="0" smtClean="0"/>
              <a:t>TIME 0 to 10 (1997 to 2007) is pre-recession </a:t>
            </a:r>
          </a:p>
          <a:p>
            <a:pPr lvl="1">
              <a:defRPr/>
            </a:pPr>
            <a:r>
              <a:rPr lang="en-US" altLang="en-US" kern="0" dirty="0" smtClean="0"/>
              <a:t>TIME 11 to 14 (2008 to 2011) is post-recession</a:t>
            </a:r>
          </a:p>
          <a:p>
            <a:pPr>
              <a:defRPr/>
            </a:pPr>
            <a:r>
              <a:rPr lang="en-US" altLang="en-US" kern="0" dirty="0" smtClean="0"/>
              <a:t>The </a:t>
            </a:r>
            <a:r>
              <a:rPr lang="en-US" altLang="en-US" kern="0" dirty="0" err="1" smtClean="0"/>
              <a:t>ifelse</a:t>
            </a:r>
            <a:r>
              <a:rPr lang="en-US" altLang="en-US" kern="0" dirty="0" smtClean="0"/>
              <a:t> function in R can be used to efficiently create the TRANS variable</a:t>
            </a:r>
          </a:p>
        </p:txBody>
      </p:sp>
    </p:spTree>
    <p:extLst>
      <p:ext uri="{BB962C8B-B14F-4D97-AF65-F5344CB8AC3E}">
        <p14:creationId xmlns:p14="http://schemas.microsoft.com/office/powerpoint/2010/main" val="261738473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1768475" y="174625"/>
            <a:ext cx="6553200" cy="762000"/>
          </a:xfrm>
        </p:spPr>
        <p:txBody>
          <a:bodyPr/>
          <a:lstStyle/>
          <a:p>
            <a:r>
              <a:rPr lang="en-US" altLang="en-US" smtClean="0"/>
              <a:t>Create Time-Related Covariates</a:t>
            </a:r>
          </a:p>
        </p:txBody>
      </p:sp>
      <p:sp>
        <p:nvSpPr>
          <p:cNvPr id="3"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Copyright Paul D. Bliese</a:t>
            </a:r>
          </a:p>
        </p:txBody>
      </p:sp>
      <p:sp>
        <p:nvSpPr>
          <p:cNvPr id="49157"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714EE6F-78A0-4069-95BB-76DA3E15CF0A}" type="slidenum">
              <a:rPr lang="en-US" altLang="en-US" sz="1000"/>
              <a:pPr>
                <a:spcBef>
                  <a:spcPct val="0"/>
                </a:spcBef>
                <a:buFontTx/>
                <a:buNone/>
              </a:pPr>
              <a:t>116</a:t>
            </a:fld>
            <a:endParaRPr lang="en-US" altLang="en-US" sz="1000"/>
          </a:p>
        </p:txBody>
      </p:sp>
      <p:sp>
        <p:nvSpPr>
          <p:cNvPr id="49158" name="Rectangle 5"/>
          <p:cNvSpPr>
            <a:spLocks noChangeArrowheads="1"/>
          </p:cNvSpPr>
          <p:nvPr/>
        </p:nvSpPr>
        <p:spPr bwMode="auto">
          <a:xfrm>
            <a:off x="842963" y="5478463"/>
            <a:ext cx="7362825" cy="585787"/>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gdpdata.univ$RECOV</a:t>
            </a:r>
            <a:r>
              <a:rPr lang="en-US" altLang="en-US" sz="1600" dirty="0">
                <a:latin typeface="Courier New" pitchFamily="49" charset="0"/>
                <a:cs typeface="Courier New" pitchFamily="49" charset="0"/>
              </a:rPr>
              <a:t>&lt;-gdpdata.univ$TIME-11</a:t>
            </a:r>
          </a:p>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gdpdata.univ$RECOV</a:t>
            </a:r>
            <a:r>
              <a:rPr lang="en-US" altLang="en-US" sz="1600" dirty="0">
                <a:latin typeface="Courier New" pitchFamily="49" charset="0"/>
                <a:cs typeface="Courier New" pitchFamily="49" charset="0"/>
              </a:rPr>
              <a:t>[</a:t>
            </a:r>
            <a:r>
              <a:rPr lang="en-US" altLang="en-US" sz="1600" dirty="0" err="1">
                <a:latin typeface="Courier New" pitchFamily="49" charset="0"/>
                <a:cs typeface="Courier New" pitchFamily="49" charset="0"/>
              </a:rPr>
              <a:t>gdpdata.univ$RECOV</a:t>
            </a:r>
            <a:r>
              <a:rPr lang="en-US" altLang="en-US" sz="1600" dirty="0">
                <a:latin typeface="Courier New" pitchFamily="49" charset="0"/>
                <a:cs typeface="Courier New" pitchFamily="49" charset="0"/>
              </a:rPr>
              <a:t>&lt;0]&lt;-0</a:t>
            </a:r>
          </a:p>
        </p:txBody>
      </p:sp>
      <p:sp>
        <p:nvSpPr>
          <p:cNvPr id="7" name="Content Placeholder 6"/>
          <p:cNvSpPr txBox="1">
            <a:spLocks/>
          </p:cNvSpPr>
          <p:nvPr/>
        </p:nvSpPr>
        <p:spPr>
          <a:xfrm>
            <a:off x="677863" y="1220788"/>
            <a:ext cx="7772400" cy="4168775"/>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a:defRPr/>
            </a:pPr>
            <a:r>
              <a:rPr lang="en-US" altLang="en-US" kern="0" dirty="0" smtClean="0"/>
              <a:t>The </a:t>
            </a:r>
            <a:r>
              <a:rPr lang="en-US" altLang="en-US" kern="0" dirty="0" err="1" smtClean="0"/>
              <a:t>TIME-based</a:t>
            </a:r>
            <a:r>
              <a:rPr lang="en-US" altLang="en-US" kern="0" dirty="0" smtClean="0"/>
              <a:t> covariate for the recovery slope (RECOV) is a combination of dummy and continuous</a:t>
            </a:r>
          </a:p>
          <a:p>
            <a:pPr lvl="1">
              <a:defRPr/>
            </a:pPr>
            <a:r>
              <a:rPr lang="en-US" altLang="en-US" kern="0" dirty="0" smtClean="0"/>
              <a:t>Pre-transition coded as 0</a:t>
            </a:r>
          </a:p>
          <a:p>
            <a:pPr lvl="1">
              <a:defRPr/>
            </a:pPr>
            <a:r>
              <a:rPr lang="en-US" altLang="en-US" kern="0" dirty="0" smtClean="0"/>
              <a:t>Post-transition slope coded 0 to n-1 post transition observations</a:t>
            </a:r>
          </a:p>
          <a:p>
            <a:pPr>
              <a:defRPr/>
            </a:pPr>
            <a:r>
              <a:rPr lang="en-US" altLang="en-US" kern="0" dirty="0" smtClean="0"/>
              <a:t>In our example</a:t>
            </a:r>
          </a:p>
          <a:p>
            <a:pPr lvl="1">
              <a:defRPr/>
            </a:pPr>
            <a:r>
              <a:rPr lang="en-US" altLang="en-US" kern="0" dirty="0" smtClean="0"/>
              <a:t>TIME 0 to 10 (1997 to 2007) coded as 0 </a:t>
            </a:r>
          </a:p>
          <a:p>
            <a:pPr lvl="1">
              <a:defRPr/>
            </a:pPr>
            <a:r>
              <a:rPr lang="en-US" altLang="en-US" kern="0" dirty="0" smtClean="0"/>
              <a:t>TIME 11 to 14 (2008 to 2011) coded 0,1,2,3</a:t>
            </a:r>
          </a:p>
          <a:p>
            <a:pPr>
              <a:defRPr/>
            </a:pPr>
            <a:r>
              <a:rPr lang="en-US" altLang="en-US" kern="0" dirty="0" smtClean="0"/>
              <a:t>R code subtracts 11 from TIME (step1) and then changes negative numbers to 0 (step 2)</a:t>
            </a:r>
          </a:p>
        </p:txBody>
      </p:sp>
    </p:spTree>
    <p:extLst>
      <p:ext uri="{BB962C8B-B14F-4D97-AF65-F5344CB8AC3E}">
        <p14:creationId xmlns:p14="http://schemas.microsoft.com/office/powerpoint/2010/main" val="393615807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1731963" y="198438"/>
            <a:ext cx="6553200" cy="762000"/>
          </a:xfrm>
        </p:spPr>
        <p:txBody>
          <a:bodyPr/>
          <a:lstStyle/>
          <a:p>
            <a:r>
              <a:rPr lang="en-US" altLang="en-US" smtClean="0"/>
              <a:t>Create Time-Related Covariates</a:t>
            </a:r>
          </a:p>
        </p:txBody>
      </p:sp>
      <p:sp>
        <p:nvSpPr>
          <p:cNvPr id="3"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Copyright Paul D. Bliese</a:t>
            </a:r>
          </a:p>
        </p:txBody>
      </p:sp>
      <p:sp>
        <p:nvSpPr>
          <p:cNvPr id="50181"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EBF11263-3941-4C63-A67A-446CF2AC1AF6}" type="slidenum">
              <a:rPr lang="en-US" altLang="en-US" sz="1000"/>
              <a:pPr>
                <a:spcBef>
                  <a:spcPct val="0"/>
                </a:spcBef>
                <a:buFontTx/>
                <a:buNone/>
              </a:pPr>
              <a:t>117</a:t>
            </a:fld>
            <a:endParaRPr lang="en-US" altLang="en-US" sz="1000"/>
          </a:p>
        </p:txBody>
      </p:sp>
      <p:sp>
        <p:nvSpPr>
          <p:cNvPr id="50182" name="Rectangle 5"/>
          <p:cNvSpPr>
            <a:spLocks noChangeArrowheads="1"/>
          </p:cNvSpPr>
          <p:nvPr/>
        </p:nvSpPr>
        <p:spPr bwMode="auto">
          <a:xfrm>
            <a:off x="842963" y="1219200"/>
            <a:ext cx="7362825" cy="4278313"/>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a:latin typeface="Courier New" pitchFamily="49" charset="0"/>
                <a:cs typeface="Courier New" pitchFamily="49" charset="0"/>
              </a:rPr>
              <a:t>&gt; gdpdata.univ[1:15,c("state","TIME","TRANS","RECOV")]</a:t>
            </a:r>
          </a:p>
          <a:p>
            <a:pPr>
              <a:spcBef>
                <a:spcPct val="0"/>
              </a:spcBef>
              <a:buFontTx/>
              <a:buNone/>
            </a:pPr>
            <a:r>
              <a:rPr lang="en-US" altLang="en-US" sz="1600">
                <a:latin typeface="Courier New" pitchFamily="49" charset="0"/>
                <a:cs typeface="Courier New" pitchFamily="49" charset="0"/>
              </a:rPr>
              <a:t>       state TIME TRANS RECOV</a:t>
            </a:r>
          </a:p>
          <a:p>
            <a:pPr>
              <a:spcBef>
                <a:spcPct val="0"/>
              </a:spcBef>
              <a:buFontTx/>
              <a:buNone/>
            </a:pPr>
            <a:r>
              <a:rPr lang="en-US" altLang="en-US" sz="1600">
                <a:latin typeface="Courier New" pitchFamily="49" charset="0"/>
                <a:cs typeface="Courier New" pitchFamily="49" charset="0"/>
              </a:rPr>
              <a:t>1    Alabama    0     0     0</a:t>
            </a:r>
          </a:p>
          <a:p>
            <a:pPr>
              <a:spcBef>
                <a:spcPct val="0"/>
              </a:spcBef>
              <a:buFontTx/>
              <a:buNone/>
            </a:pPr>
            <a:r>
              <a:rPr lang="en-US" altLang="en-US" sz="1600">
                <a:latin typeface="Courier New" pitchFamily="49" charset="0"/>
                <a:cs typeface="Courier New" pitchFamily="49" charset="0"/>
              </a:rPr>
              <a:t>1.1  Alabama    1     0     0</a:t>
            </a:r>
          </a:p>
          <a:p>
            <a:pPr>
              <a:spcBef>
                <a:spcPct val="0"/>
              </a:spcBef>
              <a:buFontTx/>
              <a:buNone/>
            </a:pPr>
            <a:r>
              <a:rPr lang="en-US" altLang="en-US" sz="1600">
                <a:latin typeface="Courier New" pitchFamily="49" charset="0"/>
                <a:cs typeface="Courier New" pitchFamily="49" charset="0"/>
              </a:rPr>
              <a:t>1.2  Alabama    2     0     0</a:t>
            </a:r>
          </a:p>
          <a:p>
            <a:pPr>
              <a:spcBef>
                <a:spcPct val="0"/>
              </a:spcBef>
              <a:buFontTx/>
              <a:buNone/>
            </a:pPr>
            <a:r>
              <a:rPr lang="en-US" altLang="en-US" sz="1600">
                <a:latin typeface="Courier New" pitchFamily="49" charset="0"/>
                <a:cs typeface="Courier New" pitchFamily="49" charset="0"/>
              </a:rPr>
              <a:t>1.3  Alabama    3     0     0</a:t>
            </a:r>
          </a:p>
          <a:p>
            <a:pPr>
              <a:spcBef>
                <a:spcPct val="0"/>
              </a:spcBef>
              <a:buFontTx/>
              <a:buNone/>
            </a:pPr>
            <a:r>
              <a:rPr lang="en-US" altLang="en-US" sz="1600">
                <a:latin typeface="Courier New" pitchFamily="49" charset="0"/>
                <a:cs typeface="Courier New" pitchFamily="49" charset="0"/>
              </a:rPr>
              <a:t>1.4  Alabama    4     0     0</a:t>
            </a:r>
          </a:p>
          <a:p>
            <a:pPr>
              <a:spcBef>
                <a:spcPct val="0"/>
              </a:spcBef>
              <a:buFontTx/>
              <a:buNone/>
            </a:pPr>
            <a:r>
              <a:rPr lang="en-US" altLang="en-US" sz="1600">
                <a:latin typeface="Courier New" pitchFamily="49" charset="0"/>
                <a:cs typeface="Courier New" pitchFamily="49" charset="0"/>
              </a:rPr>
              <a:t>1.5  Alabama    5     0     0</a:t>
            </a:r>
          </a:p>
          <a:p>
            <a:pPr>
              <a:spcBef>
                <a:spcPct val="0"/>
              </a:spcBef>
              <a:buFontTx/>
              <a:buNone/>
            </a:pPr>
            <a:r>
              <a:rPr lang="en-US" altLang="en-US" sz="1600">
                <a:latin typeface="Courier New" pitchFamily="49" charset="0"/>
                <a:cs typeface="Courier New" pitchFamily="49" charset="0"/>
              </a:rPr>
              <a:t>1.6  Alabama    6     0     0</a:t>
            </a:r>
          </a:p>
          <a:p>
            <a:pPr>
              <a:spcBef>
                <a:spcPct val="0"/>
              </a:spcBef>
              <a:buFontTx/>
              <a:buNone/>
            </a:pPr>
            <a:r>
              <a:rPr lang="en-US" altLang="en-US" sz="1600">
                <a:latin typeface="Courier New" pitchFamily="49" charset="0"/>
                <a:cs typeface="Courier New" pitchFamily="49" charset="0"/>
              </a:rPr>
              <a:t>1.7  Alabama    7     0     0</a:t>
            </a:r>
          </a:p>
          <a:p>
            <a:pPr>
              <a:spcBef>
                <a:spcPct val="0"/>
              </a:spcBef>
              <a:buFontTx/>
              <a:buNone/>
            </a:pPr>
            <a:r>
              <a:rPr lang="en-US" altLang="en-US" sz="1600">
                <a:latin typeface="Courier New" pitchFamily="49" charset="0"/>
                <a:cs typeface="Courier New" pitchFamily="49" charset="0"/>
              </a:rPr>
              <a:t>1.8  Alabama    8     0     0</a:t>
            </a:r>
          </a:p>
          <a:p>
            <a:pPr>
              <a:spcBef>
                <a:spcPct val="0"/>
              </a:spcBef>
              <a:buFontTx/>
              <a:buNone/>
            </a:pPr>
            <a:r>
              <a:rPr lang="en-US" altLang="en-US" sz="1600">
                <a:latin typeface="Courier New" pitchFamily="49" charset="0"/>
                <a:cs typeface="Courier New" pitchFamily="49" charset="0"/>
              </a:rPr>
              <a:t>1.9  Alabama    9     0     0</a:t>
            </a:r>
          </a:p>
          <a:p>
            <a:pPr>
              <a:spcBef>
                <a:spcPct val="0"/>
              </a:spcBef>
              <a:buFontTx/>
              <a:buNone/>
            </a:pPr>
            <a:r>
              <a:rPr lang="en-US" altLang="en-US" sz="1600">
                <a:latin typeface="Courier New" pitchFamily="49" charset="0"/>
                <a:cs typeface="Courier New" pitchFamily="49" charset="0"/>
              </a:rPr>
              <a:t>1.10 Alabama   10     0     0</a:t>
            </a:r>
          </a:p>
          <a:p>
            <a:pPr>
              <a:spcBef>
                <a:spcPct val="0"/>
              </a:spcBef>
              <a:buFontTx/>
              <a:buNone/>
            </a:pPr>
            <a:r>
              <a:rPr lang="en-US" altLang="en-US" sz="1600">
                <a:latin typeface="Courier New" pitchFamily="49" charset="0"/>
                <a:cs typeface="Courier New" pitchFamily="49" charset="0"/>
              </a:rPr>
              <a:t>1.11 Alabama   11     1     0</a:t>
            </a:r>
          </a:p>
          <a:p>
            <a:pPr>
              <a:spcBef>
                <a:spcPct val="0"/>
              </a:spcBef>
              <a:buFontTx/>
              <a:buNone/>
            </a:pPr>
            <a:r>
              <a:rPr lang="en-US" altLang="en-US" sz="1600">
                <a:latin typeface="Courier New" pitchFamily="49" charset="0"/>
                <a:cs typeface="Courier New" pitchFamily="49" charset="0"/>
              </a:rPr>
              <a:t>1.12 Alabama   12     1     1</a:t>
            </a:r>
          </a:p>
          <a:p>
            <a:pPr>
              <a:spcBef>
                <a:spcPct val="0"/>
              </a:spcBef>
              <a:buFontTx/>
              <a:buNone/>
            </a:pPr>
            <a:r>
              <a:rPr lang="en-US" altLang="en-US" sz="1600">
                <a:latin typeface="Courier New" pitchFamily="49" charset="0"/>
                <a:cs typeface="Courier New" pitchFamily="49" charset="0"/>
              </a:rPr>
              <a:t>1.13 Alabama   13     1     2</a:t>
            </a:r>
          </a:p>
          <a:p>
            <a:pPr>
              <a:spcBef>
                <a:spcPct val="0"/>
              </a:spcBef>
              <a:buFontTx/>
              <a:buNone/>
            </a:pPr>
            <a:r>
              <a:rPr lang="en-US" altLang="en-US" sz="1600">
                <a:latin typeface="Courier New" pitchFamily="49" charset="0"/>
                <a:cs typeface="Courier New" pitchFamily="49" charset="0"/>
              </a:rPr>
              <a:t>1.14 Alabama   14     1     3</a:t>
            </a:r>
            <a:endParaRPr lang="en-US" altLang="en-US" sz="1600">
              <a:latin typeface="Courier New" pitchFamily="49" charset="0"/>
              <a:cs typeface="Times New Roman" pitchFamily="18" charset="0"/>
            </a:endParaRPr>
          </a:p>
        </p:txBody>
      </p:sp>
    </p:spTree>
    <p:extLst>
      <p:ext uri="{BB962C8B-B14F-4D97-AF65-F5344CB8AC3E}">
        <p14:creationId xmlns:p14="http://schemas.microsoft.com/office/powerpoint/2010/main" val="18947679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5120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8A2C3088-E7D9-4EB4-9DCA-3D54173FBEDC}" type="slidenum">
              <a:rPr lang="en-US" altLang="en-US" sz="1000"/>
              <a:pPr>
                <a:spcBef>
                  <a:spcPct val="0"/>
                </a:spcBef>
                <a:buFontTx/>
                <a:buNone/>
              </a:pPr>
              <a:t>118</a:t>
            </a:fld>
            <a:endParaRPr lang="en-US" altLang="en-US" sz="1000"/>
          </a:p>
        </p:txBody>
      </p:sp>
      <p:sp>
        <p:nvSpPr>
          <p:cNvPr id="51205" name="Rectangle 2"/>
          <p:cNvSpPr>
            <a:spLocks noGrp="1" noChangeArrowheads="1"/>
          </p:cNvSpPr>
          <p:nvPr>
            <p:ph type="title"/>
          </p:nvPr>
        </p:nvSpPr>
        <p:spPr/>
        <p:txBody>
          <a:bodyPr/>
          <a:lstStyle/>
          <a:p>
            <a:r>
              <a:rPr lang="en-US" altLang="en-US" smtClean="0"/>
              <a:t>Creating Time-Related Covariates</a:t>
            </a:r>
          </a:p>
        </p:txBody>
      </p:sp>
      <p:sp>
        <p:nvSpPr>
          <p:cNvPr id="51206" name="Rectangle 3"/>
          <p:cNvSpPr>
            <a:spLocks noGrp="1" noChangeArrowheads="1"/>
          </p:cNvSpPr>
          <p:nvPr>
            <p:ph type="body" idx="1"/>
          </p:nvPr>
        </p:nvSpPr>
        <p:spPr/>
        <p:txBody>
          <a:bodyPr/>
          <a:lstStyle/>
          <a:p>
            <a:r>
              <a:rPr lang="en-US" altLang="en-US" dirty="0" smtClean="0"/>
              <a:t>“Advanced Discontinuous Growth Exercises”</a:t>
            </a:r>
          </a:p>
          <a:p>
            <a:pPr lvl="1"/>
            <a:r>
              <a:rPr lang="en-US" altLang="en-US" dirty="0" smtClean="0"/>
              <a:t>Exercise 5:  Create Time-Related Covariates in the sleep data</a:t>
            </a:r>
          </a:p>
        </p:txBody>
      </p:sp>
    </p:spTree>
    <p:extLst>
      <p:ext uri="{BB962C8B-B14F-4D97-AF65-F5344CB8AC3E}">
        <p14:creationId xmlns:p14="http://schemas.microsoft.com/office/powerpoint/2010/main" val="345985319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Analyzing and interpreting models </a:t>
            </a:r>
            <a:endParaRPr lang="en-US" dirty="0"/>
          </a:p>
        </p:txBody>
      </p:sp>
      <p:sp>
        <p:nvSpPr>
          <p:cNvPr id="52227" name="Text Placeholder 5"/>
          <p:cNvSpPr>
            <a:spLocks noGrp="1"/>
          </p:cNvSpPr>
          <p:nvPr>
            <p:ph type="body" idx="1"/>
          </p:nvPr>
        </p:nvSpPr>
        <p:spPr/>
        <p:txBody>
          <a:bodyPr/>
          <a:lstStyle/>
          <a:p>
            <a:r>
              <a:rPr lang="en-US" altLang="en-US" smtClean="0"/>
              <a:t>Discontinuous Growth Models</a:t>
            </a:r>
          </a:p>
        </p:txBody>
      </p:sp>
      <p:sp>
        <p:nvSpPr>
          <p:cNvPr id="3"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Copyright Paul D. Bliese</a:t>
            </a:r>
          </a:p>
        </p:txBody>
      </p:sp>
      <p:sp>
        <p:nvSpPr>
          <p:cNvPr id="52230"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50E5A60-B7FA-4987-A152-1D23EF96D4AF}" type="slidenum">
              <a:rPr lang="en-US" altLang="en-US" sz="1000"/>
              <a:pPr>
                <a:spcBef>
                  <a:spcPct val="0"/>
                </a:spcBef>
                <a:buFontTx/>
                <a:buNone/>
              </a:pPr>
              <a:t>119</a:t>
            </a:fld>
            <a:endParaRPr lang="en-US" altLang="en-US" sz="1000"/>
          </a:p>
        </p:txBody>
      </p:sp>
    </p:spTree>
    <p:extLst>
      <p:ext uri="{BB962C8B-B14F-4D97-AF65-F5344CB8AC3E}">
        <p14:creationId xmlns:p14="http://schemas.microsoft.com/office/powerpoint/2010/main" val="10719865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7" name="Slide Number Placeholder 5"/>
          <p:cNvSpPr>
            <a:spLocks noGrp="1"/>
          </p:cNvSpPr>
          <p:nvPr>
            <p:ph type="sldNum" sz="quarter" idx="12"/>
          </p:nvPr>
        </p:nvSpPr>
        <p:spPr/>
        <p:txBody>
          <a:bodyPr/>
          <a:lstStyle/>
          <a:p>
            <a:pPr>
              <a:defRPr/>
            </a:pPr>
            <a:fld id="{5E0903F1-9572-463B-B963-020E548339EA}" type="slidenum">
              <a:rPr lang="en-US"/>
              <a:pPr>
                <a:defRPr/>
              </a:pPr>
              <a:t>12</a:t>
            </a:fld>
            <a:endParaRPr lang="en-US"/>
          </a:p>
        </p:txBody>
      </p:sp>
      <p:sp>
        <p:nvSpPr>
          <p:cNvPr id="24581" name="Rectangle 2"/>
          <p:cNvSpPr>
            <a:spLocks noGrp="1" noChangeArrowheads="1"/>
          </p:cNvSpPr>
          <p:nvPr>
            <p:ph type="title"/>
          </p:nvPr>
        </p:nvSpPr>
        <p:spPr/>
        <p:txBody>
          <a:bodyPr/>
          <a:lstStyle/>
          <a:p>
            <a:r>
              <a:rPr lang="en-US" altLang="en-US" smtClean="0"/>
              <a:t>Intro:  Model Context and Time</a:t>
            </a:r>
          </a:p>
        </p:txBody>
      </p:sp>
      <p:graphicFrame>
        <p:nvGraphicFramePr>
          <p:cNvPr id="24582" name="Object 11"/>
          <p:cNvGraphicFramePr>
            <a:graphicFrameLocks noGrp="1" noChangeAspect="1"/>
          </p:cNvGraphicFramePr>
          <p:nvPr>
            <p:ph idx="1"/>
          </p:nvPr>
        </p:nvGraphicFramePr>
        <p:xfrm>
          <a:off x="1101725" y="1087438"/>
          <a:ext cx="6962775" cy="4826000"/>
        </p:xfrm>
        <a:graphic>
          <a:graphicData uri="http://schemas.openxmlformats.org/presentationml/2006/ole">
            <mc:AlternateContent xmlns:mc="http://schemas.openxmlformats.org/markup-compatibility/2006">
              <mc:Choice xmlns:v="urn:schemas-microsoft-com:vml" Requires="v">
                <p:oleObj spid="_x0000_s24670" name="Chart" r:id="rId3" imgW="7448499" imgH="5162378" progId="MSGraph.Chart.8">
                  <p:embed/>
                </p:oleObj>
              </mc:Choice>
              <mc:Fallback>
                <p:oleObj name="Chart" r:id="rId3" imgW="7448499" imgH="5162378" progId="MSGraph.Chart.8">
                  <p:embed/>
                  <p:pic>
                    <p:nvPicPr>
                      <p:cNvPr id="0" name="Object 1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25" y="1087438"/>
                        <a:ext cx="6962775" cy="482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3" name="Rectangle 12"/>
          <p:cNvSpPr>
            <a:spLocks noChangeArrowheads="1"/>
          </p:cNvSpPr>
          <p:nvPr/>
        </p:nvSpPr>
        <p:spPr bwMode="auto">
          <a:xfrm>
            <a:off x="2097088" y="5883275"/>
            <a:ext cx="5581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buFontTx/>
              <a:buNone/>
            </a:pPr>
            <a:r>
              <a:rPr lang="en-US" altLang="en-US" sz="1800"/>
              <a:t>Bliese, McGurk, Thomas, Balkin &amp; Wesensten (2007)</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5"/>
          <p:cNvSpPr>
            <a:spLocks noGrp="1"/>
          </p:cNvSpPr>
          <p:nvPr>
            <p:ph type="title"/>
          </p:nvPr>
        </p:nvSpPr>
        <p:spPr/>
        <p:txBody>
          <a:bodyPr/>
          <a:lstStyle/>
          <a:p>
            <a:r>
              <a:rPr lang="en-US" altLang="en-US" smtClean="0"/>
              <a:t>Analyzing and Interpreting Models</a:t>
            </a:r>
          </a:p>
        </p:txBody>
      </p:sp>
      <p:sp>
        <p:nvSpPr>
          <p:cNvPr id="53251" name="Content Placeholder 6"/>
          <p:cNvSpPr>
            <a:spLocks noGrp="1"/>
          </p:cNvSpPr>
          <p:nvPr>
            <p:ph idx="1"/>
          </p:nvPr>
        </p:nvSpPr>
        <p:spPr/>
        <p:txBody>
          <a:bodyPr/>
          <a:lstStyle/>
          <a:p>
            <a:r>
              <a:rPr lang="en-US" altLang="en-US" smtClean="0"/>
              <a:t>Purpose</a:t>
            </a:r>
          </a:p>
          <a:p>
            <a:pPr lvl="1"/>
            <a:r>
              <a:rPr lang="en-US" altLang="en-US" smtClean="0"/>
              <a:t>Identify Model Building Steps</a:t>
            </a:r>
          </a:p>
          <a:p>
            <a:pPr lvl="1"/>
            <a:r>
              <a:rPr lang="en-US" altLang="en-US" smtClean="0"/>
              <a:t>Interpreting Model Parameters</a:t>
            </a:r>
          </a:p>
          <a:p>
            <a:pPr lvl="1"/>
            <a:r>
              <a:rPr lang="en-US" altLang="en-US" smtClean="0"/>
              <a:t>Examining Alternative Specifications</a:t>
            </a:r>
          </a:p>
        </p:txBody>
      </p:sp>
      <p:sp>
        <p:nvSpPr>
          <p:cNvPr id="3"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Copyright Paul D. Bliese</a:t>
            </a:r>
          </a:p>
        </p:txBody>
      </p:sp>
      <p:sp>
        <p:nvSpPr>
          <p:cNvPr id="53254"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606B9E3-0BC5-4189-A368-B774CC4D7A49}" type="slidenum">
              <a:rPr lang="en-US" altLang="en-US" sz="1000"/>
              <a:pPr>
                <a:spcBef>
                  <a:spcPct val="0"/>
                </a:spcBef>
                <a:buFontTx/>
                <a:buNone/>
              </a:pPr>
              <a:t>120</a:t>
            </a:fld>
            <a:endParaRPr lang="en-US" altLang="en-US" sz="1000"/>
          </a:p>
        </p:txBody>
      </p:sp>
    </p:spTree>
    <p:extLst>
      <p:ext uri="{BB962C8B-B14F-4D97-AF65-F5344CB8AC3E}">
        <p14:creationId xmlns:p14="http://schemas.microsoft.com/office/powerpoint/2010/main" val="28559229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5427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DA430F6F-426C-4832-B546-6AF0648D7C49}" type="slidenum">
              <a:rPr lang="en-US" altLang="en-US" sz="1000"/>
              <a:pPr>
                <a:spcBef>
                  <a:spcPct val="0"/>
                </a:spcBef>
                <a:buFontTx/>
                <a:buNone/>
              </a:pPr>
              <a:t>121</a:t>
            </a:fld>
            <a:endParaRPr lang="en-US" altLang="en-US" sz="1000"/>
          </a:p>
        </p:txBody>
      </p:sp>
      <p:sp>
        <p:nvSpPr>
          <p:cNvPr id="54277" name="Rectangle 2"/>
          <p:cNvSpPr>
            <a:spLocks noGrp="1" noChangeArrowheads="1"/>
          </p:cNvSpPr>
          <p:nvPr>
            <p:ph type="title"/>
          </p:nvPr>
        </p:nvSpPr>
        <p:spPr/>
        <p:txBody>
          <a:bodyPr/>
          <a:lstStyle/>
          <a:p>
            <a:r>
              <a:rPr lang="en-US" altLang="en-US" smtClean="0"/>
              <a:t>Model Building Steps</a:t>
            </a:r>
          </a:p>
        </p:txBody>
      </p:sp>
      <p:sp>
        <p:nvSpPr>
          <p:cNvPr id="54278" name="Rectangle 3"/>
          <p:cNvSpPr>
            <a:spLocks noGrp="1" noChangeArrowheads="1"/>
          </p:cNvSpPr>
          <p:nvPr>
            <p:ph type="body" idx="1"/>
          </p:nvPr>
        </p:nvSpPr>
        <p:spPr>
          <a:xfrm>
            <a:off x="685800" y="1304925"/>
            <a:ext cx="7893050" cy="4648200"/>
          </a:xfrm>
        </p:spPr>
        <p:txBody>
          <a:bodyPr/>
          <a:lstStyle/>
          <a:p>
            <a:pPr>
              <a:lnSpc>
                <a:spcPct val="90000"/>
              </a:lnSpc>
            </a:pPr>
            <a:r>
              <a:rPr lang="en-US" altLang="en-US" smtClean="0">
                <a:cs typeface="Times New Roman" pitchFamily="18" charset="0"/>
              </a:rPr>
              <a:t>Notes on optimization in lme function</a:t>
            </a:r>
          </a:p>
          <a:p>
            <a:pPr>
              <a:lnSpc>
                <a:spcPct val="90000"/>
              </a:lnSpc>
            </a:pPr>
            <a:r>
              <a:rPr lang="en-US" altLang="en-US" smtClean="0">
                <a:cs typeface="Times New Roman" pitchFamily="18" charset="0"/>
              </a:rPr>
              <a:t>Build Level-1 Model (Bliese &amp; Ployhart, 2002)</a:t>
            </a:r>
          </a:p>
          <a:p>
            <a:pPr lvl="1">
              <a:lnSpc>
                <a:spcPct val="90000"/>
              </a:lnSpc>
            </a:pPr>
            <a:r>
              <a:rPr lang="en-US" altLang="en-US" smtClean="0">
                <a:cs typeface="Times New Roman" pitchFamily="18" charset="0"/>
              </a:rPr>
              <a:t>Step 1:  Estimate the ICC</a:t>
            </a:r>
          </a:p>
          <a:p>
            <a:pPr lvl="1">
              <a:lnSpc>
                <a:spcPct val="90000"/>
              </a:lnSpc>
            </a:pPr>
            <a:r>
              <a:rPr lang="en-US" altLang="en-US" smtClean="0">
                <a:cs typeface="Times New Roman" pitchFamily="18" charset="0"/>
              </a:rPr>
              <a:t>Step 2:  Examine Fixed Effects for:</a:t>
            </a:r>
          </a:p>
          <a:p>
            <a:pPr lvl="2">
              <a:lnSpc>
                <a:spcPct val="90000"/>
              </a:lnSpc>
            </a:pPr>
            <a:r>
              <a:rPr lang="en-US" altLang="en-US" sz="2000" smtClean="0">
                <a:cs typeface="Times New Roman" pitchFamily="18" charset="0"/>
              </a:rPr>
              <a:t>TIME</a:t>
            </a:r>
          </a:p>
          <a:p>
            <a:pPr lvl="2">
              <a:lnSpc>
                <a:spcPct val="90000"/>
              </a:lnSpc>
            </a:pPr>
            <a:r>
              <a:rPr lang="en-US" altLang="en-US" sz="2000" smtClean="0">
                <a:cs typeface="Times New Roman" pitchFamily="18" charset="0"/>
              </a:rPr>
              <a:t>TRANS</a:t>
            </a:r>
          </a:p>
          <a:p>
            <a:pPr lvl="2">
              <a:lnSpc>
                <a:spcPct val="90000"/>
              </a:lnSpc>
            </a:pPr>
            <a:r>
              <a:rPr lang="en-US" altLang="en-US" sz="2000" smtClean="0">
                <a:cs typeface="Times New Roman" pitchFamily="18" charset="0"/>
              </a:rPr>
              <a:t>RECOV </a:t>
            </a:r>
          </a:p>
          <a:p>
            <a:pPr lvl="1">
              <a:lnSpc>
                <a:spcPct val="90000"/>
              </a:lnSpc>
            </a:pPr>
            <a:r>
              <a:rPr lang="en-US" altLang="en-US" smtClean="0">
                <a:cs typeface="Times New Roman" pitchFamily="18" charset="0"/>
              </a:rPr>
              <a:t>Step 3: Examine Variability in Growth Parameters</a:t>
            </a:r>
          </a:p>
          <a:p>
            <a:pPr lvl="1">
              <a:lnSpc>
                <a:spcPct val="90000"/>
              </a:lnSpc>
            </a:pPr>
            <a:r>
              <a:rPr lang="en-US" altLang="en-US" smtClean="0">
                <a:cs typeface="Times New Roman" pitchFamily="18" charset="0"/>
              </a:rPr>
              <a:t>Step 4: Model autocorrelation </a:t>
            </a:r>
          </a:p>
          <a:p>
            <a:pPr lvl="1">
              <a:lnSpc>
                <a:spcPct val="90000"/>
              </a:lnSpc>
            </a:pPr>
            <a:r>
              <a:rPr lang="en-US" altLang="en-US" smtClean="0">
                <a:cs typeface="Times New Roman" pitchFamily="18" charset="0"/>
              </a:rPr>
              <a:t>Step 5: Contrast Alternative Models</a:t>
            </a:r>
          </a:p>
          <a:p>
            <a:pPr>
              <a:lnSpc>
                <a:spcPct val="90000"/>
              </a:lnSpc>
            </a:pPr>
            <a:r>
              <a:rPr lang="en-US" altLang="en-US" smtClean="0">
                <a:cs typeface="Times New Roman" pitchFamily="18" charset="0"/>
              </a:rPr>
              <a:t>Build Level-2 Model (step 6)</a:t>
            </a:r>
          </a:p>
          <a:p>
            <a:pPr lvl="1">
              <a:lnSpc>
                <a:spcPct val="90000"/>
              </a:lnSpc>
            </a:pPr>
            <a:r>
              <a:rPr lang="en-US" altLang="en-US" smtClean="0">
                <a:cs typeface="Times New Roman" pitchFamily="18" charset="0"/>
              </a:rPr>
              <a:t>Add level-2 predictors (Level-2)</a:t>
            </a:r>
          </a:p>
          <a:p>
            <a:pPr lvl="2">
              <a:lnSpc>
                <a:spcPct val="90000"/>
              </a:lnSpc>
            </a:pPr>
            <a:endParaRPr lang="en-US" altLang="en-US" smtClean="0">
              <a:cs typeface="Times New Roman" pitchFamily="18" charset="0"/>
            </a:endParaRPr>
          </a:p>
        </p:txBody>
      </p:sp>
    </p:spTree>
    <p:extLst>
      <p:ext uri="{BB962C8B-B14F-4D97-AF65-F5344CB8AC3E}">
        <p14:creationId xmlns:p14="http://schemas.microsoft.com/office/powerpoint/2010/main" val="417093838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5530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C792A604-1A09-4FE1-A98E-B9BF68384B5E}" type="slidenum">
              <a:rPr lang="en-US" altLang="en-US" sz="1000"/>
              <a:pPr>
                <a:spcBef>
                  <a:spcPct val="0"/>
                </a:spcBef>
                <a:buFontTx/>
                <a:buNone/>
              </a:pPr>
              <a:t>122</a:t>
            </a:fld>
            <a:endParaRPr lang="en-US" altLang="en-US" sz="1000"/>
          </a:p>
        </p:txBody>
      </p:sp>
      <p:sp>
        <p:nvSpPr>
          <p:cNvPr id="55301" name="Rectangle 2"/>
          <p:cNvSpPr>
            <a:spLocks noGrp="1" noChangeArrowheads="1"/>
          </p:cNvSpPr>
          <p:nvPr>
            <p:ph type="title"/>
          </p:nvPr>
        </p:nvSpPr>
        <p:spPr/>
        <p:txBody>
          <a:bodyPr/>
          <a:lstStyle/>
          <a:p>
            <a:r>
              <a:rPr lang="en-US" altLang="en-US" smtClean="0"/>
              <a:t>Optimization</a:t>
            </a:r>
          </a:p>
        </p:txBody>
      </p:sp>
      <p:sp>
        <p:nvSpPr>
          <p:cNvPr id="55302" name="Rectangle 3"/>
          <p:cNvSpPr>
            <a:spLocks noGrp="1" noChangeArrowheads="1"/>
          </p:cNvSpPr>
          <p:nvPr>
            <p:ph type="body" idx="1"/>
          </p:nvPr>
        </p:nvSpPr>
        <p:spPr>
          <a:xfrm>
            <a:off x="685800" y="1304925"/>
            <a:ext cx="7893050" cy="4648200"/>
          </a:xfrm>
        </p:spPr>
        <p:txBody>
          <a:bodyPr/>
          <a:lstStyle/>
          <a:p>
            <a:pPr>
              <a:lnSpc>
                <a:spcPct val="90000"/>
              </a:lnSpc>
            </a:pPr>
            <a:r>
              <a:rPr lang="en-US" altLang="en-US" smtClean="0">
                <a:cs typeface="Times New Roman" pitchFamily="18" charset="0"/>
              </a:rPr>
              <a:t>The lme function uses two different routines in the stats package for optimization</a:t>
            </a:r>
          </a:p>
          <a:p>
            <a:pPr lvl="1">
              <a:lnSpc>
                <a:spcPct val="90000"/>
              </a:lnSpc>
            </a:pPr>
            <a:r>
              <a:rPr lang="en-US" altLang="en-US" smtClean="0">
                <a:cs typeface="Times New Roman" pitchFamily="18" charset="0"/>
              </a:rPr>
              <a:t>The function optim</a:t>
            </a:r>
          </a:p>
          <a:p>
            <a:pPr lvl="1">
              <a:lnSpc>
                <a:spcPct val="90000"/>
              </a:lnSpc>
            </a:pPr>
            <a:r>
              <a:rPr lang="en-US" altLang="en-US" smtClean="0">
                <a:cs typeface="Times New Roman" pitchFamily="18" charset="0"/>
              </a:rPr>
              <a:t>The function nlmimb</a:t>
            </a:r>
          </a:p>
          <a:p>
            <a:pPr>
              <a:lnSpc>
                <a:spcPct val="90000"/>
              </a:lnSpc>
            </a:pPr>
            <a:r>
              <a:rPr lang="en-US" altLang="en-US" smtClean="0">
                <a:cs typeface="Times New Roman" pitchFamily="18" charset="0"/>
              </a:rPr>
              <a:t>The default after versions 2.2 of R has been nlmimb</a:t>
            </a:r>
          </a:p>
          <a:p>
            <a:pPr lvl="1">
              <a:lnSpc>
                <a:spcPct val="90000"/>
              </a:lnSpc>
            </a:pPr>
            <a:r>
              <a:rPr lang="en-US" altLang="en-US" smtClean="0">
                <a:cs typeface="Times New Roman" pitchFamily="18" charset="0"/>
              </a:rPr>
              <a:t>Very precise</a:t>
            </a:r>
          </a:p>
          <a:p>
            <a:pPr lvl="1">
              <a:lnSpc>
                <a:spcPct val="90000"/>
              </a:lnSpc>
            </a:pPr>
            <a:r>
              <a:rPr lang="en-US" altLang="en-US" smtClean="0">
                <a:cs typeface="Times New Roman" pitchFamily="18" charset="0"/>
              </a:rPr>
              <a:t>Less robust than optim</a:t>
            </a:r>
          </a:p>
          <a:p>
            <a:pPr>
              <a:lnSpc>
                <a:spcPct val="90000"/>
              </a:lnSpc>
            </a:pPr>
            <a:r>
              <a:rPr lang="en-US" altLang="en-US" smtClean="0">
                <a:cs typeface="Times New Roman" pitchFamily="18" charset="0"/>
              </a:rPr>
              <a:t>Complex models sometimes fail to converge with the default nlmimb so we will use the optim function</a:t>
            </a:r>
          </a:p>
          <a:p>
            <a:pPr>
              <a:lnSpc>
                <a:spcPct val="90000"/>
              </a:lnSpc>
            </a:pPr>
            <a:endParaRPr lang="en-US" altLang="en-US" smtClean="0">
              <a:cs typeface="Times New Roman" pitchFamily="18" charset="0"/>
            </a:endParaRPr>
          </a:p>
          <a:p>
            <a:pPr>
              <a:lnSpc>
                <a:spcPct val="90000"/>
              </a:lnSpc>
            </a:pPr>
            <a:endParaRPr lang="en-US" altLang="en-US" smtClean="0">
              <a:cs typeface="Times New Roman" pitchFamily="18" charset="0"/>
            </a:endParaRPr>
          </a:p>
        </p:txBody>
      </p:sp>
      <p:sp>
        <p:nvSpPr>
          <p:cNvPr id="55303" name="Text Box 4"/>
          <p:cNvSpPr txBox="1">
            <a:spLocks noChangeArrowheads="1"/>
          </p:cNvSpPr>
          <p:nvPr/>
        </p:nvSpPr>
        <p:spPr bwMode="auto">
          <a:xfrm>
            <a:off x="1087438" y="4989513"/>
            <a:ext cx="6861175" cy="64611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a:latin typeface="Courier New" pitchFamily="49" charset="0"/>
              </a:rPr>
              <a:t>&gt; My.Model&lt;-lme(DV~IV, random=~IV|GRP,</a:t>
            </a:r>
          </a:p>
          <a:p>
            <a:pPr>
              <a:spcBef>
                <a:spcPct val="0"/>
              </a:spcBef>
              <a:buFontTx/>
              <a:buNone/>
            </a:pPr>
            <a:r>
              <a:rPr lang="en-US" altLang="en-US" sz="1800">
                <a:latin typeface="Courier New" pitchFamily="49" charset="0"/>
              </a:rPr>
              <a:t>data=MYDATA, </a:t>
            </a:r>
            <a:r>
              <a:rPr lang="en-US" altLang="en-US" sz="1800" b="1">
                <a:latin typeface="Courier New" pitchFamily="49" charset="0"/>
              </a:rPr>
              <a:t>control=list(opt="optim")</a:t>
            </a:r>
            <a:r>
              <a:rPr lang="en-US" altLang="en-US" sz="1800">
                <a:latin typeface="Courier New" pitchFamily="49" charset="0"/>
              </a:rPr>
              <a:t>)</a:t>
            </a:r>
          </a:p>
        </p:txBody>
      </p:sp>
    </p:spTree>
    <p:extLst>
      <p:ext uri="{BB962C8B-B14F-4D97-AF65-F5344CB8AC3E}">
        <p14:creationId xmlns:p14="http://schemas.microsoft.com/office/powerpoint/2010/main" val="51834039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smtClean="0"/>
              <a:t>Step 1:  ICC estimate</a:t>
            </a:r>
          </a:p>
        </p:txBody>
      </p:sp>
      <p:sp>
        <p:nvSpPr>
          <p:cNvPr id="3"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Copyright Paul D. Bliese</a:t>
            </a:r>
          </a:p>
        </p:txBody>
      </p:sp>
      <p:sp>
        <p:nvSpPr>
          <p:cNvPr id="56325"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30F41C9D-3F18-4B31-B3EE-37A9EB93B1F2}" type="slidenum">
              <a:rPr lang="en-US" altLang="en-US" sz="1000"/>
              <a:pPr>
                <a:spcBef>
                  <a:spcPct val="0"/>
                </a:spcBef>
                <a:buFontTx/>
                <a:buNone/>
              </a:pPr>
              <a:t>123</a:t>
            </a:fld>
            <a:endParaRPr lang="en-US" altLang="en-US" sz="1000"/>
          </a:p>
        </p:txBody>
      </p:sp>
      <p:sp>
        <p:nvSpPr>
          <p:cNvPr id="56326" name="Rectangle 5"/>
          <p:cNvSpPr>
            <a:spLocks noChangeArrowheads="1"/>
          </p:cNvSpPr>
          <p:nvPr/>
        </p:nvSpPr>
        <p:spPr bwMode="auto">
          <a:xfrm>
            <a:off x="842963" y="3095625"/>
            <a:ext cx="7362825" cy="2800767"/>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cs typeface="Courier New" pitchFamily="49" charset="0"/>
              </a:rPr>
              <a:t>&gt; null.mod&lt;-</a:t>
            </a:r>
            <a:r>
              <a:rPr lang="en-US" altLang="en-US" sz="1600" dirty="0" err="1">
                <a:latin typeface="Courier New" pitchFamily="49" charset="0"/>
                <a:cs typeface="Courier New" pitchFamily="49" charset="0"/>
              </a:rPr>
              <a:t>lme</a:t>
            </a:r>
            <a:r>
              <a:rPr lang="en-US" altLang="en-US" sz="1600" dirty="0">
                <a:latin typeface="Courier New" pitchFamily="49" charset="0"/>
                <a:cs typeface="Courier New" pitchFamily="49" charset="0"/>
              </a:rPr>
              <a:t>(gdp1k~1,random=~1|state,gdpdata.univ,</a:t>
            </a:r>
            <a:r>
              <a:rPr lang="en-US" altLang="en-US" sz="1600" b="1" dirty="0">
                <a:latin typeface="Courier New" pitchFamily="49" charset="0"/>
              </a:rPr>
              <a:t> </a:t>
            </a:r>
            <a:r>
              <a:rPr lang="en-US" altLang="en-US" sz="1600" dirty="0">
                <a:latin typeface="Courier New" pitchFamily="49" charset="0"/>
              </a:rPr>
              <a:t>control=list(opt="</a:t>
            </a:r>
            <a:r>
              <a:rPr lang="en-US" altLang="en-US" sz="1600" dirty="0" err="1">
                <a:latin typeface="Courier New" pitchFamily="49" charset="0"/>
              </a:rPr>
              <a:t>optim</a:t>
            </a:r>
            <a:r>
              <a:rPr lang="en-US" altLang="en-US" sz="1600" dirty="0">
                <a:latin typeface="Courier New" pitchFamily="49" charset="0"/>
              </a:rPr>
              <a:t>")</a:t>
            </a:r>
            <a:r>
              <a:rPr lang="en-US" altLang="en-US" sz="1600" dirty="0">
                <a:latin typeface="Courier New" pitchFamily="49" charset="0"/>
                <a:cs typeface="Courier New" pitchFamily="49" charset="0"/>
              </a:rPr>
              <a:t>)</a:t>
            </a:r>
          </a:p>
          <a:p>
            <a:pPr>
              <a:spcBef>
                <a:spcPct val="0"/>
              </a:spcBef>
              <a:buFontTx/>
              <a:buNone/>
            </a:pPr>
            <a:endParaRPr lang="en-US" altLang="en-US" sz="1600" dirty="0">
              <a:latin typeface="Courier New" pitchFamily="49" charset="0"/>
              <a:cs typeface="Courier New" pitchFamily="49" charset="0"/>
            </a:endParaRPr>
          </a:p>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VarCorr</a:t>
            </a:r>
            <a:r>
              <a:rPr lang="en-US" altLang="en-US" sz="1600" dirty="0">
                <a:latin typeface="Courier New" pitchFamily="49" charset="0"/>
                <a:cs typeface="Courier New" pitchFamily="49" charset="0"/>
              </a:rPr>
              <a:t>(null.mod)</a:t>
            </a:r>
          </a:p>
          <a:p>
            <a:pPr>
              <a:spcBef>
                <a:spcPct val="0"/>
              </a:spcBef>
              <a:buFontTx/>
              <a:buNone/>
            </a:pPr>
            <a:r>
              <a:rPr lang="en-US" altLang="en-US" sz="1600" dirty="0">
                <a:latin typeface="Courier New" pitchFamily="49" charset="0"/>
                <a:cs typeface="Courier New" pitchFamily="49" charset="0"/>
              </a:rPr>
              <a:t>state = </a:t>
            </a:r>
            <a:r>
              <a:rPr lang="en-US" altLang="en-US" sz="1600" dirty="0" err="1">
                <a:latin typeface="Courier New" pitchFamily="49" charset="0"/>
                <a:cs typeface="Courier New" pitchFamily="49" charset="0"/>
              </a:rPr>
              <a:t>pdLogChol</a:t>
            </a:r>
            <a:r>
              <a:rPr lang="en-US" altLang="en-US" sz="1600" dirty="0">
                <a:latin typeface="Courier New" pitchFamily="49" charset="0"/>
                <a:cs typeface="Courier New" pitchFamily="49" charset="0"/>
              </a:rPr>
              <a:t>(1) </a:t>
            </a:r>
          </a:p>
          <a:p>
            <a:pPr>
              <a:spcBef>
                <a:spcPct val="0"/>
              </a:spcBef>
              <a:buFontTx/>
              <a:buNone/>
            </a:pPr>
            <a:r>
              <a:rPr lang="en-US" altLang="en-US" sz="1600" dirty="0">
                <a:latin typeface="Courier New" pitchFamily="49" charset="0"/>
                <a:cs typeface="Courier New" pitchFamily="49" charset="0"/>
              </a:rPr>
              <a:t>            Variance  </a:t>
            </a:r>
            <a:r>
              <a:rPr lang="en-US" altLang="en-US" sz="1600" dirty="0" err="1">
                <a:latin typeface="Courier New" pitchFamily="49" charset="0"/>
                <a:cs typeface="Courier New" pitchFamily="49" charset="0"/>
              </a:rPr>
              <a:t>StdDev</a:t>
            </a:r>
            <a:r>
              <a:rPr lang="en-US" altLang="en-US" sz="1600" dirty="0">
                <a:latin typeface="Courier New" pitchFamily="49" charset="0"/>
                <a:cs typeface="Courier New" pitchFamily="49" charset="0"/>
              </a:rPr>
              <a:t>   </a:t>
            </a:r>
          </a:p>
          <a:p>
            <a:pPr>
              <a:spcBef>
                <a:spcPct val="0"/>
              </a:spcBef>
              <a:buFontTx/>
              <a:buNone/>
            </a:pPr>
            <a:r>
              <a:rPr lang="en-US" altLang="en-US" sz="1600" dirty="0">
                <a:latin typeface="Courier New" pitchFamily="49" charset="0"/>
                <a:cs typeface="Courier New" pitchFamily="49" charset="0"/>
              </a:rPr>
              <a:t>(Intercept) 76969.042 277.43295</a:t>
            </a:r>
          </a:p>
          <a:p>
            <a:pPr>
              <a:spcBef>
                <a:spcPct val="0"/>
              </a:spcBef>
              <a:buFontTx/>
              <a:buNone/>
            </a:pPr>
            <a:r>
              <a:rPr lang="en-US" altLang="en-US" sz="1600" dirty="0">
                <a:latin typeface="Courier New" pitchFamily="49" charset="0"/>
                <a:cs typeface="Courier New" pitchFamily="49" charset="0"/>
              </a:rPr>
              <a:t>Residual     5140.942  71.70036</a:t>
            </a:r>
          </a:p>
          <a:p>
            <a:pPr>
              <a:spcBef>
                <a:spcPct val="0"/>
              </a:spcBef>
              <a:buFontTx/>
              <a:buNone/>
            </a:pPr>
            <a:endParaRPr lang="en-US" altLang="en-US" sz="1600" dirty="0">
              <a:latin typeface="Courier New" pitchFamily="49" charset="0"/>
              <a:cs typeface="Courier New" pitchFamily="49" charset="0"/>
            </a:endParaRPr>
          </a:p>
          <a:p>
            <a:pPr>
              <a:spcBef>
                <a:spcPct val="0"/>
              </a:spcBef>
              <a:buFontTx/>
              <a:buNone/>
            </a:pPr>
            <a:r>
              <a:rPr lang="en-US" altLang="en-US" sz="1600" dirty="0">
                <a:latin typeface="Courier New" pitchFamily="49" charset="0"/>
                <a:cs typeface="Courier New" pitchFamily="49" charset="0"/>
              </a:rPr>
              <a:t>&gt; 76969.042/(76969.042+5140.942)</a:t>
            </a:r>
          </a:p>
          <a:p>
            <a:pPr>
              <a:spcBef>
                <a:spcPct val="0"/>
              </a:spcBef>
              <a:buFontTx/>
              <a:buNone/>
            </a:pPr>
            <a:r>
              <a:rPr lang="en-US" altLang="en-US" sz="1600" dirty="0">
                <a:latin typeface="Courier New" pitchFamily="49" charset="0"/>
                <a:cs typeface="Courier New" pitchFamily="49" charset="0"/>
              </a:rPr>
              <a:t>[1] 0.9373896</a:t>
            </a:r>
            <a:endParaRPr lang="en-US" altLang="en-US" sz="1600" dirty="0">
              <a:latin typeface="Courier New" pitchFamily="49" charset="0"/>
              <a:cs typeface="Times New Roman" pitchFamily="18" charset="0"/>
            </a:endParaRPr>
          </a:p>
        </p:txBody>
      </p:sp>
      <p:sp>
        <p:nvSpPr>
          <p:cNvPr id="7" name="Rectangle 3"/>
          <p:cNvSpPr txBox="1">
            <a:spLocks noChangeArrowheads="1"/>
          </p:cNvSpPr>
          <p:nvPr/>
        </p:nvSpPr>
        <p:spPr>
          <a:xfrm>
            <a:off x="677863" y="1220788"/>
            <a:ext cx="7772400" cy="4826000"/>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a:lnSpc>
                <a:spcPct val="90000"/>
              </a:lnSpc>
              <a:defRPr/>
            </a:pPr>
            <a:r>
              <a:rPr lang="en-US" altLang="en-US" kern="0" dirty="0" smtClean="0">
                <a:cs typeface="Times New Roman" pitchFamily="18" charset="0"/>
              </a:rPr>
              <a:t>ICC values are important to estimate</a:t>
            </a:r>
            <a:endParaRPr lang="en-US" altLang="en-US" sz="2000" b="1" kern="0" dirty="0" smtClean="0">
              <a:latin typeface="Courier New" pitchFamily="49" charset="0"/>
              <a:cs typeface="Times New Roman" pitchFamily="18" charset="0"/>
            </a:endParaRPr>
          </a:p>
          <a:p>
            <a:pPr>
              <a:lnSpc>
                <a:spcPct val="90000"/>
              </a:lnSpc>
              <a:defRPr/>
            </a:pPr>
            <a:r>
              <a:rPr lang="en-US" altLang="en-US" kern="0" dirty="0" smtClean="0">
                <a:cs typeface="Times New Roman" pitchFamily="18" charset="0"/>
              </a:rPr>
              <a:t>In this example, the ICC value is extremely high (0.94) working against finding discontinuous effects</a:t>
            </a:r>
          </a:p>
          <a:p>
            <a:pPr lvl="1">
              <a:lnSpc>
                <a:spcPct val="90000"/>
              </a:lnSpc>
              <a:defRPr/>
            </a:pPr>
            <a:r>
              <a:rPr lang="en-US" altLang="en-US" sz="2000" kern="0" dirty="0" smtClean="0">
                <a:cs typeface="Times New Roman" pitchFamily="18" charset="0"/>
              </a:rPr>
              <a:t>Large differences across States</a:t>
            </a:r>
          </a:p>
          <a:p>
            <a:pPr lvl="1">
              <a:lnSpc>
                <a:spcPct val="90000"/>
              </a:lnSpc>
              <a:defRPr/>
            </a:pPr>
            <a:r>
              <a:rPr lang="en-US" altLang="en-US" sz="2000" kern="0" dirty="0" smtClean="0">
                <a:cs typeface="Times New Roman" pitchFamily="18" charset="0"/>
              </a:rPr>
              <a:t>Low within-State variability</a:t>
            </a:r>
          </a:p>
        </p:txBody>
      </p:sp>
    </p:spTree>
    <p:extLst>
      <p:ext uri="{BB962C8B-B14F-4D97-AF65-F5344CB8AC3E}">
        <p14:creationId xmlns:p14="http://schemas.microsoft.com/office/powerpoint/2010/main" val="320873102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5734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2744DB1E-BA03-4E1D-9211-D60A6DC1874D}" type="slidenum">
              <a:rPr lang="en-US" altLang="en-US" sz="1000"/>
              <a:pPr>
                <a:spcBef>
                  <a:spcPct val="0"/>
                </a:spcBef>
                <a:buFontTx/>
                <a:buNone/>
              </a:pPr>
              <a:t>124</a:t>
            </a:fld>
            <a:endParaRPr lang="en-US" altLang="en-US" sz="1000"/>
          </a:p>
        </p:txBody>
      </p:sp>
      <p:sp>
        <p:nvSpPr>
          <p:cNvPr id="57349" name="Rectangle 2"/>
          <p:cNvSpPr>
            <a:spLocks noGrp="1" noChangeArrowheads="1"/>
          </p:cNvSpPr>
          <p:nvPr>
            <p:ph type="title"/>
          </p:nvPr>
        </p:nvSpPr>
        <p:spPr/>
        <p:txBody>
          <a:bodyPr/>
          <a:lstStyle/>
          <a:p>
            <a:r>
              <a:rPr lang="en-US" altLang="en-US" smtClean="0"/>
              <a:t>Step 2 in Modeling</a:t>
            </a:r>
          </a:p>
        </p:txBody>
      </p:sp>
      <p:sp>
        <p:nvSpPr>
          <p:cNvPr id="57350" name="Rectangle 3"/>
          <p:cNvSpPr>
            <a:spLocks noGrp="1" noChangeArrowheads="1"/>
          </p:cNvSpPr>
          <p:nvPr>
            <p:ph type="body" idx="1"/>
          </p:nvPr>
        </p:nvSpPr>
        <p:spPr/>
        <p:txBody>
          <a:bodyPr/>
          <a:lstStyle/>
          <a:p>
            <a:pPr>
              <a:lnSpc>
                <a:spcPct val="90000"/>
              </a:lnSpc>
            </a:pPr>
            <a:r>
              <a:rPr lang="en-US" altLang="en-US" smtClean="0">
                <a:cs typeface="Times New Roman" pitchFamily="18" charset="0"/>
              </a:rPr>
              <a:t>In one block examine fixed effects associated with</a:t>
            </a:r>
          </a:p>
          <a:p>
            <a:pPr lvl="1">
              <a:lnSpc>
                <a:spcPct val="90000"/>
              </a:lnSpc>
            </a:pPr>
            <a:r>
              <a:rPr lang="en-US" altLang="en-US" smtClean="0">
                <a:cs typeface="Times New Roman" pitchFamily="18" charset="0"/>
              </a:rPr>
              <a:t>TIME</a:t>
            </a:r>
          </a:p>
          <a:p>
            <a:pPr lvl="1">
              <a:lnSpc>
                <a:spcPct val="90000"/>
              </a:lnSpc>
            </a:pPr>
            <a:r>
              <a:rPr lang="en-US" altLang="en-US" smtClean="0">
                <a:cs typeface="Times New Roman" pitchFamily="18" charset="0"/>
              </a:rPr>
              <a:t>TRANS</a:t>
            </a:r>
          </a:p>
          <a:p>
            <a:pPr lvl="1">
              <a:lnSpc>
                <a:spcPct val="90000"/>
              </a:lnSpc>
            </a:pPr>
            <a:r>
              <a:rPr lang="en-US" altLang="en-US" smtClean="0">
                <a:cs typeface="Times New Roman" pitchFamily="18" charset="0"/>
              </a:rPr>
              <a:t>RECOV</a:t>
            </a:r>
          </a:p>
          <a:p>
            <a:pPr>
              <a:lnSpc>
                <a:spcPct val="90000"/>
              </a:lnSpc>
            </a:pPr>
            <a:r>
              <a:rPr lang="en-US" altLang="en-US" smtClean="0">
                <a:cs typeface="Times New Roman" pitchFamily="18" charset="0"/>
              </a:rPr>
              <a:t>Only TIME is significant (but we will continue to examine data)</a:t>
            </a:r>
          </a:p>
          <a:p>
            <a:pPr lvl="1">
              <a:lnSpc>
                <a:spcPct val="90000"/>
              </a:lnSpc>
            </a:pPr>
            <a:endParaRPr lang="en-US" altLang="en-US" sz="2000" smtClean="0">
              <a:latin typeface="Courier New" pitchFamily="49" charset="0"/>
              <a:cs typeface="Times New Roman" pitchFamily="18" charset="0"/>
            </a:endParaRPr>
          </a:p>
        </p:txBody>
      </p:sp>
      <p:sp>
        <p:nvSpPr>
          <p:cNvPr id="57351" name="Text Box 4"/>
          <p:cNvSpPr txBox="1">
            <a:spLocks noChangeArrowheads="1"/>
          </p:cNvSpPr>
          <p:nvPr/>
        </p:nvSpPr>
        <p:spPr bwMode="auto">
          <a:xfrm>
            <a:off x="842963" y="3603625"/>
            <a:ext cx="7399337" cy="258445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mod2&lt;-</a:t>
            </a:r>
            <a:r>
              <a:rPr lang="en-US" altLang="en-US" sz="1800" dirty="0" err="1">
                <a:latin typeface="Courier New" pitchFamily="49" charset="0"/>
              </a:rPr>
              <a:t>lme</a:t>
            </a:r>
            <a:r>
              <a:rPr lang="en-US" altLang="en-US" sz="1800" dirty="0">
                <a:latin typeface="Courier New" pitchFamily="49" charset="0"/>
              </a:rPr>
              <a:t>(gdp1k~TIME+TRANS+RECOV,random=~1|state,</a:t>
            </a:r>
          </a:p>
          <a:p>
            <a:pPr>
              <a:spcBef>
                <a:spcPct val="0"/>
              </a:spcBef>
              <a:buFontTx/>
              <a:buNone/>
            </a:pPr>
            <a:r>
              <a:rPr lang="en-US" altLang="en-US" sz="1800" dirty="0">
                <a:latin typeface="Courier New" pitchFamily="49" charset="0"/>
              </a:rPr>
              <a:t>           </a:t>
            </a:r>
            <a:r>
              <a:rPr lang="en-US" altLang="en-US" sz="1800" dirty="0" err="1">
                <a:latin typeface="Courier New" pitchFamily="49" charset="0"/>
              </a:rPr>
              <a:t>gdpdata.univ,control</a:t>
            </a:r>
            <a:r>
              <a:rPr lang="en-US" altLang="en-US" sz="1800" dirty="0">
                <a:latin typeface="Courier New" pitchFamily="49" charset="0"/>
              </a:rPr>
              <a:t>=list(opt="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r>
              <a:rPr lang="en-US" altLang="en-US" sz="1800" dirty="0">
                <a:latin typeface="Courier New" pitchFamily="49" charset="0"/>
              </a:rPr>
              <a:t> </a:t>
            </a:r>
          </a:p>
          <a:p>
            <a:pPr>
              <a:spcBef>
                <a:spcPct val="0"/>
              </a:spcBef>
              <a:buFontTx/>
              <a:buNone/>
            </a:pPr>
            <a:r>
              <a:rPr lang="en-US" altLang="en-US" sz="1800" dirty="0">
                <a:latin typeface="Courier New" pitchFamily="49" charset="0"/>
              </a:rPr>
              <a:t>&gt; round(summary(mod2)$</a:t>
            </a:r>
            <a:r>
              <a:rPr lang="en-US" altLang="en-US" sz="1800" dirty="0" err="1">
                <a:latin typeface="Courier New" pitchFamily="49" charset="0"/>
              </a:rPr>
              <a:t>tTable,dig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158.7940   39.1391 711  4.0572  0.0001</a:t>
            </a:r>
          </a:p>
          <a:p>
            <a:pPr>
              <a:spcBef>
                <a:spcPct val="0"/>
              </a:spcBef>
              <a:buFontTx/>
              <a:buNone/>
            </a:pPr>
            <a:r>
              <a:rPr lang="en-US" altLang="en-US" sz="1800" dirty="0">
                <a:latin typeface="Courier New" pitchFamily="49" charset="0"/>
              </a:rPr>
              <a:t>TIME         10.8671    0.7594 711 14.3098  0.0000</a:t>
            </a:r>
          </a:p>
          <a:p>
            <a:pPr>
              <a:spcBef>
                <a:spcPct val="0"/>
              </a:spcBef>
              <a:buFontTx/>
              <a:buNone/>
            </a:pPr>
            <a:r>
              <a:rPr lang="en-US" altLang="en-US" sz="1800" dirty="0">
                <a:latin typeface="Courier New" pitchFamily="49" charset="0"/>
              </a:rPr>
              <a:t>TRANS        -5.4987    8.4224 711 -0.6529  0.5141</a:t>
            </a:r>
          </a:p>
          <a:p>
            <a:pPr>
              <a:spcBef>
                <a:spcPct val="0"/>
              </a:spcBef>
              <a:buFontTx/>
              <a:buNone/>
            </a:pPr>
            <a:r>
              <a:rPr lang="en-US" altLang="en-US" sz="1800" dirty="0">
                <a:latin typeface="Courier New" pitchFamily="49" charset="0"/>
              </a:rPr>
              <a:t>RECOV        -5.0914    3.6421 711 -1.3980  0.1626</a:t>
            </a:r>
          </a:p>
        </p:txBody>
      </p:sp>
    </p:spTree>
    <p:extLst>
      <p:ext uri="{BB962C8B-B14F-4D97-AF65-F5344CB8AC3E}">
        <p14:creationId xmlns:p14="http://schemas.microsoft.com/office/powerpoint/2010/main" val="105640118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5837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92FAA131-6E54-4CB2-BDE0-96999E6C87FC}" type="slidenum">
              <a:rPr lang="en-US" altLang="en-US" sz="1000"/>
              <a:pPr>
                <a:spcBef>
                  <a:spcPct val="0"/>
                </a:spcBef>
                <a:buFontTx/>
                <a:buNone/>
              </a:pPr>
              <a:t>125</a:t>
            </a:fld>
            <a:endParaRPr lang="en-US" altLang="en-US" sz="1000"/>
          </a:p>
        </p:txBody>
      </p:sp>
      <p:sp>
        <p:nvSpPr>
          <p:cNvPr id="58373" name="Rectangle 2"/>
          <p:cNvSpPr>
            <a:spLocks noGrp="1" noChangeArrowheads="1"/>
          </p:cNvSpPr>
          <p:nvPr>
            <p:ph type="title"/>
          </p:nvPr>
        </p:nvSpPr>
        <p:spPr/>
        <p:txBody>
          <a:bodyPr/>
          <a:lstStyle/>
          <a:p>
            <a:r>
              <a:rPr lang="en-US" altLang="en-US" smtClean="0"/>
              <a:t>Interpreting Step 2</a:t>
            </a:r>
          </a:p>
        </p:txBody>
      </p:sp>
      <p:sp>
        <p:nvSpPr>
          <p:cNvPr id="58374" name="Rectangle 3"/>
          <p:cNvSpPr>
            <a:spLocks noGrp="1" noChangeArrowheads="1"/>
          </p:cNvSpPr>
          <p:nvPr>
            <p:ph type="body" idx="1"/>
          </p:nvPr>
        </p:nvSpPr>
        <p:spPr/>
        <p:txBody>
          <a:bodyPr/>
          <a:lstStyle/>
          <a:p>
            <a:pPr>
              <a:lnSpc>
                <a:spcPct val="90000"/>
              </a:lnSpc>
            </a:pPr>
            <a:r>
              <a:rPr lang="en-US" altLang="en-US" sz="2000" smtClean="0"/>
              <a:t>In 1997 (TIME 0), the average level of GDP across the 51 States was 158794 (158.794*1000) </a:t>
            </a:r>
          </a:p>
          <a:p>
            <a:pPr>
              <a:lnSpc>
                <a:spcPct val="90000"/>
              </a:lnSpc>
            </a:pPr>
            <a:r>
              <a:rPr lang="en-US" altLang="en-US" sz="2000" smtClean="0"/>
              <a:t>GDP increased by 10867.129 each year</a:t>
            </a:r>
          </a:p>
          <a:p>
            <a:pPr>
              <a:lnSpc>
                <a:spcPct val="90000"/>
              </a:lnSpc>
            </a:pPr>
            <a:r>
              <a:rPr lang="en-US" altLang="en-US" sz="2000" smtClean="0"/>
              <a:t>GDP dropped by 5498.661 in 2008 </a:t>
            </a:r>
            <a:r>
              <a:rPr lang="en-US" altLang="en-US" sz="2000" i="1" smtClean="0"/>
              <a:t>(relative to expected increase)</a:t>
            </a:r>
          </a:p>
          <a:p>
            <a:pPr>
              <a:lnSpc>
                <a:spcPct val="90000"/>
              </a:lnSpc>
            </a:pPr>
            <a:r>
              <a:rPr lang="en-US" altLang="en-US" sz="2000" smtClean="0"/>
              <a:t>Recovery slope of -5091.427 indicates the recovery slope is weaker than the slope associated with the period before 2008 </a:t>
            </a:r>
            <a:r>
              <a:rPr lang="en-US" altLang="en-US" sz="2000" i="1" smtClean="0"/>
              <a:t>(but still positive)</a:t>
            </a:r>
            <a:endParaRPr lang="en-US" altLang="en-US" sz="2000" i="1" smtClean="0">
              <a:latin typeface="Courier New" pitchFamily="49" charset="0"/>
              <a:cs typeface="Times New Roman" pitchFamily="18" charset="0"/>
            </a:endParaRPr>
          </a:p>
        </p:txBody>
      </p:sp>
      <p:sp>
        <p:nvSpPr>
          <p:cNvPr id="58375" name="Text Box 4"/>
          <p:cNvSpPr txBox="1">
            <a:spLocks noChangeArrowheads="1"/>
          </p:cNvSpPr>
          <p:nvPr/>
        </p:nvSpPr>
        <p:spPr bwMode="auto">
          <a:xfrm>
            <a:off x="842963" y="3675063"/>
            <a:ext cx="7399337" cy="2586037"/>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mod2&lt;-</a:t>
            </a:r>
            <a:r>
              <a:rPr lang="en-US" altLang="en-US" sz="1800" dirty="0" err="1">
                <a:latin typeface="Courier New" pitchFamily="49" charset="0"/>
              </a:rPr>
              <a:t>lme</a:t>
            </a:r>
            <a:r>
              <a:rPr lang="en-US" altLang="en-US" sz="1800" dirty="0">
                <a:latin typeface="Courier New" pitchFamily="49" charset="0"/>
              </a:rPr>
              <a:t>(gdp1k~TIME+TRANS+RECOV,random=~1|state,</a:t>
            </a:r>
          </a:p>
          <a:p>
            <a:pPr>
              <a:spcBef>
                <a:spcPct val="0"/>
              </a:spcBef>
              <a:buFontTx/>
              <a:buNone/>
            </a:pPr>
            <a:r>
              <a:rPr lang="en-US" altLang="en-US" sz="1800" dirty="0">
                <a:latin typeface="Courier New" pitchFamily="49" charset="0"/>
              </a:rPr>
              <a:t>           </a:t>
            </a:r>
            <a:r>
              <a:rPr lang="en-US" altLang="en-US" sz="1800" dirty="0" err="1">
                <a:latin typeface="Courier New" pitchFamily="49" charset="0"/>
              </a:rPr>
              <a:t>gdpdata.univ,control</a:t>
            </a:r>
            <a:r>
              <a:rPr lang="en-US" altLang="en-US" sz="1800" dirty="0">
                <a:latin typeface="Courier New" pitchFamily="49" charset="0"/>
              </a:rPr>
              <a:t>=list(opt="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r>
              <a:rPr lang="en-US" altLang="en-US" sz="1800" dirty="0">
                <a:latin typeface="Courier New" pitchFamily="49" charset="0"/>
              </a:rPr>
              <a:t> </a:t>
            </a:r>
          </a:p>
          <a:p>
            <a:pPr>
              <a:spcBef>
                <a:spcPct val="0"/>
              </a:spcBef>
              <a:buFontTx/>
              <a:buNone/>
            </a:pPr>
            <a:r>
              <a:rPr lang="en-US" altLang="en-US" sz="1800" dirty="0">
                <a:latin typeface="Courier New" pitchFamily="49" charset="0"/>
              </a:rPr>
              <a:t>&gt; round(summary(mod2)$</a:t>
            </a:r>
            <a:r>
              <a:rPr lang="en-US" altLang="en-US" sz="1800" dirty="0" err="1">
                <a:latin typeface="Courier New" pitchFamily="49" charset="0"/>
              </a:rPr>
              <a:t>tTable,dig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158.7940   39.1391 711  4.0572  0.0001</a:t>
            </a:r>
          </a:p>
          <a:p>
            <a:pPr>
              <a:spcBef>
                <a:spcPct val="0"/>
              </a:spcBef>
              <a:buFontTx/>
              <a:buNone/>
            </a:pPr>
            <a:r>
              <a:rPr lang="en-US" altLang="en-US" sz="1800" dirty="0">
                <a:latin typeface="Courier New" pitchFamily="49" charset="0"/>
              </a:rPr>
              <a:t>TIME         10.8671    0.7594 711 14.3098  0.0000</a:t>
            </a:r>
          </a:p>
          <a:p>
            <a:pPr>
              <a:spcBef>
                <a:spcPct val="0"/>
              </a:spcBef>
              <a:buFontTx/>
              <a:buNone/>
            </a:pPr>
            <a:r>
              <a:rPr lang="en-US" altLang="en-US" sz="1800" dirty="0">
                <a:latin typeface="Courier New" pitchFamily="49" charset="0"/>
              </a:rPr>
              <a:t>TRANS        -5.4987    8.4224 711 -0.6529  0.5141</a:t>
            </a:r>
          </a:p>
          <a:p>
            <a:pPr>
              <a:spcBef>
                <a:spcPct val="0"/>
              </a:spcBef>
              <a:buFontTx/>
              <a:buNone/>
            </a:pPr>
            <a:r>
              <a:rPr lang="en-US" altLang="en-US" sz="1800" dirty="0">
                <a:latin typeface="Courier New" pitchFamily="49" charset="0"/>
              </a:rPr>
              <a:t>RECOV        -5.0914    3.6421 711 -1.3980  0.1626</a:t>
            </a:r>
          </a:p>
        </p:txBody>
      </p:sp>
    </p:spTree>
    <p:extLst>
      <p:ext uri="{BB962C8B-B14F-4D97-AF65-F5344CB8AC3E}">
        <p14:creationId xmlns:p14="http://schemas.microsoft.com/office/powerpoint/2010/main" val="262154460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2"/>
          <p:cNvGraphicFramePr>
            <a:graphicFrameLocks noChangeAspect="1"/>
          </p:cNvGraphicFramePr>
          <p:nvPr/>
        </p:nvGraphicFramePr>
        <p:xfrm>
          <a:off x="962025" y="1014413"/>
          <a:ext cx="7243763" cy="5394325"/>
        </p:xfrm>
        <a:graphic>
          <a:graphicData uri="http://schemas.openxmlformats.org/presentationml/2006/ole">
            <mc:AlternateContent xmlns:mc="http://schemas.openxmlformats.org/markup-compatibility/2006">
              <mc:Choice xmlns:v="urn:schemas-microsoft-com:vml" Requires="v">
                <p:oleObj spid="_x0000_s277584" r:id="rId4" imgW="7242676" imgH="5389331" progId="Excel.Chart.8">
                  <p:embed/>
                </p:oleObj>
              </mc:Choice>
              <mc:Fallback>
                <p:oleObj r:id="rId4" imgW="7242676" imgH="5389331"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025" y="1014413"/>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5" name="Rectangle 3"/>
          <p:cNvSpPr>
            <a:spLocks noGrp="1" noChangeArrowheads="1"/>
          </p:cNvSpPr>
          <p:nvPr>
            <p:ph type="title"/>
          </p:nvPr>
        </p:nvSpPr>
        <p:spPr>
          <a:xfrm>
            <a:off x="1731963" y="198438"/>
            <a:ext cx="6553200" cy="762000"/>
          </a:xfrm>
        </p:spPr>
        <p:txBody>
          <a:bodyPr/>
          <a:lstStyle/>
          <a:p>
            <a:r>
              <a:rPr lang="en-US" altLang="en-US" smtClean="0"/>
              <a:t>Create Time-Related Covariates</a:t>
            </a:r>
          </a:p>
        </p:txBody>
      </p:sp>
      <p:cxnSp>
        <p:nvCxnSpPr>
          <p:cNvPr id="59396" name="Straight Connector 3"/>
          <p:cNvCxnSpPr>
            <a:cxnSpLocks noChangeShapeType="1"/>
          </p:cNvCxnSpPr>
          <p:nvPr/>
        </p:nvCxnSpPr>
        <p:spPr bwMode="auto">
          <a:xfrm flipV="1">
            <a:off x="2941638" y="2522538"/>
            <a:ext cx="4440237" cy="2236787"/>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ight Arrow 5"/>
          <p:cNvSpPr/>
          <p:nvPr/>
        </p:nvSpPr>
        <p:spPr bwMode="auto">
          <a:xfrm rot="16200000">
            <a:off x="3899694" y="4453731"/>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7" name="Right Arrow 6"/>
          <p:cNvSpPr/>
          <p:nvPr/>
        </p:nvSpPr>
        <p:spPr bwMode="auto">
          <a:xfrm rot="16200000">
            <a:off x="6795294" y="3277394"/>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8" name="Right Arrow 7"/>
          <p:cNvSpPr/>
          <p:nvPr/>
        </p:nvSpPr>
        <p:spPr bwMode="auto">
          <a:xfrm rot="10800000">
            <a:off x="6280150" y="3087688"/>
            <a:ext cx="495300" cy="115887"/>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2" name="TextBox 1"/>
          <p:cNvSpPr txBox="1"/>
          <p:nvPr/>
        </p:nvSpPr>
        <p:spPr>
          <a:xfrm>
            <a:off x="3773488" y="4759325"/>
            <a:ext cx="747712" cy="369888"/>
          </a:xfrm>
          <a:prstGeom prst="rect">
            <a:avLst/>
          </a:prstGeom>
          <a:noFill/>
        </p:spPr>
        <p:txBody>
          <a:bodyPr wrap="none">
            <a:spAutoFit/>
          </a:bodyPr>
          <a:lstStyle/>
          <a:p>
            <a:pPr eaLnBrk="1" hangingPunct="1">
              <a:defRPr/>
            </a:pPr>
            <a:r>
              <a:rPr lang="en-US" dirty="0">
                <a:latin typeface="+mn-lt"/>
              </a:rPr>
              <a:t>TIME</a:t>
            </a:r>
          </a:p>
        </p:txBody>
      </p:sp>
      <p:sp>
        <p:nvSpPr>
          <p:cNvPr id="9" name="TextBox 8"/>
          <p:cNvSpPr txBox="1"/>
          <p:nvPr/>
        </p:nvSpPr>
        <p:spPr>
          <a:xfrm>
            <a:off x="6540500" y="3582988"/>
            <a:ext cx="1004888" cy="369887"/>
          </a:xfrm>
          <a:prstGeom prst="rect">
            <a:avLst/>
          </a:prstGeom>
          <a:noFill/>
        </p:spPr>
        <p:txBody>
          <a:bodyPr wrap="none">
            <a:spAutoFit/>
          </a:bodyPr>
          <a:lstStyle/>
          <a:p>
            <a:pPr eaLnBrk="1" hangingPunct="1">
              <a:defRPr/>
            </a:pPr>
            <a:r>
              <a:rPr lang="en-US" dirty="0">
                <a:latin typeface="+mn-lt"/>
              </a:rPr>
              <a:t>RECOV</a:t>
            </a:r>
          </a:p>
        </p:txBody>
      </p:sp>
      <p:sp>
        <p:nvSpPr>
          <p:cNvPr id="10" name="TextBox 9"/>
          <p:cNvSpPr txBox="1"/>
          <p:nvPr/>
        </p:nvSpPr>
        <p:spPr>
          <a:xfrm rot="16200000">
            <a:off x="5980113" y="3502025"/>
            <a:ext cx="966788" cy="369887"/>
          </a:xfrm>
          <a:prstGeom prst="rect">
            <a:avLst/>
          </a:prstGeom>
          <a:noFill/>
        </p:spPr>
        <p:txBody>
          <a:bodyPr wrap="none">
            <a:spAutoFit/>
          </a:bodyPr>
          <a:lstStyle/>
          <a:p>
            <a:pPr eaLnBrk="1" hangingPunct="1">
              <a:defRPr/>
            </a:pPr>
            <a:r>
              <a:rPr lang="en-US" dirty="0">
                <a:latin typeface="+mn-lt"/>
              </a:rPr>
              <a:t>TRANS</a:t>
            </a:r>
          </a:p>
        </p:txBody>
      </p:sp>
      <p:sp>
        <p:nvSpPr>
          <p:cNvPr id="3" name="Rectangle 2"/>
          <p:cNvSpPr/>
          <p:nvPr/>
        </p:nvSpPr>
        <p:spPr>
          <a:xfrm>
            <a:off x="3036888" y="4951413"/>
            <a:ext cx="2968625" cy="369887"/>
          </a:xfrm>
          <a:prstGeom prst="rect">
            <a:avLst/>
          </a:prstGeom>
        </p:spPr>
        <p:txBody>
          <a:bodyPr wrap="none">
            <a:spAutoFit/>
          </a:bodyPr>
          <a:lstStyle/>
          <a:p>
            <a:pPr eaLnBrk="1" hangingPunct="1">
              <a:defRPr/>
            </a:pPr>
            <a:r>
              <a:rPr lang="en-US" altLang="en-US" dirty="0">
                <a:latin typeface="+mn-lt"/>
              </a:rPr>
              <a:t>10867.129 yearly increase</a:t>
            </a:r>
            <a:endParaRPr lang="en-US" dirty="0">
              <a:latin typeface="+mn-lt"/>
            </a:endParaRPr>
          </a:p>
        </p:txBody>
      </p:sp>
      <p:sp>
        <p:nvSpPr>
          <p:cNvPr id="4" name="Rectangle 3"/>
          <p:cNvSpPr/>
          <p:nvPr/>
        </p:nvSpPr>
        <p:spPr>
          <a:xfrm>
            <a:off x="450850" y="5634038"/>
            <a:ext cx="1827213" cy="646112"/>
          </a:xfrm>
          <a:prstGeom prst="rect">
            <a:avLst/>
          </a:prstGeom>
        </p:spPr>
        <p:txBody>
          <a:bodyPr wrap="none">
            <a:spAutoFit/>
          </a:bodyPr>
          <a:lstStyle/>
          <a:p>
            <a:pPr eaLnBrk="1" hangingPunct="1">
              <a:defRPr/>
            </a:pPr>
            <a:r>
              <a:rPr lang="en-US" altLang="en-US" dirty="0">
                <a:latin typeface="+mn-lt"/>
              </a:rPr>
              <a:t>GDP  at Time 0</a:t>
            </a:r>
          </a:p>
          <a:p>
            <a:pPr eaLnBrk="1" hangingPunct="1">
              <a:defRPr/>
            </a:pPr>
            <a:r>
              <a:rPr lang="en-US" altLang="en-US" dirty="0">
                <a:latin typeface="+mn-lt"/>
              </a:rPr>
              <a:t> equals 158794 </a:t>
            </a:r>
            <a:endParaRPr lang="en-US" dirty="0">
              <a:latin typeface="+mn-lt"/>
            </a:endParaRPr>
          </a:p>
        </p:txBody>
      </p:sp>
      <p:sp>
        <p:nvSpPr>
          <p:cNvPr id="5" name="Rectangle 4"/>
          <p:cNvSpPr/>
          <p:nvPr/>
        </p:nvSpPr>
        <p:spPr>
          <a:xfrm>
            <a:off x="5160963" y="4125913"/>
            <a:ext cx="2032000" cy="369887"/>
          </a:xfrm>
          <a:prstGeom prst="rect">
            <a:avLst/>
          </a:prstGeom>
        </p:spPr>
        <p:txBody>
          <a:bodyPr wrap="none">
            <a:spAutoFit/>
          </a:bodyPr>
          <a:lstStyle/>
          <a:p>
            <a:pPr eaLnBrk="1" hangingPunct="1">
              <a:defRPr/>
            </a:pPr>
            <a:r>
              <a:rPr lang="en-US" altLang="en-US" dirty="0">
                <a:latin typeface="+mn-lt"/>
              </a:rPr>
              <a:t>Drop of 5498.661 </a:t>
            </a:r>
            <a:endParaRPr lang="en-US" dirty="0">
              <a:latin typeface="+mn-lt"/>
            </a:endParaRPr>
          </a:p>
        </p:txBody>
      </p:sp>
      <p:sp>
        <p:nvSpPr>
          <p:cNvPr id="11" name="Rectangle 10"/>
          <p:cNvSpPr/>
          <p:nvPr/>
        </p:nvSpPr>
        <p:spPr>
          <a:xfrm>
            <a:off x="5910263" y="2028825"/>
            <a:ext cx="2801937" cy="646113"/>
          </a:xfrm>
          <a:prstGeom prst="rect">
            <a:avLst/>
          </a:prstGeom>
        </p:spPr>
        <p:txBody>
          <a:bodyPr wrap="none">
            <a:spAutoFit/>
          </a:bodyPr>
          <a:lstStyle/>
          <a:p>
            <a:pPr eaLnBrk="1" hangingPunct="1">
              <a:defRPr/>
            </a:pPr>
            <a:r>
              <a:rPr lang="en-US" altLang="en-US" dirty="0">
                <a:latin typeface="+mn-lt"/>
              </a:rPr>
              <a:t>Recovery slope 5091.427</a:t>
            </a:r>
          </a:p>
          <a:p>
            <a:pPr eaLnBrk="1" hangingPunct="1">
              <a:defRPr/>
            </a:pPr>
            <a:r>
              <a:rPr lang="en-US" altLang="en-US" dirty="0">
                <a:latin typeface="+mn-lt"/>
              </a:rPr>
              <a:t>Less than original slope </a:t>
            </a:r>
            <a:endParaRPr lang="en-US" dirty="0">
              <a:latin typeface="+mn-lt"/>
            </a:endParaRPr>
          </a:p>
        </p:txBody>
      </p:sp>
      <p:sp>
        <p:nvSpPr>
          <p:cNvPr id="12" name="Date Placeholder 1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13" name="Footer Placeholder 12"/>
          <p:cNvSpPr>
            <a:spLocks noGrp="1"/>
          </p:cNvSpPr>
          <p:nvPr>
            <p:ph type="ftr" sz="quarter" idx="11"/>
          </p:nvPr>
        </p:nvSpPr>
        <p:spPr/>
        <p:txBody>
          <a:bodyPr/>
          <a:lstStyle/>
          <a:p>
            <a:pPr>
              <a:defRPr/>
            </a:pPr>
            <a:r>
              <a:rPr lang="en-US" smtClean="0"/>
              <a:t>Copyright Paul D. Bliese</a:t>
            </a:r>
            <a:endParaRPr lang="en-US"/>
          </a:p>
        </p:txBody>
      </p:sp>
      <p:sp>
        <p:nvSpPr>
          <p:cNvPr id="14" name="Slide Number Placeholder 13"/>
          <p:cNvSpPr>
            <a:spLocks noGrp="1"/>
          </p:cNvSpPr>
          <p:nvPr>
            <p:ph type="sldNum" sz="quarter" idx="12"/>
          </p:nvPr>
        </p:nvSpPr>
        <p:spPr/>
        <p:txBody>
          <a:bodyPr/>
          <a:lstStyle/>
          <a:p>
            <a:pPr>
              <a:defRPr/>
            </a:pPr>
            <a:fld id="{F47C902F-E146-4E0D-B065-520C146C0C24}" type="slidenum">
              <a:rPr lang="en-US" smtClean="0"/>
              <a:pPr>
                <a:defRPr/>
              </a:pPr>
              <a:t>126</a:t>
            </a:fld>
            <a:endParaRPr lang="en-US"/>
          </a:p>
        </p:txBody>
      </p:sp>
    </p:spTree>
    <p:extLst>
      <p:ext uri="{BB962C8B-B14F-4D97-AF65-F5344CB8AC3E}">
        <p14:creationId xmlns:p14="http://schemas.microsoft.com/office/powerpoint/2010/main" val="94716359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6042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F6DD96D9-F5EC-4426-AB5F-682482A9BACC}" type="slidenum">
              <a:rPr lang="en-US" altLang="en-US" sz="1000"/>
              <a:pPr>
                <a:spcBef>
                  <a:spcPct val="0"/>
                </a:spcBef>
                <a:buFontTx/>
                <a:buNone/>
              </a:pPr>
              <a:t>127</a:t>
            </a:fld>
            <a:endParaRPr lang="en-US" altLang="en-US" sz="1000"/>
          </a:p>
        </p:txBody>
      </p:sp>
      <p:sp>
        <p:nvSpPr>
          <p:cNvPr id="60421" name="Rectangle 2"/>
          <p:cNvSpPr>
            <a:spLocks noGrp="1" noChangeArrowheads="1"/>
          </p:cNvSpPr>
          <p:nvPr>
            <p:ph type="title"/>
          </p:nvPr>
        </p:nvSpPr>
        <p:spPr/>
        <p:txBody>
          <a:bodyPr/>
          <a:lstStyle/>
          <a:p>
            <a:r>
              <a:rPr lang="en-US" altLang="en-US" smtClean="0"/>
              <a:t>Step 3:  Modeling State Variability</a:t>
            </a:r>
          </a:p>
        </p:txBody>
      </p:sp>
      <p:sp>
        <p:nvSpPr>
          <p:cNvPr id="60422" name="Rectangle 3"/>
          <p:cNvSpPr>
            <a:spLocks noGrp="1" noChangeArrowheads="1"/>
          </p:cNvSpPr>
          <p:nvPr>
            <p:ph type="body" idx="1"/>
          </p:nvPr>
        </p:nvSpPr>
        <p:spPr/>
        <p:txBody>
          <a:bodyPr/>
          <a:lstStyle/>
          <a:p>
            <a:pPr>
              <a:lnSpc>
                <a:spcPct val="90000"/>
              </a:lnSpc>
            </a:pPr>
            <a:r>
              <a:rPr lang="en-US" altLang="en-US" smtClean="0">
                <a:cs typeface="Times New Roman" pitchFamily="18" charset="0"/>
              </a:rPr>
              <a:t>Examine potential variability in time-based parameters</a:t>
            </a:r>
          </a:p>
          <a:p>
            <a:pPr lvl="1">
              <a:lnSpc>
                <a:spcPct val="90000"/>
              </a:lnSpc>
            </a:pPr>
            <a:r>
              <a:rPr lang="en-US" altLang="en-US" sz="2000" smtClean="0">
                <a:cs typeface="Times New Roman" pitchFamily="18" charset="0"/>
              </a:rPr>
              <a:t>Add random slopes one at a time and contrast models</a:t>
            </a:r>
          </a:p>
          <a:p>
            <a:pPr>
              <a:lnSpc>
                <a:spcPct val="90000"/>
              </a:lnSpc>
            </a:pPr>
            <a:r>
              <a:rPr lang="en-US" altLang="en-US" smtClean="0">
                <a:cs typeface="Times New Roman" pitchFamily="18" charset="0"/>
              </a:rPr>
              <a:t>Best fit for model with random slopes for TIME, TRANS and RECOV </a:t>
            </a:r>
          </a:p>
          <a:p>
            <a:pPr lvl="1">
              <a:lnSpc>
                <a:spcPct val="90000"/>
              </a:lnSpc>
            </a:pPr>
            <a:r>
              <a:rPr lang="en-US" altLang="en-US" sz="2000" smtClean="0">
                <a:cs typeface="Times New Roman" pitchFamily="18" charset="0"/>
              </a:rPr>
              <a:t>Suggests significant variability in all Time related parameters across States</a:t>
            </a:r>
          </a:p>
        </p:txBody>
      </p:sp>
      <p:sp>
        <p:nvSpPr>
          <p:cNvPr id="60423" name="Text Box 4"/>
          <p:cNvSpPr txBox="1">
            <a:spLocks noChangeArrowheads="1"/>
          </p:cNvSpPr>
          <p:nvPr/>
        </p:nvSpPr>
        <p:spPr bwMode="auto">
          <a:xfrm>
            <a:off x="288925" y="3767138"/>
            <a:ext cx="8529638" cy="240030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mod3.a&lt;-update(mod2,random=~</a:t>
            </a:r>
            <a:r>
              <a:rPr lang="en-US" altLang="en-US" sz="1800" dirty="0" err="1">
                <a:latin typeface="Courier New" pitchFamily="49" charset="0"/>
              </a:rPr>
              <a:t>TIME|state</a:t>
            </a:r>
            <a:r>
              <a:rPr lang="en-US" altLang="en-US" sz="1800" dirty="0">
                <a:latin typeface="Courier New" pitchFamily="49" charset="0"/>
              </a:rPr>
              <a:t>)</a:t>
            </a:r>
          </a:p>
          <a:p>
            <a:pPr>
              <a:spcBef>
                <a:spcPct val="0"/>
              </a:spcBef>
              <a:buFontTx/>
              <a:buNone/>
            </a:pPr>
            <a:r>
              <a:rPr lang="en-US" altLang="en-US" sz="1800" dirty="0">
                <a:latin typeface="Courier New" pitchFamily="49" charset="0"/>
              </a:rPr>
              <a:t>&gt; mod3.b&lt;-update(mod3.a,random=~</a:t>
            </a:r>
            <a:r>
              <a:rPr lang="en-US" altLang="en-US" sz="1800" dirty="0" err="1">
                <a:latin typeface="Courier New" pitchFamily="49" charset="0"/>
              </a:rPr>
              <a:t>TIME+TRANS|state</a:t>
            </a:r>
            <a:r>
              <a:rPr lang="en-US" altLang="en-US" sz="1800" dirty="0">
                <a:latin typeface="Courier New" pitchFamily="49" charset="0"/>
              </a:rPr>
              <a:t>)</a:t>
            </a:r>
          </a:p>
          <a:p>
            <a:pPr>
              <a:spcBef>
                <a:spcPct val="0"/>
              </a:spcBef>
              <a:buFontTx/>
              <a:buNone/>
            </a:pPr>
            <a:r>
              <a:rPr lang="en-US" altLang="en-US" sz="1800" dirty="0">
                <a:latin typeface="Courier New" pitchFamily="49" charset="0"/>
              </a:rPr>
              <a:t>&gt; mod3.c&lt;-update(mod3.b,random=~</a:t>
            </a:r>
            <a:r>
              <a:rPr lang="en-US" altLang="en-US" sz="1800" dirty="0" err="1">
                <a:latin typeface="Courier New" pitchFamily="49" charset="0"/>
              </a:rPr>
              <a:t>TIME+TRANS+RECOV|state</a:t>
            </a:r>
            <a:r>
              <a:rPr lang="en-US" altLang="en-US" sz="1800" dirty="0">
                <a:latin typeface="Courier New" pitchFamily="49" charset="0"/>
              </a:rPr>
              <a:t>)</a:t>
            </a:r>
          </a:p>
          <a:p>
            <a:pPr>
              <a:spcBef>
                <a:spcPct val="0"/>
              </a:spcBef>
              <a:buFontTx/>
              <a:buNone/>
            </a:pPr>
            <a:r>
              <a:rPr lang="en-US" altLang="en-US" sz="1600" dirty="0">
                <a:latin typeface="Courier New" pitchFamily="49" charset="0"/>
              </a:rPr>
              <a:t>&gt; </a:t>
            </a:r>
            <a:r>
              <a:rPr lang="en-US" altLang="en-US" sz="1600" dirty="0" err="1">
                <a:latin typeface="Courier New" pitchFamily="49" charset="0"/>
              </a:rPr>
              <a:t>anova</a:t>
            </a:r>
            <a:r>
              <a:rPr lang="en-US" altLang="en-US" sz="1600" dirty="0">
                <a:latin typeface="Courier New" pitchFamily="49" charset="0"/>
              </a:rPr>
              <a:t>(mod2,mod3.a,mod3.b,mod3.c)</a:t>
            </a:r>
          </a:p>
          <a:p>
            <a:pPr>
              <a:spcBef>
                <a:spcPct val="0"/>
              </a:spcBef>
              <a:buFontTx/>
              <a:buNone/>
            </a:pPr>
            <a:r>
              <a:rPr lang="en-US" altLang="en-US" sz="1600" dirty="0">
                <a:latin typeface="Courier New" pitchFamily="49" charset="0"/>
              </a:rPr>
              <a:t>       Model </a:t>
            </a:r>
            <a:r>
              <a:rPr lang="en-US" altLang="en-US" sz="1600" dirty="0" err="1">
                <a:latin typeface="Courier New" pitchFamily="49" charset="0"/>
              </a:rPr>
              <a:t>df</a:t>
            </a:r>
            <a:r>
              <a:rPr lang="en-US" altLang="en-US" sz="1600" dirty="0">
                <a:latin typeface="Courier New" pitchFamily="49" charset="0"/>
              </a:rPr>
              <a:t>      AIC      BIC    </a:t>
            </a:r>
            <a:r>
              <a:rPr lang="en-US" altLang="en-US" sz="1600" dirty="0" err="1">
                <a:latin typeface="Courier New" pitchFamily="49" charset="0"/>
              </a:rPr>
              <a:t>logLik</a:t>
            </a:r>
            <a:r>
              <a:rPr lang="en-US" altLang="en-US" sz="1600" dirty="0">
                <a:latin typeface="Courier New" pitchFamily="49" charset="0"/>
              </a:rPr>
              <a:t>   Test   </a:t>
            </a:r>
            <a:r>
              <a:rPr lang="en-US" altLang="en-US" sz="1600" dirty="0" err="1">
                <a:latin typeface="Courier New" pitchFamily="49" charset="0"/>
              </a:rPr>
              <a:t>L.Ratio</a:t>
            </a:r>
            <a:r>
              <a:rPr lang="en-US" altLang="en-US" sz="1600" dirty="0">
                <a:latin typeface="Courier New" pitchFamily="49" charset="0"/>
              </a:rPr>
              <a:t> p-value</a:t>
            </a:r>
          </a:p>
          <a:p>
            <a:pPr>
              <a:spcBef>
                <a:spcPct val="0"/>
              </a:spcBef>
              <a:buFontTx/>
              <a:buNone/>
            </a:pPr>
            <a:r>
              <a:rPr lang="en-US" altLang="en-US" sz="1600" dirty="0">
                <a:latin typeface="Courier New" pitchFamily="49" charset="0"/>
              </a:rPr>
              <a:t>mod2       1  6 8641.864 8669.671 -4314.932                         </a:t>
            </a:r>
          </a:p>
          <a:p>
            <a:pPr>
              <a:spcBef>
                <a:spcPct val="0"/>
              </a:spcBef>
              <a:buFontTx/>
              <a:buNone/>
            </a:pPr>
            <a:r>
              <a:rPr lang="en-US" altLang="en-US" sz="1600" dirty="0">
                <a:latin typeface="Courier New" pitchFamily="49" charset="0"/>
              </a:rPr>
              <a:t>mod3.a     2  8 6683.111 6720.189 -3333.556 1 vs 2 1962.7521  &lt;.0001</a:t>
            </a:r>
          </a:p>
          <a:p>
            <a:pPr>
              <a:spcBef>
                <a:spcPct val="0"/>
              </a:spcBef>
              <a:buFontTx/>
              <a:buNone/>
            </a:pPr>
            <a:r>
              <a:rPr lang="en-US" altLang="en-US" sz="1600" dirty="0">
                <a:latin typeface="Courier New" pitchFamily="49" charset="0"/>
              </a:rPr>
              <a:t>mod3.b     3 11 6540.190 6591.171 -3259.095 2 vs 3  148.9212  &lt;.0001</a:t>
            </a:r>
          </a:p>
          <a:p>
            <a:pPr>
              <a:spcBef>
                <a:spcPct val="0"/>
              </a:spcBef>
              <a:buFontTx/>
              <a:buNone/>
            </a:pPr>
            <a:r>
              <a:rPr lang="en-US" altLang="en-US" sz="1600" dirty="0">
                <a:latin typeface="Courier New" pitchFamily="49" charset="0"/>
              </a:rPr>
              <a:t>mod3.c     4 15 6379.728 6449.247 -3174.864 3 vs 4  168.4627  &lt;.0001</a:t>
            </a:r>
          </a:p>
        </p:txBody>
      </p:sp>
    </p:spTree>
    <p:extLst>
      <p:ext uri="{BB962C8B-B14F-4D97-AF65-F5344CB8AC3E}">
        <p14:creationId xmlns:p14="http://schemas.microsoft.com/office/powerpoint/2010/main" val="260284230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6"/>
          <p:cNvSpPr>
            <a:spLocks noGrp="1"/>
          </p:cNvSpPr>
          <p:nvPr>
            <p:ph type="title"/>
          </p:nvPr>
        </p:nvSpPr>
        <p:spPr/>
        <p:txBody>
          <a:bodyPr/>
          <a:lstStyle/>
          <a:p>
            <a:r>
              <a:rPr lang="en-US" altLang="en-US" smtClean="0"/>
              <a:t>State-Level GDP Change</a:t>
            </a:r>
          </a:p>
        </p:txBody>
      </p:sp>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1445"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FBD19EA-0735-4C83-95CF-B5F1E2F60EFC}" type="slidenum">
              <a:rPr lang="en-US" altLang="en-US" sz="1000"/>
              <a:pPr>
                <a:spcBef>
                  <a:spcPct val="0"/>
                </a:spcBef>
                <a:buFontTx/>
                <a:buNone/>
              </a:pPr>
              <a:t>128</a:t>
            </a:fld>
            <a:endParaRPr lang="en-US" altLang="en-US" sz="1000"/>
          </a:p>
        </p:txBody>
      </p:sp>
      <p:pic>
        <p:nvPicPr>
          <p:cNvPr id="614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5" y="760413"/>
            <a:ext cx="7954963" cy="560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887276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6246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8B8997AC-3EE1-4A6A-8CE3-E6299CAF530B}" type="slidenum">
              <a:rPr lang="en-US" altLang="en-US" sz="1000"/>
              <a:pPr>
                <a:spcBef>
                  <a:spcPct val="0"/>
                </a:spcBef>
                <a:buFontTx/>
                <a:buNone/>
              </a:pPr>
              <a:t>129</a:t>
            </a:fld>
            <a:endParaRPr lang="en-US" altLang="en-US" sz="1000"/>
          </a:p>
        </p:txBody>
      </p:sp>
      <p:sp>
        <p:nvSpPr>
          <p:cNvPr id="62469" name="Rectangle 2"/>
          <p:cNvSpPr>
            <a:spLocks noGrp="1" noChangeArrowheads="1"/>
          </p:cNvSpPr>
          <p:nvPr>
            <p:ph type="title"/>
          </p:nvPr>
        </p:nvSpPr>
        <p:spPr/>
        <p:txBody>
          <a:bodyPr/>
          <a:lstStyle/>
          <a:p>
            <a:r>
              <a:rPr lang="en-US" altLang="en-US" smtClean="0"/>
              <a:t>Step 3:  Modeling State Variability</a:t>
            </a:r>
          </a:p>
        </p:txBody>
      </p:sp>
      <p:sp>
        <p:nvSpPr>
          <p:cNvPr id="62470" name="Rectangle 3"/>
          <p:cNvSpPr>
            <a:spLocks noGrp="1" noChangeArrowheads="1"/>
          </p:cNvSpPr>
          <p:nvPr>
            <p:ph type="body" idx="1"/>
          </p:nvPr>
        </p:nvSpPr>
        <p:spPr/>
        <p:txBody>
          <a:bodyPr/>
          <a:lstStyle/>
          <a:p>
            <a:pPr>
              <a:lnSpc>
                <a:spcPct val="90000"/>
              </a:lnSpc>
            </a:pPr>
            <a:r>
              <a:rPr lang="en-US" altLang="en-US" smtClean="0">
                <a:cs typeface="Times New Roman" pitchFamily="18" charset="0"/>
              </a:rPr>
              <a:t>Contrast models with fixed slopes vs random slopes</a:t>
            </a:r>
          </a:p>
          <a:p>
            <a:pPr lvl="1">
              <a:lnSpc>
                <a:spcPct val="90000"/>
              </a:lnSpc>
            </a:pPr>
            <a:r>
              <a:rPr lang="en-US" altLang="en-US" sz="2000" smtClean="0">
                <a:cs typeface="Times New Roman" pitchFamily="18" charset="0"/>
              </a:rPr>
              <a:t>Both models convey that parameters are variable</a:t>
            </a:r>
          </a:p>
          <a:p>
            <a:pPr lvl="2">
              <a:lnSpc>
                <a:spcPct val="90000"/>
              </a:lnSpc>
            </a:pPr>
            <a:r>
              <a:rPr lang="en-US" altLang="en-US" sz="2000" smtClean="0">
                <a:cs typeface="Times New Roman" pitchFamily="18" charset="0"/>
              </a:rPr>
              <a:t>one through large SE’s</a:t>
            </a:r>
          </a:p>
          <a:p>
            <a:pPr lvl="2">
              <a:lnSpc>
                <a:spcPct val="90000"/>
              </a:lnSpc>
            </a:pPr>
            <a:r>
              <a:rPr lang="en-US" altLang="en-US" sz="2000" smtClean="0">
                <a:cs typeface="Times New Roman" pitchFamily="18" charset="0"/>
              </a:rPr>
              <a:t>one showing significant variability among States</a:t>
            </a:r>
          </a:p>
        </p:txBody>
      </p:sp>
      <p:sp>
        <p:nvSpPr>
          <p:cNvPr id="62471" name="Text Box 4"/>
          <p:cNvSpPr txBox="1">
            <a:spLocks noChangeArrowheads="1"/>
          </p:cNvSpPr>
          <p:nvPr/>
        </p:nvSpPr>
        <p:spPr bwMode="auto">
          <a:xfrm>
            <a:off x="914400" y="2660650"/>
            <a:ext cx="7231063" cy="175418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round(summary(mod2)$</a:t>
            </a:r>
            <a:r>
              <a:rPr lang="en-US" altLang="en-US" sz="1800" dirty="0" err="1">
                <a:latin typeface="Courier New" pitchFamily="49" charset="0"/>
              </a:rPr>
              <a:t>tTable,dig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158.7940   39.1391 711  4.0572  0.0001</a:t>
            </a:r>
          </a:p>
          <a:p>
            <a:pPr>
              <a:spcBef>
                <a:spcPct val="0"/>
              </a:spcBef>
              <a:buFontTx/>
              <a:buNone/>
            </a:pPr>
            <a:r>
              <a:rPr lang="en-US" altLang="en-US" sz="1800" dirty="0">
                <a:latin typeface="Courier New" pitchFamily="49" charset="0"/>
              </a:rPr>
              <a:t>TIME         10.8671    0.7594 711 14.3098  0.0000</a:t>
            </a:r>
          </a:p>
          <a:p>
            <a:pPr>
              <a:spcBef>
                <a:spcPct val="0"/>
              </a:spcBef>
              <a:buFontTx/>
              <a:buNone/>
            </a:pPr>
            <a:r>
              <a:rPr lang="en-US" altLang="en-US" sz="1800" dirty="0">
                <a:latin typeface="Courier New" pitchFamily="49" charset="0"/>
              </a:rPr>
              <a:t>TRANS        -5.4987    8.4224 711 -0.6529  0.5141</a:t>
            </a:r>
          </a:p>
          <a:p>
            <a:pPr>
              <a:spcBef>
                <a:spcPct val="0"/>
              </a:spcBef>
              <a:buFontTx/>
              <a:buNone/>
            </a:pPr>
            <a:r>
              <a:rPr lang="en-US" altLang="en-US" sz="1800" dirty="0">
                <a:latin typeface="Courier New" pitchFamily="49" charset="0"/>
              </a:rPr>
              <a:t>RECOV        -5.0914    3.6421 711 -1.3980  0.1626</a:t>
            </a:r>
          </a:p>
        </p:txBody>
      </p:sp>
      <p:sp>
        <p:nvSpPr>
          <p:cNvPr id="62472" name="Text Box 4"/>
          <p:cNvSpPr txBox="1">
            <a:spLocks noChangeArrowheads="1"/>
          </p:cNvSpPr>
          <p:nvPr/>
        </p:nvSpPr>
        <p:spPr bwMode="auto">
          <a:xfrm>
            <a:off x="909638" y="4495800"/>
            <a:ext cx="7231062" cy="175418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round(summary(mod3.c)$</a:t>
            </a:r>
            <a:r>
              <a:rPr lang="en-US" altLang="en-US" sz="1800" dirty="0" err="1">
                <a:latin typeface="Courier New" pitchFamily="49" charset="0"/>
              </a:rPr>
              <a:t>tTable,dig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158.7940   26.1591 711  6.0703  0.0000</a:t>
            </a:r>
          </a:p>
          <a:p>
            <a:pPr>
              <a:spcBef>
                <a:spcPct val="0"/>
              </a:spcBef>
              <a:buFontTx/>
              <a:buNone/>
            </a:pPr>
            <a:r>
              <a:rPr lang="en-US" altLang="en-US" sz="1800" dirty="0">
                <a:latin typeface="Courier New" pitchFamily="49" charset="0"/>
              </a:rPr>
              <a:t>TIME         10.8671    1.9922 711  5.4550  0.0000</a:t>
            </a:r>
          </a:p>
          <a:p>
            <a:pPr>
              <a:spcBef>
                <a:spcPct val="0"/>
              </a:spcBef>
              <a:buFontTx/>
              <a:buNone/>
            </a:pPr>
            <a:r>
              <a:rPr lang="en-US" altLang="en-US" sz="1800" dirty="0">
                <a:latin typeface="Courier New" pitchFamily="49" charset="0"/>
              </a:rPr>
              <a:t>TRANS        -5.4987    2.2932 711 -2.3978  0.0168</a:t>
            </a:r>
          </a:p>
          <a:p>
            <a:pPr>
              <a:spcBef>
                <a:spcPct val="0"/>
              </a:spcBef>
              <a:buFontTx/>
              <a:buNone/>
            </a:pPr>
            <a:r>
              <a:rPr lang="en-US" altLang="en-US" sz="1800" dirty="0">
                <a:latin typeface="Courier New" pitchFamily="49" charset="0"/>
              </a:rPr>
              <a:t>RECOV        -5.0914    1.4221 711 -3.5803  0.0004</a:t>
            </a:r>
          </a:p>
        </p:txBody>
      </p:sp>
    </p:spTree>
    <p:extLst>
      <p:ext uri="{BB962C8B-B14F-4D97-AF65-F5344CB8AC3E}">
        <p14:creationId xmlns:p14="http://schemas.microsoft.com/office/powerpoint/2010/main" val="14279506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3"/>
          <p:cNvSpPr>
            <a:spLocks noGrp="1"/>
          </p:cNvSpPr>
          <p:nvPr>
            <p:ph type="ftr" sz="quarter" idx="11"/>
          </p:nvPr>
        </p:nvSpPr>
        <p:spPr/>
        <p:txBody>
          <a:bodyPr/>
          <a:lstStyle/>
          <a:p>
            <a:pPr>
              <a:defRPr/>
            </a:pPr>
            <a:r>
              <a:rPr lang="en-US"/>
              <a:t>Copyright Paul D. Bliese</a:t>
            </a:r>
          </a:p>
        </p:txBody>
      </p:sp>
      <p:sp>
        <p:nvSpPr>
          <p:cNvPr id="7" name="Slide Number Placeholder 4"/>
          <p:cNvSpPr>
            <a:spLocks noGrp="1"/>
          </p:cNvSpPr>
          <p:nvPr>
            <p:ph type="sldNum" sz="quarter" idx="12"/>
          </p:nvPr>
        </p:nvSpPr>
        <p:spPr/>
        <p:txBody>
          <a:bodyPr/>
          <a:lstStyle/>
          <a:p>
            <a:pPr>
              <a:defRPr/>
            </a:pPr>
            <a:fld id="{3D74BC03-7098-4BF9-8806-F48D2E6AD061}" type="slidenum">
              <a:rPr lang="en-US"/>
              <a:pPr>
                <a:defRPr/>
              </a:pPr>
              <a:t>13</a:t>
            </a:fld>
            <a:endParaRPr lang="en-US"/>
          </a:p>
        </p:txBody>
      </p:sp>
      <p:graphicFrame>
        <p:nvGraphicFramePr>
          <p:cNvPr id="25605" name="Object 2"/>
          <p:cNvGraphicFramePr>
            <a:graphicFrameLocks noChangeAspect="1"/>
          </p:cNvGraphicFramePr>
          <p:nvPr/>
        </p:nvGraphicFramePr>
        <p:xfrm>
          <a:off x="1400175" y="1454150"/>
          <a:ext cx="6054725" cy="4043363"/>
        </p:xfrm>
        <a:graphic>
          <a:graphicData uri="http://schemas.openxmlformats.org/presentationml/2006/ole">
            <mc:AlternateContent xmlns:mc="http://schemas.openxmlformats.org/markup-compatibility/2006">
              <mc:Choice xmlns:v="urn:schemas-microsoft-com:vml" Requires="v">
                <p:oleObj spid="_x0000_s25694" name="Chart" r:id="rId4" imgW="5791354" imgH="3867270" progId="MSGraph.Chart.8">
                  <p:embed followColorScheme="full"/>
                </p:oleObj>
              </mc:Choice>
              <mc:Fallback>
                <p:oleObj name="Chart" r:id="rId4" imgW="5791354" imgH="3867270" progId="MSGraph.Chart.8">
                  <p:embed followColorScheme="full"/>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0175" y="1454150"/>
                        <a:ext cx="6054725"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6" name="Rectangle 3"/>
          <p:cNvSpPr>
            <a:spLocks noGrp="1" noChangeArrowheads="1"/>
          </p:cNvSpPr>
          <p:nvPr>
            <p:ph type="title"/>
          </p:nvPr>
        </p:nvSpPr>
        <p:spPr/>
        <p:txBody>
          <a:bodyPr/>
          <a:lstStyle/>
          <a:p>
            <a:r>
              <a:rPr lang="en-US" altLang="en-US" smtClean="0"/>
              <a:t>Adaptability &amp; Task-Change Paradigm</a:t>
            </a:r>
          </a:p>
        </p:txBody>
      </p:sp>
      <p:sp>
        <p:nvSpPr>
          <p:cNvPr id="25607" name="Rectangle 4"/>
          <p:cNvSpPr>
            <a:spLocks noChangeArrowheads="1"/>
          </p:cNvSpPr>
          <p:nvPr/>
        </p:nvSpPr>
        <p:spPr bwMode="auto">
          <a:xfrm>
            <a:off x="3765550" y="5851525"/>
            <a:ext cx="2317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a:solidFill>
                  <a:schemeClr val="tx2"/>
                </a:solidFill>
              </a:rPr>
              <a:t>Lang &amp; Bliese (2009)</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6349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847E012-EDBA-4404-B9F2-A077DCA81D50}" type="slidenum">
              <a:rPr lang="en-US" altLang="en-US" sz="1000"/>
              <a:pPr>
                <a:spcBef>
                  <a:spcPct val="0"/>
                </a:spcBef>
                <a:buFontTx/>
                <a:buNone/>
              </a:pPr>
              <a:t>130</a:t>
            </a:fld>
            <a:endParaRPr lang="en-US" altLang="en-US" sz="1000"/>
          </a:p>
        </p:txBody>
      </p:sp>
      <p:sp>
        <p:nvSpPr>
          <p:cNvPr id="63493" name="Rectangle 2"/>
          <p:cNvSpPr>
            <a:spLocks noGrp="1" noChangeArrowheads="1"/>
          </p:cNvSpPr>
          <p:nvPr>
            <p:ph type="title"/>
          </p:nvPr>
        </p:nvSpPr>
        <p:spPr/>
        <p:txBody>
          <a:bodyPr/>
          <a:lstStyle/>
          <a:p>
            <a:r>
              <a:rPr lang="en-US" altLang="en-US" smtClean="0"/>
              <a:t>Step 4:  Testing for Autocorrelation</a:t>
            </a:r>
          </a:p>
        </p:txBody>
      </p:sp>
      <p:sp>
        <p:nvSpPr>
          <p:cNvPr id="63494" name="Rectangle 3"/>
          <p:cNvSpPr>
            <a:spLocks noGrp="1" noChangeArrowheads="1"/>
          </p:cNvSpPr>
          <p:nvPr>
            <p:ph type="body" idx="1"/>
          </p:nvPr>
        </p:nvSpPr>
        <p:spPr/>
        <p:txBody>
          <a:bodyPr/>
          <a:lstStyle/>
          <a:p>
            <a:r>
              <a:rPr lang="en-US" altLang="en-US" smtClean="0"/>
              <a:t>Up to now, models assume independent errors in the covariance structure of the data.</a:t>
            </a:r>
          </a:p>
          <a:p>
            <a:pPr lvl="1"/>
            <a:r>
              <a:rPr lang="en-US" altLang="en-US" smtClean="0"/>
              <a:t>No pattern to level-1 model residuals</a:t>
            </a:r>
          </a:p>
          <a:p>
            <a:r>
              <a:rPr lang="en-US" altLang="en-US" smtClean="0"/>
              <a:t>Assumption of independent errors is rarely supported when dealing with repeated measures over time. </a:t>
            </a:r>
          </a:p>
          <a:p>
            <a:r>
              <a:rPr lang="en-US" altLang="en-US" smtClean="0"/>
              <a:t>As Littell, Milliken, Stroup, and Wolfinger (1996) note, “measurements taken at adjacent times are typically more highly correlated than two measurements taken several time points apart” (p. 88). </a:t>
            </a:r>
            <a:endParaRPr lang="en-US" altLang="en-US" smtClean="0">
              <a:cs typeface="Times New Roman" pitchFamily="18" charset="0"/>
            </a:endParaRPr>
          </a:p>
          <a:p>
            <a:pPr>
              <a:lnSpc>
                <a:spcPct val="90000"/>
              </a:lnSpc>
            </a:pPr>
            <a:endParaRPr lang="en-US" altLang="en-US" smtClean="0">
              <a:cs typeface="Times New Roman" pitchFamily="18" charset="0"/>
            </a:endParaRPr>
          </a:p>
          <a:p>
            <a:pPr lvl="1">
              <a:lnSpc>
                <a:spcPct val="90000"/>
              </a:lnSpc>
              <a:buFontTx/>
              <a:buChar char="•"/>
            </a:pPr>
            <a:endParaRPr lang="en-US" altLang="en-US" sz="2800" smtClean="0">
              <a:cs typeface="Times New Roman" pitchFamily="18" charset="0"/>
            </a:endParaRPr>
          </a:p>
        </p:txBody>
      </p:sp>
    </p:spTree>
    <p:extLst>
      <p:ext uri="{BB962C8B-B14F-4D97-AF65-F5344CB8AC3E}">
        <p14:creationId xmlns:p14="http://schemas.microsoft.com/office/powerpoint/2010/main" val="79803811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6451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3670B9BC-B3A5-4BAD-8370-5AF1E6FCAC9A}" type="slidenum">
              <a:rPr lang="en-US" altLang="en-US" sz="1000"/>
              <a:pPr>
                <a:spcBef>
                  <a:spcPct val="0"/>
                </a:spcBef>
                <a:buFontTx/>
                <a:buNone/>
              </a:pPr>
              <a:t>131</a:t>
            </a:fld>
            <a:endParaRPr lang="en-US" altLang="en-US" sz="1000"/>
          </a:p>
        </p:txBody>
      </p:sp>
      <p:sp>
        <p:nvSpPr>
          <p:cNvPr id="64517" name="Rectangle 2"/>
          <p:cNvSpPr>
            <a:spLocks noGrp="1" noChangeArrowheads="1"/>
          </p:cNvSpPr>
          <p:nvPr>
            <p:ph type="title"/>
          </p:nvPr>
        </p:nvSpPr>
        <p:spPr/>
        <p:txBody>
          <a:bodyPr/>
          <a:lstStyle/>
          <a:p>
            <a:r>
              <a:rPr lang="en-US" altLang="en-US" smtClean="0"/>
              <a:t>Step 4:  Testing for Autocorrelation</a:t>
            </a:r>
          </a:p>
        </p:txBody>
      </p:sp>
      <p:sp>
        <p:nvSpPr>
          <p:cNvPr id="64518" name="Rectangle 3"/>
          <p:cNvSpPr>
            <a:spLocks noGrp="1" noChangeArrowheads="1"/>
          </p:cNvSpPr>
          <p:nvPr>
            <p:ph type="body" idx="1"/>
          </p:nvPr>
        </p:nvSpPr>
        <p:spPr/>
        <p:txBody>
          <a:bodyPr/>
          <a:lstStyle/>
          <a:p>
            <a:pPr>
              <a:lnSpc>
                <a:spcPct val="90000"/>
              </a:lnSpc>
            </a:pPr>
            <a:r>
              <a:rPr lang="en-US" altLang="en-US" smtClean="0"/>
              <a:t>The </a:t>
            </a:r>
            <a:r>
              <a:rPr lang="en-US" altLang="en-US" smtClean="0">
                <a:latin typeface="Courier New" pitchFamily="49" charset="0"/>
                <a:cs typeface="Courier New" pitchFamily="49" charset="0"/>
              </a:rPr>
              <a:t>correlation</a:t>
            </a:r>
            <a:r>
              <a:rPr lang="en-US" altLang="en-US" smtClean="0"/>
              <a:t> option in </a:t>
            </a:r>
            <a:r>
              <a:rPr lang="en-US" altLang="en-US" smtClean="0">
                <a:latin typeface="Courier New" pitchFamily="49" charset="0"/>
                <a:cs typeface="Courier New" pitchFamily="49" charset="0"/>
              </a:rPr>
              <a:t>lme</a:t>
            </a:r>
            <a:r>
              <a:rPr lang="en-US" altLang="en-US" smtClean="0"/>
              <a:t> specifies alternative within-group correlation structures.</a:t>
            </a:r>
          </a:p>
          <a:p>
            <a:pPr lvl="1">
              <a:lnSpc>
                <a:spcPct val="90000"/>
              </a:lnSpc>
            </a:pPr>
            <a:r>
              <a:rPr lang="en-US" altLang="en-US" smtClean="0"/>
              <a:t>A common structure is corAR1() or first-order autoregressive</a:t>
            </a:r>
          </a:p>
          <a:p>
            <a:pPr lvl="1">
              <a:lnSpc>
                <a:spcPct val="90000"/>
              </a:lnSpc>
            </a:pPr>
            <a:r>
              <a:rPr lang="en-US" altLang="en-US" smtClean="0"/>
              <a:t>Update </a:t>
            </a:r>
            <a:r>
              <a:rPr lang="en-US" altLang="en-US" smtClean="0">
                <a:latin typeface="Courier New" pitchFamily="49" charset="0"/>
                <a:cs typeface="Courier New" pitchFamily="49" charset="0"/>
              </a:rPr>
              <a:t>mod3.c</a:t>
            </a:r>
            <a:r>
              <a:rPr lang="en-US" altLang="en-US" smtClean="0"/>
              <a:t> and contrasting the -2 log likelihood values between the two models</a:t>
            </a:r>
          </a:p>
          <a:p>
            <a:pPr lvl="1">
              <a:lnSpc>
                <a:spcPct val="90000"/>
              </a:lnSpc>
            </a:pPr>
            <a:r>
              <a:rPr lang="en-US" altLang="en-US" smtClean="0"/>
              <a:t>Notice 1 df difference for the estimate of phi in </a:t>
            </a:r>
            <a:r>
              <a:rPr lang="en-US" altLang="en-US" smtClean="0">
                <a:latin typeface="Courier New" pitchFamily="49" charset="0"/>
                <a:cs typeface="Courier New" pitchFamily="49" charset="0"/>
              </a:rPr>
              <a:t>mod4</a:t>
            </a:r>
          </a:p>
          <a:p>
            <a:pPr lvl="1">
              <a:lnSpc>
                <a:spcPct val="90000"/>
              </a:lnSpc>
            </a:pPr>
            <a:endParaRPr lang="en-US" altLang="en-US" smtClean="0">
              <a:cs typeface="Times New Roman" pitchFamily="18" charset="0"/>
            </a:endParaRPr>
          </a:p>
          <a:p>
            <a:pPr lvl="1">
              <a:lnSpc>
                <a:spcPct val="90000"/>
              </a:lnSpc>
              <a:buFontTx/>
              <a:buChar char="•"/>
            </a:pPr>
            <a:endParaRPr lang="en-US" altLang="en-US" sz="2800" smtClean="0">
              <a:cs typeface="Times New Roman" pitchFamily="18" charset="0"/>
            </a:endParaRPr>
          </a:p>
        </p:txBody>
      </p:sp>
      <p:sp>
        <p:nvSpPr>
          <p:cNvPr id="64519" name="Text Box 4"/>
          <p:cNvSpPr txBox="1">
            <a:spLocks noChangeArrowheads="1"/>
          </p:cNvSpPr>
          <p:nvPr/>
        </p:nvSpPr>
        <p:spPr bwMode="auto">
          <a:xfrm>
            <a:off x="409575" y="4365625"/>
            <a:ext cx="8445500" cy="132397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rPr>
              <a:t>&gt; mod4&lt;-update(mod3.c,correlation=corAR1(form=~</a:t>
            </a:r>
            <a:r>
              <a:rPr lang="en-US" altLang="en-US" sz="1600" dirty="0" err="1">
                <a:latin typeface="Courier New" pitchFamily="49" charset="0"/>
              </a:rPr>
              <a:t>TIME|state</a:t>
            </a:r>
            <a:r>
              <a:rPr lang="en-US" altLang="en-US" sz="1600" dirty="0">
                <a:latin typeface="Courier New" pitchFamily="49" charset="0"/>
              </a:rPr>
              <a:t>))</a:t>
            </a:r>
          </a:p>
          <a:p>
            <a:pPr>
              <a:spcBef>
                <a:spcPct val="0"/>
              </a:spcBef>
              <a:buFontTx/>
              <a:buNone/>
            </a:pPr>
            <a:r>
              <a:rPr lang="en-US" altLang="en-US" sz="1600" dirty="0">
                <a:latin typeface="Courier New" pitchFamily="49" charset="0"/>
              </a:rPr>
              <a:t>&gt; </a:t>
            </a:r>
            <a:r>
              <a:rPr lang="en-US" altLang="en-US" sz="1600" dirty="0" err="1">
                <a:latin typeface="Courier New" pitchFamily="49" charset="0"/>
              </a:rPr>
              <a:t>anova</a:t>
            </a:r>
            <a:r>
              <a:rPr lang="en-US" altLang="en-US" sz="1600" dirty="0">
                <a:latin typeface="Courier New" pitchFamily="49" charset="0"/>
              </a:rPr>
              <a:t>(mod3.c,mod4)</a:t>
            </a:r>
          </a:p>
          <a:p>
            <a:pPr>
              <a:spcBef>
                <a:spcPct val="0"/>
              </a:spcBef>
              <a:buFontTx/>
              <a:buNone/>
            </a:pPr>
            <a:r>
              <a:rPr lang="en-US" altLang="en-US" sz="1600" dirty="0">
                <a:latin typeface="Courier New" pitchFamily="49" charset="0"/>
              </a:rPr>
              <a:t>       Model </a:t>
            </a:r>
            <a:r>
              <a:rPr lang="en-US" altLang="en-US" sz="1600" dirty="0" err="1">
                <a:latin typeface="Courier New" pitchFamily="49" charset="0"/>
              </a:rPr>
              <a:t>df</a:t>
            </a:r>
            <a:r>
              <a:rPr lang="en-US" altLang="en-US" sz="1600" dirty="0">
                <a:latin typeface="Courier New" pitchFamily="49" charset="0"/>
              </a:rPr>
              <a:t>      AIC      BIC    </a:t>
            </a:r>
            <a:r>
              <a:rPr lang="en-US" altLang="en-US" sz="1600" dirty="0" err="1">
                <a:latin typeface="Courier New" pitchFamily="49" charset="0"/>
              </a:rPr>
              <a:t>logLik</a:t>
            </a:r>
            <a:r>
              <a:rPr lang="en-US" altLang="en-US" sz="1600" dirty="0">
                <a:latin typeface="Courier New" pitchFamily="49" charset="0"/>
              </a:rPr>
              <a:t>   Test  </a:t>
            </a:r>
            <a:r>
              <a:rPr lang="en-US" altLang="en-US" sz="1600" dirty="0" err="1">
                <a:latin typeface="Courier New" pitchFamily="49" charset="0"/>
              </a:rPr>
              <a:t>L.Ratio</a:t>
            </a:r>
            <a:r>
              <a:rPr lang="en-US" altLang="en-US" sz="1600" dirty="0">
                <a:latin typeface="Courier New" pitchFamily="49" charset="0"/>
              </a:rPr>
              <a:t> p-value</a:t>
            </a:r>
          </a:p>
          <a:p>
            <a:pPr>
              <a:spcBef>
                <a:spcPct val="0"/>
              </a:spcBef>
              <a:buFontTx/>
              <a:buNone/>
            </a:pPr>
            <a:r>
              <a:rPr lang="en-US" altLang="en-US" sz="1600" dirty="0">
                <a:latin typeface="Courier New" pitchFamily="49" charset="0"/>
              </a:rPr>
              <a:t>mod3.c     1 15 6379.728 6449.247 -3174.864                        </a:t>
            </a:r>
          </a:p>
          <a:p>
            <a:pPr>
              <a:spcBef>
                <a:spcPct val="0"/>
              </a:spcBef>
              <a:buFontTx/>
              <a:buNone/>
            </a:pPr>
            <a:r>
              <a:rPr lang="en-US" altLang="en-US" sz="1600" dirty="0">
                <a:latin typeface="Courier New" pitchFamily="49" charset="0"/>
              </a:rPr>
              <a:t>mod4       2 16 6095.525 6169.679 -3031.762 1 vs 2 286.2027  &lt;.0001</a:t>
            </a:r>
          </a:p>
        </p:txBody>
      </p:sp>
    </p:spTree>
    <p:extLst>
      <p:ext uri="{BB962C8B-B14F-4D97-AF65-F5344CB8AC3E}">
        <p14:creationId xmlns:p14="http://schemas.microsoft.com/office/powerpoint/2010/main" val="35023971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6554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8FFE2E5B-701F-43B7-BD42-AA0C86D969E1}" type="slidenum">
              <a:rPr lang="en-US" altLang="en-US" sz="1000"/>
              <a:pPr>
                <a:spcBef>
                  <a:spcPct val="0"/>
                </a:spcBef>
                <a:buFontTx/>
                <a:buNone/>
              </a:pPr>
              <a:t>132</a:t>
            </a:fld>
            <a:endParaRPr lang="en-US" altLang="en-US" sz="1000"/>
          </a:p>
        </p:txBody>
      </p:sp>
      <p:sp>
        <p:nvSpPr>
          <p:cNvPr id="65541" name="Rectangle 2"/>
          <p:cNvSpPr>
            <a:spLocks noGrp="1" noChangeArrowheads="1"/>
          </p:cNvSpPr>
          <p:nvPr>
            <p:ph type="title"/>
          </p:nvPr>
        </p:nvSpPr>
        <p:spPr/>
        <p:txBody>
          <a:bodyPr/>
          <a:lstStyle/>
          <a:p>
            <a:r>
              <a:rPr lang="en-US" altLang="en-US" smtClean="0"/>
              <a:t>Step 4:  Testing for Autocorrelation</a:t>
            </a:r>
          </a:p>
        </p:txBody>
      </p:sp>
      <p:sp>
        <p:nvSpPr>
          <p:cNvPr id="65542" name="Text Box 4"/>
          <p:cNvSpPr txBox="1">
            <a:spLocks noChangeArrowheads="1"/>
          </p:cNvSpPr>
          <p:nvPr/>
        </p:nvSpPr>
        <p:spPr bwMode="auto">
          <a:xfrm>
            <a:off x="409575" y="1033463"/>
            <a:ext cx="8445500" cy="526415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rPr>
              <a:t>&gt; summary(mod4)</a:t>
            </a:r>
          </a:p>
          <a:p>
            <a:pPr>
              <a:spcBef>
                <a:spcPct val="0"/>
              </a:spcBef>
              <a:buFontTx/>
              <a:buNone/>
            </a:pPr>
            <a:r>
              <a:rPr lang="en-US" altLang="en-US" sz="1600" dirty="0">
                <a:latin typeface="Courier New" pitchFamily="49" charset="0"/>
              </a:rPr>
              <a:t>Linear mixed-effects model fit by REML</a:t>
            </a:r>
          </a:p>
          <a:p>
            <a:pPr>
              <a:spcBef>
                <a:spcPct val="0"/>
              </a:spcBef>
              <a:buFontTx/>
              <a:buNone/>
            </a:pPr>
            <a:r>
              <a:rPr lang="en-US" altLang="en-US" sz="1600" dirty="0">
                <a:latin typeface="Courier New" pitchFamily="49" charset="0"/>
              </a:rPr>
              <a:t> Data: </a:t>
            </a:r>
            <a:r>
              <a:rPr lang="en-US" altLang="en-US" sz="1600" dirty="0" err="1">
                <a:latin typeface="Courier New" pitchFamily="49" charset="0"/>
              </a:rPr>
              <a:t>gdpdata.univ</a:t>
            </a:r>
            <a:r>
              <a:rPr lang="en-US" altLang="en-US" sz="1600" dirty="0">
                <a:latin typeface="Courier New" pitchFamily="49" charset="0"/>
              </a:rPr>
              <a:t> </a:t>
            </a:r>
          </a:p>
          <a:p>
            <a:pPr>
              <a:spcBef>
                <a:spcPct val="0"/>
              </a:spcBef>
              <a:buFontTx/>
              <a:buNone/>
            </a:pPr>
            <a:r>
              <a:rPr lang="en-US" altLang="en-US" sz="1600" dirty="0">
                <a:latin typeface="Courier New" pitchFamily="49" charset="0"/>
              </a:rPr>
              <a:t>       AIC      BIC    </a:t>
            </a:r>
            <a:r>
              <a:rPr lang="en-US" altLang="en-US" sz="1600" dirty="0" err="1">
                <a:latin typeface="Courier New" pitchFamily="49" charset="0"/>
              </a:rPr>
              <a:t>logLik</a:t>
            </a:r>
            <a:endParaRPr lang="en-US" altLang="en-US" sz="1600" dirty="0">
              <a:latin typeface="Courier New" pitchFamily="49" charset="0"/>
            </a:endParaRPr>
          </a:p>
          <a:p>
            <a:pPr>
              <a:spcBef>
                <a:spcPct val="0"/>
              </a:spcBef>
              <a:buFontTx/>
              <a:buNone/>
            </a:pPr>
            <a:r>
              <a:rPr lang="en-US" altLang="en-US" sz="1600" dirty="0">
                <a:latin typeface="Courier New" pitchFamily="49" charset="0"/>
              </a:rPr>
              <a:t>  6095.525 6169.679 -3031.762</a:t>
            </a:r>
          </a:p>
          <a:p>
            <a:pPr>
              <a:spcBef>
                <a:spcPct val="0"/>
              </a:spcBef>
              <a:buFontTx/>
              <a:buNone/>
            </a:pPr>
            <a:endParaRPr lang="en-US" altLang="en-US" sz="1600" dirty="0">
              <a:latin typeface="Courier New" pitchFamily="49" charset="0"/>
            </a:endParaRPr>
          </a:p>
          <a:p>
            <a:pPr>
              <a:spcBef>
                <a:spcPct val="0"/>
              </a:spcBef>
              <a:buFontTx/>
              <a:buNone/>
            </a:pPr>
            <a:r>
              <a:rPr lang="en-US" altLang="en-US" sz="1600" dirty="0">
                <a:latin typeface="Courier New" pitchFamily="49" charset="0"/>
              </a:rPr>
              <a:t>Random effects:</a:t>
            </a:r>
          </a:p>
          <a:p>
            <a:pPr>
              <a:spcBef>
                <a:spcPct val="0"/>
              </a:spcBef>
              <a:buFontTx/>
              <a:buNone/>
            </a:pPr>
            <a:r>
              <a:rPr lang="en-US" altLang="en-US" sz="1600" dirty="0">
                <a:latin typeface="Courier New" pitchFamily="49" charset="0"/>
              </a:rPr>
              <a:t> Formula: ~TIME + TRANS + RECOV | state</a:t>
            </a:r>
          </a:p>
          <a:p>
            <a:pPr>
              <a:spcBef>
                <a:spcPct val="0"/>
              </a:spcBef>
              <a:buFontTx/>
              <a:buNone/>
            </a:pPr>
            <a:r>
              <a:rPr lang="en-US" altLang="en-US" sz="1600" dirty="0">
                <a:latin typeface="Courier New" pitchFamily="49" charset="0"/>
              </a:rPr>
              <a:t> Structure: General positive-definite, Log-</a:t>
            </a:r>
            <a:r>
              <a:rPr lang="en-US" altLang="en-US" sz="1600" dirty="0" err="1">
                <a:latin typeface="Courier New" pitchFamily="49" charset="0"/>
              </a:rPr>
              <a:t>Cholesky</a:t>
            </a:r>
            <a:r>
              <a:rPr lang="en-US" altLang="en-US" sz="1600" dirty="0">
                <a:latin typeface="Courier New" pitchFamily="49" charset="0"/>
              </a:rPr>
              <a:t> parametrization</a:t>
            </a:r>
          </a:p>
          <a:p>
            <a:pPr>
              <a:spcBef>
                <a:spcPct val="0"/>
              </a:spcBef>
              <a:buFontTx/>
              <a:buNone/>
            </a:pPr>
            <a:r>
              <a:rPr lang="en-US" altLang="en-US" sz="1600" dirty="0">
                <a:latin typeface="Courier New" pitchFamily="49" charset="0"/>
              </a:rPr>
              <a:t>            </a:t>
            </a:r>
            <a:r>
              <a:rPr lang="en-US" altLang="en-US" sz="1600" dirty="0" err="1">
                <a:latin typeface="Courier New" pitchFamily="49" charset="0"/>
              </a:rPr>
              <a:t>StdDev</a:t>
            </a:r>
            <a:r>
              <a:rPr lang="en-US" altLang="en-US" sz="1600" dirty="0">
                <a:latin typeface="Courier New" pitchFamily="49" charset="0"/>
              </a:rPr>
              <a:t>     </a:t>
            </a:r>
            <a:r>
              <a:rPr lang="en-US" altLang="en-US" sz="1600" dirty="0" err="1">
                <a:latin typeface="Courier New" pitchFamily="49" charset="0"/>
              </a:rPr>
              <a:t>Corr</a:t>
            </a:r>
            <a:r>
              <a:rPr lang="en-US" altLang="en-US" sz="1600" dirty="0">
                <a:latin typeface="Courier New" pitchFamily="49" charset="0"/>
              </a:rPr>
              <a:t>                </a:t>
            </a:r>
          </a:p>
          <a:p>
            <a:pPr>
              <a:spcBef>
                <a:spcPct val="0"/>
              </a:spcBef>
              <a:buFontTx/>
              <a:buNone/>
            </a:pPr>
            <a:r>
              <a:rPr lang="en-US" altLang="en-US" sz="1600" dirty="0">
                <a:latin typeface="Courier New" pitchFamily="49" charset="0"/>
              </a:rPr>
              <a:t>(Intercept) 186.470614 (</a:t>
            </a:r>
            <a:r>
              <a:rPr lang="en-US" altLang="en-US" sz="1600" dirty="0" err="1">
                <a:latin typeface="Courier New" pitchFamily="49" charset="0"/>
              </a:rPr>
              <a:t>Intr</a:t>
            </a:r>
            <a:r>
              <a:rPr lang="en-US" altLang="en-US" sz="1600" dirty="0">
                <a:latin typeface="Courier New" pitchFamily="49" charset="0"/>
              </a:rPr>
              <a:t>) TIME   TRANS </a:t>
            </a:r>
          </a:p>
          <a:p>
            <a:pPr>
              <a:spcBef>
                <a:spcPct val="0"/>
              </a:spcBef>
              <a:buFontTx/>
              <a:buNone/>
            </a:pPr>
            <a:r>
              <a:rPr lang="en-US" altLang="en-US" sz="1600" dirty="0">
                <a:latin typeface="Courier New" pitchFamily="49" charset="0"/>
              </a:rPr>
              <a:t>TIME         14.288536  0.986              </a:t>
            </a:r>
          </a:p>
          <a:p>
            <a:pPr>
              <a:spcBef>
                <a:spcPct val="0"/>
              </a:spcBef>
              <a:buFontTx/>
              <a:buNone/>
            </a:pPr>
            <a:r>
              <a:rPr lang="en-US" altLang="en-US" sz="1600" dirty="0">
                <a:latin typeface="Courier New" pitchFamily="49" charset="0"/>
              </a:rPr>
              <a:t>TRANS         9.254378 -0.948 -0.898       </a:t>
            </a:r>
          </a:p>
          <a:p>
            <a:pPr>
              <a:spcBef>
                <a:spcPct val="0"/>
              </a:spcBef>
              <a:buFontTx/>
              <a:buNone/>
            </a:pPr>
            <a:r>
              <a:rPr lang="en-US" altLang="en-US" sz="1600" dirty="0">
                <a:latin typeface="Courier New" pitchFamily="49" charset="0"/>
              </a:rPr>
              <a:t>RECOV         8.739618 -0.989 -0.988  0.931</a:t>
            </a:r>
          </a:p>
          <a:p>
            <a:pPr>
              <a:spcBef>
                <a:spcPct val="0"/>
              </a:spcBef>
              <a:buFontTx/>
              <a:buNone/>
            </a:pPr>
            <a:r>
              <a:rPr lang="en-US" altLang="en-US" sz="1600" dirty="0">
                <a:latin typeface="Courier New" pitchFamily="49" charset="0"/>
              </a:rPr>
              <a:t>Residual     19.332704                     </a:t>
            </a:r>
          </a:p>
          <a:p>
            <a:pPr>
              <a:spcBef>
                <a:spcPct val="0"/>
              </a:spcBef>
              <a:buFontTx/>
              <a:buNone/>
            </a:pPr>
            <a:endParaRPr lang="en-US" altLang="en-US" sz="1600" dirty="0">
              <a:latin typeface="Courier New" pitchFamily="49" charset="0"/>
            </a:endParaRPr>
          </a:p>
          <a:p>
            <a:pPr>
              <a:spcBef>
                <a:spcPct val="0"/>
              </a:spcBef>
              <a:buFontTx/>
              <a:buNone/>
            </a:pPr>
            <a:r>
              <a:rPr lang="en-US" altLang="en-US" sz="1600" dirty="0">
                <a:latin typeface="Courier New" pitchFamily="49" charset="0"/>
              </a:rPr>
              <a:t>Correlation Structure: AR(1)</a:t>
            </a:r>
          </a:p>
          <a:p>
            <a:pPr>
              <a:spcBef>
                <a:spcPct val="0"/>
              </a:spcBef>
              <a:buFontTx/>
              <a:buNone/>
            </a:pPr>
            <a:r>
              <a:rPr lang="en-US" altLang="en-US" sz="1600" dirty="0">
                <a:latin typeface="Courier New" pitchFamily="49" charset="0"/>
              </a:rPr>
              <a:t> Formula: ~TIME | state </a:t>
            </a:r>
          </a:p>
          <a:p>
            <a:pPr>
              <a:spcBef>
                <a:spcPct val="0"/>
              </a:spcBef>
              <a:buFontTx/>
              <a:buNone/>
            </a:pPr>
            <a:r>
              <a:rPr lang="en-US" altLang="en-US" sz="1600" dirty="0">
                <a:latin typeface="Courier New" pitchFamily="49" charset="0"/>
              </a:rPr>
              <a:t> Parameter estimate(s):</a:t>
            </a:r>
          </a:p>
          <a:p>
            <a:pPr>
              <a:spcBef>
                <a:spcPct val="0"/>
              </a:spcBef>
              <a:buFontTx/>
              <a:buNone/>
            </a:pPr>
            <a:r>
              <a:rPr lang="en-US" altLang="en-US" sz="1600" dirty="0">
                <a:latin typeface="Courier New" pitchFamily="49" charset="0"/>
              </a:rPr>
              <a:t>      Phi </a:t>
            </a:r>
          </a:p>
          <a:p>
            <a:pPr>
              <a:spcBef>
                <a:spcPct val="0"/>
              </a:spcBef>
              <a:buFontTx/>
              <a:buNone/>
            </a:pPr>
            <a:r>
              <a:rPr lang="en-US" altLang="en-US" sz="1600" b="1" dirty="0">
                <a:latin typeface="Courier New" pitchFamily="49" charset="0"/>
              </a:rPr>
              <a:t>0.8617861</a:t>
            </a:r>
          </a:p>
        </p:txBody>
      </p:sp>
    </p:spTree>
    <p:extLst>
      <p:ext uri="{BB962C8B-B14F-4D97-AF65-F5344CB8AC3E}">
        <p14:creationId xmlns:p14="http://schemas.microsoft.com/office/powerpoint/2010/main" val="121646377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6656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5531E652-C113-43BA-BB0D-09CBBFB62A40}" type="slidenum">
              <a:rPr lang="en-US" altLang="en-US" sz="1000"/>
              <a:pPr>
                <a:spcBef>
                  <a:spcPct val="0"/>
                </a:spcBef>
                <a:buFontTx/>
                <a:buNone/>
              </a:pPr>
              <a:t>133</a:t>
            </a:fld>
            <a:endParaRPr lang="en-US" altLang="en-US" sz="1000"/>
          </a:p>
        </p:txBody>
      </p:sp>
      <p:sp>
        <p:nvSpPr>
          <p:cNvPr id="66565" name="Rectangle 2"/>
          <p:cNvSpPr>
            <a:spLocks noGrp="1" noChangeArrowheads="1"/>
          </p:cNvSpPr>
          <p:nvPr>
            <p:ph type="title"/>
          </p:nvPr>
        </p:nvSpPr>
        <p:spPr/>
        <p:txBody>
          <a:bodyPr/>
          <a:lstStyle/>
          <a:p>
            <a:r>
              <a:rPr lang="en-US" altLang="en-US" smtClean="0"/>
              <a:t>Step 4:  Testing for Autocorrelation</a:t>
            </a:r>
          </a:p>
        </p:txBody>
      </p:sp>
      <p:sp>
        <p:nvSpPr>
          <p:cNvPr id="66566" name="Rectangle 3"/>
          <p:cNvSpPr>
            <a:spLocks noGrp="1" noChangeArrowheads="1"/>
          </p:cNvSpPr>
          <p:nvPr>
            <p:ph type="body" idx="1"/>
          </p:nvPr>
        </p:nvSpPr>
        <p:spPr/>
        <p:txBody>
          <a:bodyPr/>
          <a:lstStyle/>
          <a:p>
            <a:pPr>
              <a:lnSpc>
                <a:spcPct val="90000"/>
              </a:lnSpc>
            </a:pPr>
            <a:r>
              <a:rPr lang="en-US" altLang="en-US" smtClean="0">
                <a:cs typeface="Times New Roman" pitchFamily="18" charset="0"/>
              </a:rPr>
              <a:t>Contrast models with and without adjustment of lag-1 autocorrelation</a:t>
            </a:r>
          </a:p>
          <a:p>
            <a:pPr lvl="1">
              <a:lnSpc>
                <a:spcPct val="90000"/>
              </a:lnSpc>
            </a:pPr>
            <a:r>
              <a:rPr lang="en-US" altLang="en-US" sz="2000" smtClean="0">
                <a:cs typeface="Times New Roman" pitchFamily="18" charset="0"/>
              </a:rPr>
              <a:t>Changes in both parameter estimates and SEs</a:t>
            </a:r>
          </a:p>
        </p:txBody>
      </p:sp>
      <p:sp>
        <p:nvSpPr>
          <p:cNvPr id="66567" name="Text Box 4"/>
          <p:cNvSpPr txBox="1">
            <a:spLocks noChangeArrowheads="1"/>
          </p:cNvSpPr>
          <p:nvPr/>
        </p:nvSpPr>
        <p:spPr bwMode="auto">
          <a:xfrm>
            <a:off x="914400" y="2660650"/>
            <a:ext cx="7231063" cy="175418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round(summary(mod3.c)$</a:t>
            </a:r>
            <a:r>
              <a:rPr lang="en-US" altLang="en-US" sz="1800" dirty="0" err="1">
                <a:latin typeface="Courier New" pitchFamily="49" charset="0"/>
              </a:rPr>
              <a:t>tTable,dig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158.7940   26.1591 711  6.0703  0.0000</a:t>
            </a:r>
          </a:p>
          <a:p>
            <a:pPr>
              <a:spcBef>
                <a:spcPct val="0"/>
              </a:spcBef>
              <a:buFontTx/>
              <a:buNone/>
            </a:pPr>
            <a:r>
              <a:rPr lang="en-US" altLang="en-US" sz="1800" dirty="0">
                <a:latin typeface="Courier New" pitchFamily="49" charset="0"/>
              </a:rPr>
              <a:t>TIME         10.8671    1.9922 711  5.4550  0.0000</a:t>
            </a:r>
          </a:p>
          <a:p>
            <a:pPr>
              <a:spcBef>
                <a:spcPct val="0"/>
              </a:spcBef>
              <a:buFontTx/>
              <a:buNone/>
            </a:pPr>
            <a:r>
              <a:rPr lang="en-US" altLang="en-US" sz="1800" dirty="0">
                <a:latin typeface="Courier New" pitchFamily="49" charset="0"/>
              </a:rPr>
              <a:t>TRANS        -5.4987    2.2932 711 -2.3978  0.0168</a:t>
            </a:r>
          </a:p>
          <a:p>
            <a:pPr>
              <a:spcBef>
                <a:spcPct val="0"/>
              </a:spcBef>
              <a:buFontTx/>
              <a:buNone/>
            </a:pPr>
            <a:r>
              <a:rPr lang="en-US" altLang="en-US" sz="1800" dirty="0">
                <a:latin typeface="Courier New" pitchFamily="49" charset="0"/>
              </a:rPr>
              <a:t>RECOV        -5.0914    1.4221 711 -3.5803  0.0004</a:t>
            </a:r>
          </a:p>
        </p:txBody>
      </p:sp>
      <p:sp>
        <p:nvSpPr>
          <p:cNvPr id="66568" name="Text Box 4"/>
          <p:cNvSpPr txBox="1">
            <a:spLocks noChangeArrowheads="1"/>
          </p:cNvSpPr>
          <p:nvPr/>
        </p:nvSpPr>
        <p:spPr bwMode="auto">
          <a:xfrm>
            <a:off x="909638" y="4473575"/>
            <a:ext cx="7231062" cy="175418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round(summary(mod4)$</a:t>
            </a:r>
            <a:r>
              <a:rPr lang="en-US" altLang="en-US" sz="1800" dirty="0" err="1">
                <a:latin typeface="Courier New" pitchFamily="49" charset="0"/>
              </a:rPr>
              <a:t>tTable,dig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159.9887   26.2454 711  6.0959  0.0000</a:t>
            </a:r>
          </a:p>
          <a:p>
            <a:pPr>
              <a:spcBef>
                <a:spcPct val="0"/>
              </a:spcBef>
              <a:buFontTx/>
              <a:buNone/>
            </a:pPr>
            <a:r>
              <a:rPr lang="en-US" altLang="en-US" sz="1800" dirty="0">
                <a:latin typeface="Courier New" pitchFamily="49" charset="0"/>
              </a:rPr>
              <a:t>TIME         11.0041    2.0288 711  5.4238  0.0000</a:t>
            </a:r>
          </a:p>
          <a:p>
            <a:pPr>
              <a:spcBef>
                <a:spcPct val="0"/>
              </a:spcBef>
              <a:buFontTx/>
              <a:buNone/>
            </a:pPr>
            <a:r>
              <a:rPr lang="en-US" altLang="en-US" sz="1800" dirty="0">
                <a:latin typeface="Courier New" pitchFamily="49" charset="0"/>
              </a:rPr>
              <a:t>TRANS        -5.8089    1.9922 711 -2.9159  0.0037</a:t>
            </a:r>
          </a:p>
          <a:p>
            <a:pPr>
              <a:spcBef>
                <a:spcPct val="0"/>
              </a:spcBef>
              <a:buFontTx/>
              <a:buNone/>
            </a:pPr>
            <a:r>
              <a:rPr lang="en-US" altLang="en-US" sz="1800" dirty="0">
                <a:latin typeface="Courier New" pitchFamily="49" charset="0"/>
              </a:rPr>
              <a:t>RECOV        -5.6020    1.5201 711 -3.6853  0.0002</a:t>
            </a:r>
          </a:p>
        </p:txBody>
      </p:sp>
    </p:spTree>
    <p:extLst>
      <p:ext uri="{BB962C8B-B14F-4D97-AF65-F5344CB8AC3E}">
        <p14:creationId xmlns:p14="http://schemas.microsoft.com/office/powerpoint/2010/main" val="390837574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758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92A26C8-724D-48E6-B87F-9336DB351BB1}" type="slidenum">
              <a:rPr lang="en-US" altLang="en-US" sz="1000"/>
              <a:pPr>
                <a:spcBef>
                  <a:spcPct val="0"/>
                </a:spcBef>
                <a:buFontTx/>
                <a:buNone/>
              </a:pPr>
              <a:t>134</a:t>
            </a:fld>
            <a:endParaRPr lang="en-US" altLang="en-US" sz="1000"/>
          </a:p>
        </p:txBody>
      </p:sp>
      <p:sp>
        <p:nvSpPr>
          <p:cNvPr id="67589" name="Rectangle 2"/>
          <p:cNvSpPr>
            <a:spLocks noGrp="1" noChangeArrowheads="1"/>
          </p:cNvSpPr>
          <p:nvPr>
            <p:ph type="title"/>
          </p:nvPr>
        </p:nvSpPr>
        <p:spPr/>
        <p:txBody>
          <a:bodyPr/>
          <a:lstStyle/>
          <a:p>
            <a:r>
              <a:rPr lang="en-US" altLang="en-US" smtClean="0"/>
              <a:t>Steps 1 to 4</a:t>
            </a:r>
          </a:p>
        </p:txBody>
      </p:sp>
      <p:sp>
        <p:nvSpPr>
          <p:cNvPr id="67590" name="Rectangle 3"/>
          <p:cNvSpPr>
            <a:spLocks noGrp="1" noChangeArrowheads="1"/>
          </p:cNvSpPr>
          <p:nvPr>
            <p:ph type="body" idx="1"/>
          </p:nvPr>
        </p:nvSpPr>
        <p:spPr/>
        <p:txBody>
          <a:bodyPr/>
          <a:lstStyle/>
          <a:p>
            <a:r>
              <a:rPr lang="en-US" altLang="en-US" dirty="0" smtClean="0"/>
              <a:t>“Advanced Discontinuous Growth Exercises”</a:t>
            </a:r>
          </a:p>
          <a:p>
            <a:pPr lvl="1"/>
            <a:r>
              <a:rPr lang="en-US" altLang="en-US" dirty="0" smtClean="0"/>
              <a:t>Exercise 6:</a:t>
            </a:r>
          </a:p>
          <a:p>
            <a:pPr lvl="2"/>
            <a:r>
              <a:rPr lang="en-US" altLang="en-US" dirty="0" smtClean="0"/>
              <a:t>Estimate ICC</a:t>
            </a:r>
          </a:p>
          <a:p>
            <a:pPr lvl="2"/>
            <a:r>
              <a:rPr lang="en-US" altLang="en-US" dirty="0" smtClean="0"/>
              <a:t>Model TIME-related Fixed Effects</a:t>
            </a:r>
          </a:p>
          <a:p>
            <a:pPr lvl="2"/>
            <a:r>
              <a:rPr lang="en-US" altLang="en-US" dirty="0" smtClean="0"/>
              <a:t>Model variability across level-2 units</a:t>
            </a:r>
          </a:p>
          <a:p>
            <a:pPr lvl="2"/>
            <a:r>
              <a:rPr lang="en-US" altLang="en-US" dirty="0" smtClean="0"/>
              <a:t>Estimate lag-1 autocorrelation</a:t>
            </a:r>
          </a:p>
        </p:txBody>
      </p:sp>
    </p:spTree>
    <p:extLst>
      <p:ext uri="{BB962C8B-B14F-4D97-AF65-F5344CB8AC3E}">
        <p14:creationId xmlns:p14="http://schemas.microsoft.com/office/powerpoint/2010/main" val="233225874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smtClean="0"/>
              <a:t>Step 5:  Contrasting Alternative Models</a:t>
            </a:r>
          </a:p>
        </p:txBody>
      </p:sp>
      <p:sp>
        <p:nvSpPr>
          <p:cNvPr id="68611" name="Content Placeholder 2"/>
          <p:cNvSpPr>
            <a:spLocks noGrp="1"/>
          </p:cNvSpPr>
          <p:nvPr>
            <p:ph idx="1"/>
          </p:nvPr>
        </p:nvSpPr>
        <p:spPr/>
        <p:txBody>
          <a:bodyPr/>
          <a:lstStyle/>
          <a:p>
            <a:r>
              <a:rPr lang="en-US" altLang="en-US" smtClean="0"/>
              <a:t>The parameters TIME, TRANS and RECOV represent a flexible discontinuous model</a:t>
            </a:r>
          </a:p>
          <a:p>
            <a:r>
              <a:rPr lang="en-US" altLang="en-US" smtClean="0"/>
              <a:t>In some cases, however, discontinuity might be captured with two of the three parameters</a:t>
            </a:r>
          </a:p>
          <a:p>
            <a:pPr lvl="1"/>
            <a:r>
              <a:rPr lang="en-US" altLang="en-US" smtClean="0"/>
              <a:t>TIME and TRANS</a:t>
            </a:r>
          </a:p>
          <a:p>
            <a:pPr lvl="1"/>
            <a:r>
              <a:rPr lang="en-US" altLang="en-US" smtClean="0"/>
              <a:t>TIME and RECOV</a:t>
            </a:r>
          </a:p>
          <a:p>
            <a:r>
              <a:rPr lang="en-US" altLang="en-US" smtClean="0"/>
              <a:t>The form of the discontinuity differs depending upon which parameters are included</a:t>
            </a:r>
          </a:p>
        </p:txBody>
      </p:sp>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861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AC574E8A-902F-4BA5-A842-00CED3E574B5}" type="slidenum">
              <a:rPr lang="en-US" altLang="en-US" sz="1000"/>
              <a:pPr>
                <a:spcBef>
                  <a:spcPct val="0"/>
                </a:spcBef>
                <a:buFontTx/>
                <a:buNone/>
              </a:pPr>
              <a:t>135</a:t>
            </a:fld>
            <a:endParaRPr lang="en-US" altLang="en-US" sz="1000"/>
          </a:p>
        </p:txBody>
      </p:sp>
    </p:spTree>
    <p:extLst>
      <p:ext uri="{BB962C8B-B14F-4D97-AF65-F5344CB8AC3E}">
        <p14:creationId xmlns:p14="http://schemas.microsoft.com/office/powerpoint/2010/main" val="214921784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smtClean="0"/>
              <a:t>Step 5:  Contrasting Alternative Models</a:t>
            </a:r>
          </a:p>
        </p:txBody>
      </p:sp>
      <p:sp>
        <p:nvSpPr>
          <p:cNvPr id="69635" name="Content Placeholder 2"/>
          <p:cNvSpPr>
            <a:spLocks noGrp="1"/>
          </p:cNvSpPr>
          <p:nvPr>
            <p:ph idx="1"/>
          </p:nvPr>
        </p:nvSpPr>
        <p:spPr/>
        <p:txBody>
          <a:bodyPr/>
          <a:lstStyle/>
          <a:p>
            <a:r>
              <a:rPr lang="en-US" altLang="en-US" smtClean="0"/>
              <a:t>The model with TIME and TRANS has identical slopes pre and post-discontinuity:</a:t>
            </a:r>
          </a:p>
          <a:p>
            <a:endParaRPr lang="en-US" altLang="en-US" smtClean="0"/>
          </a:p>
        </p:txBody>
      </p:sp>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963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58BDC82E-D8FD-4C0C-A382-6A7CB5EDE9E0}" type="slidenum">
              <a:rPr lang="en-US" altLang="en-US" sz="1000"/>
              <a:pPr>
                <a:spcBef>
                  <a:spcPct val="0"/>
                </a:spcBef>
                <a:buFontTx/>
                <a:buNone/>
              </a:pPr>
              <a:t>136</a:t>
            </a:fld>
            <a:endParaRPr lang="en-US" altLang="en-US" sz="1000"/>
          </a:p>
        </p:txBody>
      </p:sp>
      <p:sp>
        <p:nvSpPr>
          <p:cNvPr id="69639" name="Text Box 4"/>
          <p:cNvSpPr txBox="1">
            <a:spLocks noChangeArrowheads="1"/>
          </p:cNvSpPr>
          <p:nvPr/>
        </p:nvSpPr>
        <p:spPr bwMode="auto">
          <a:xfrm>
            <a:off x="722313" y="2484438"/>
            <a:ext cx="7723187" cy="286226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mod5.a&lt;-</a:t>
            </a:r>
            <a:r>
              <a:rPr lang="en-US" altLang="en-US" sz="1800" dirty="0" err="1">
                <a:latin typeface="Courier New" pitchFamily="49" charset="0"/>
              </a:rPr>
              <a:t>lme</a:t>
            </a:r>
            <a:r>
              <a:rPr lang="en-US" altLang="en-US" sz="1800" dirty="0">
                <a:latin typeface="Courier New" pitchFamily="49" charset="0"/>
              </a:rPr>
              <a:t>(gdp1k~TIME+TRANS,</a:t>
            </a:r>
          </a:p>
          <a:p>
            <a:pPr>
              <a:spcBef>
                <a:spcPct val="0"/>
              </a:spcBef>
              <a:buFontTx/>
              <a:buNone/>
            </a:pPr>
            <a:r>
              <a:rPr lang="en-US" altLang="en-US" sz="1800" dirty="0">
                <a:latin typeface="Courier New" pitchFamily="49" charset="0"/>
              </a:rPr>
              <a:t>          random=~</a:t>
            </a:r>
            <a:r>
              <a:rPr lang="en-US" altLang="en-US" sz="1800" dirty="0" err="1">
                <a:latin typeface="Courier New" pitchFamily="49" charset="0"/>
              </a:rPr>
              <a:t>TIME+TRANS|state</a:t>
            </a:r>
            <a:r>
              <a:rPr lang="en-US" altLang="en-US" sz="1800" dirty="0">
                <a:latin typeface="Courier New" pitchFamily="49" charset="0"/>
              </a:rPr>
              <a:t>, </a:t>
            </a:r>
            <a:r>
              <a:rPr lang="en-US" altLang="en-US" sz="1800" dirty="0" err="1">
                <a:latin typeface="Courier New" pitchFamily="49" charset="0"/>
              </a:rPr>
              <a:t>gdpdata.univ</a:t>
            </a:r>
            <a:r>
              <a:rPr lang="en-US" altLang="en-US" sz="1800" dirty="0">
                <a:latin typeface="Courier New" pitchFamily="49" charset="0"/>
              </a:rPr>
              <a:t>,</a:t>
            </a:r>
          </a:p>
          <a:p>
            <a:pPr>
              <a:spcBef>
                <a:spcPct val="0"/>
              </a:spcBef>
              <a:buFontTx/>
              <a:buNone/>
            </a:pPr>
            <a:r>
              <a:rPr lang="en-US" altLang="en-US" sz="1800" dirty="0">
                <a:latin typeface="Courier New" pitchFamily="49" charset="0"/>
              </a:rPr>
              <a:t>          correlation=corAR1(form=~</a:t>
            </a:r>
            <a:r>
              <a:rPr lang="en-US" altLang="en-US" sz="1800" dirty="0" err="1">
                <a:latin typeface="Courier New" pitchFamily="49" charset="0"/>
              </a:rPr>
              <a:t>TIME|state</a:t>
            </a:r>
            <a:r>
              <a:rPr lang="en-US" altLang="en-US" sz="1800" dirty="0">
                <a:latin typeface="Courier New" pitchFamily="49" charset="0"/>
              </a:rPr>
              <a:t>),</a:t>
            </a:r>
          </a:p>
          <a:p>
            <a:pPr>
              <a:spcBef>
                <a:spcPct val="0"/>
              </a:spcBef>
              <a:buFontTx/>
              <a:buNone/>
            </a:pP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r>
              <a:rPr lang="en-US" altLang="en-US" sz="1800" dirty="0">
                <a:latin typeface="Courier New" pitchFamily="49" charset="0"/>
              </a:rPr>
              <a:t> </a:t>
            </a:r>
          </a:p>
          <a:p>
            <a:pPr>
              <a:spcBef>
                <a:spcPct val="0"/>
              </a:spcBef>
              <a:buFontTx/>
              <a:buNone/>
            </a:pPr>
            <a:r>
              <a:rPr lang="en-US" altLang="en-US" sz="1800" dirty="0">
                <a:latin typeface="Courier New" pitchFamily="49" charset="0"/>
              </a:rPr>
              <a:t>&gt; round(summary(mod5.a)$</a:t>
            </a:r>
            <a:r>
              <a:rPr lang="en-US" altLang="en-US" sz="1800" dirty="0" err="1">
                <a:latin typeface="Courier New" pitchFamily="49" charset="0"/>
              </a:rPr>
              <a:t>tTable,dig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162.9069   26.9315 712  6.0489  0.0000</a:t>
            </a:r>
          </a:p>
          <a:p>
            <a:pPr>
              <a:spcBef>
                <a:spcPct val="0"/>
              </a:spcBef>
              <a:buFontTx/>
              <a:buNone/>
            </a:pPr>
            <a:r>
              <a:rPr lang="en-US" altLang="en-US" sz="1800" dirty="0">
                <a:latin typeface="Courier New" pitchFamily="49" charset="0"/>
              </a:rPr>
              <a:t>TIME          9.8017    1.7721 712  5.5310  0.0000</a:t>
            </a:r>
          </a:p>
          <a:p>
            <a:pPr>
              <a:spcBef>
                <a:spcPct val="0"/>
              </a:spcBef>
              <a:buFontTx/>
              <a:buNone/>
            </a:pPr>
            <a:r>
              <a:rPr lang="en-US" altLang="en-US" sz="1800" dirty="0">
                <a:latin typeface="Courier New" pitchFamily="49" charset="0"/>
              </a:rPr>
              <a:t>TRANS        -4.8805    1.9446 712 -2.5097  0.0123</a:t>
            </a:r>
          </a:p>
        </p:txBody>
      </p:sp>
    </p:spTree>
    <p:extLst>
      <p:ext uri="{BB962C8B-B14F-4D97-AF65-F5344CB8AC3E}">
        <p14:creationId xmlns:p14="http://schemas.microsoft.com/office/powerpoint/2010/main" val="269919294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8" name="Object 2"/>
          <p:cNvGraphicFramePr>
            <a:graphicFrameLocks noChangeAspect="1"/>
          </p:cNvGraphicFramePr>
          <p:nvPr/>
        </p:nvGraphicFramePr>
        <p:xfrm>
          <a:off x="962025" y="1014413"/>
          <a:ext cx="7243763" cy="5394325"/>
        </p:xfrm>
        <a:graphic>
          <a:graphicData uri="http://schemas.openxmlformats.org/presentationml/2006/ole">
            <mc:AlternateContent xmlns:mc="http://schemas.openxmlformats.org/markup-compatibility/2006">
              <mc:Choice xmlns:v="urn:schemas-microsoft-com:vml" Requires="v">
                <p:oleObj spid="_x0000_s278608" r:id="rId4" imgW="7242676" imgH="5395428" progId="Excel.Chart.8">
                  <p:embed/>
                </p:oleObj>
              </mc:Choice>
              <mc:Fallback>
                <p:oleObj r:id="rId4" imgW="7242676" imgH="5395428"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025" y="1014413"/>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59" name="Rectangle 3"/>
          <p:cNvSpPr>
            <a:spLocks noGrp="1" noChangeArrowheads="1"/>
          </p:cNvSpPr>
          <p:nvPr>
            <p:ph type="title"/>
          </p:nvPr>
        </p:nvSpPr>
        <p:spPr/>
        <p:txBody>
          <a:bodyPr/>
          <a:lstStyle/>
          <a:p>
            <a:r>
              <a:rPr lang="en-US" altLang="en-US" smtClean="0"/>
              <a:t>State-Level GDP Change</a:t>
            </a:r>
          </a:p>
        </p:txBody>
      </p:sp>
      <p:sp>
        <p:nvSpPr>
          <p:cNvPr id="5" name="Right Arrow 4"/>
          <p:cNvSpPr/>
          <p:nvPr/>
        </p:nvSpPr>
        <p:spPr bwMode="auto">
          <a:xfrm rot="16200000">
            <a:off x="3899694" y="4453731"/>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6" name="TextBox 5"/>
          <p:cNvSpPr txBox="1"/>
          <p:nvPr/>
        </p:nvSpPr>
        <p:spPr>
          <a:xfrm>
            <a:off x="4779963" y="4264025"/>
            <a:ext cx="1916112" cy="369888"/>
          </a:xfrm>
          <a:prstGeom prst="rect">
            <a:avLst/>
          </a:prstGeom>
          <a:noFill/>
        </p:spPr>
        <p:txBody>
          <a:bodyPr wrap="none">
            <a:spAutoFit/>
          </a:bodyPr>
          <a:lstStyle/>
          <a:p>
            <a:pPr eaLnBrk="1" hangingPunct="1">
              <a:defRPr/>
            </a:pPr>
            <a:r>
              <a:rPr lang="en-US" dirty="0">
                <a:latin typeface="+mn-lt"/>
              </a:rPr>
              <a:t>Slopes are equal</a:t>
            </a:r>
          </a:p>
        </p:txBody>
      </p:sp>
      <p:sp>
        <p:nvSpPr>
          <p:cNvPr id="7" name="Right Arrow 6"/>
          <p:cNvSpPr/>
          <p:nvPr/>
        </p:nvSpPr>
        <p:spPr bwMode="auto">
          <a:xfrm rot="16200000">
            <a:off x="6506369" y="3450431"/>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8" name="Right Arrow 7"/>
          <p:cNvSpPr/>
          <p:nvPr/>
        </p:nvSpPr>
        <p:spPr bwMode="auto">
          <a:xfrm rot="5400000">
            <a:off x="5738019" y="3051969"/>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9" name="TextBox 8"/>
          <p:cNvSpPr txBox="1"/>
          <p:nvPr/>
        </p:nvSpPr>
        <p:spPr>
          <a:xfrm>
            <a:off x="5254625" y="1990725"/>
            <a:ext cx="966788" cy="369888"/>
          </a:xfrm>
          <a:prstGeom prst="rect">
            <a:avLst/>
          </a:prstGeom>
          <a:noFill/>
        </p:spPr>
        <p:txBody>
          <a:bodyPr wrap="none">
            <a:spAutoFit/>
          </a:bodyPr>
          <a:lstStyle/>
          <a:p>
            <a:pPr eaLnBrk="1" hangingPunct="1">
              <a:defRPr/>
            </a:pPr>
            <a:r>
              <a:rPr lang="en-US" dirty="0">
                <a:latin typeface="+mn-lt"/>
              </a:rPr>
              <a:t>TRANS</a:t>
            </a:r>
          </a:p>
        </p:txBody>
      </p:sp>
      <p:sp>
        <p:nvSpPr>
          <p:cNvPr id="10" name="Rectangle 9"/>
          <p:cNvSpPr/>
          <p:nvPr/>
        </p:nvSpPr>
        <p:spPr>
          <a:xfrm>
            <a:off x="4935538" y="2359025"/>
            <a:ext cx="1774825" cy="369888"/>
          </a:xfrm>
          <a:prstGeom prst="rect">
            <a:avLst/>
          </a:prstGeom>
        </p:spPr>
        <p:txBody>
          <a:bodyPr wrap="none">
            <a:spAutoFit/>
          </a:bodyPr>
          <a:lstStyle/>
          <a:p>
            <a:pPr eaLnBrk="1" hangingPunct="1">
              <a:defRPr/>
            </a:pPr>
            <a:r>
              <a:rPr lang="en-US" altLang="en-US" dirty="0">
                <a:latin typeface="+mn-lt"/>
              </a:rPr>
              <a:t>Drop of 4880.5 </a:t>
            </a:r>
            <a:endParaRPr lang="en-US" dirty="0">
              <a:latin typeface="+mn-lt"/>
            </a:endParaRPr>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
        <p:nvSpPr>
          <p:cNvPr id="4" name="Slide Number Placeholder 3"/>
          <p:cNvSpPr>
            <a:spLocks noGrp="1"/>
          </p:cNvSpPr>
          <p:nvPr>
            <p:ph type="sldNum" sz="quarter" idx="12"/>
          </p:nvPr>
        </p:nvSpPr>
        <p:spPr/>
        <p:txBody>
          <a:bodyPr/>
          <a:lstStyle/>
          <a:p>
            <a:pPr>
              <a:defRPr/>
            </a:pPr>
            <a:fld id="{F47C902F-E146-4E0D-B065-520C146C0C24}" type="slidenum">
              <a:rPr lang="en-US" smtClean="0"/>
              <a:pPr>
                <a:defRPr/>
              </a:pPr>
              <a:t>137</a:t>
            </a:fld>
            <a:endParaRPr lang="en-US"/>
          </a:p>
        </p:txBody>
      </p:sp>
    </p:spTree>
    <p:extLst>
      <p:ext uri="{BB962C8B-B14F-4D97-AF65-F5344CB8AC3E}">
        <p14:creationId xmlns:p14="http://schemas.microsoft.com/office/powerpoint/2010/main" val="315423542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Object 2"/>
          <p:cNvGraphicFramePr>
            <a:graphicFrameLocks noChangeAspect="1"/>
          </p:cNvGraphicFramePr>
          <p:nvPr/>
        </p:nvGraphicFramePr>
        <p:xfrm>
          <a:off x="962025" y="1014413"/>
          <a:ext cx="7243763" cy="5394325"/>
        </p:xfrm>
        <a:graphic>
          <a:graphicData uri="http://schemas.openxmlformats.org/presentationml/2006/ole">
            <mc:AlternateContent xmlns:mc="http://schemas.openxmlformats.org/markup-compatibility/2006">
              <mc:Choice xmlns:v="urn:schemas-microsoft-com:vml" Requires="v">
                <p:oleObj spid="_x0000_s279632" r:id="rId4" imgW="7242676" imgH="5395428" progId="Excel.Chart.8">
                  <p:embed/>
                </p:oleObj>
              </mc:Choice>
              <mc:Fallback>
                <p:oleObj r:id="rId4" imgW="7242676" imgH="5395428"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025" y="1014413"/>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683" name="Rectangle 3"/>
          <p:cNvSpPr>
            <a:spLocks noGrp="1" noChangeArrowheads="1"/>
          </p:cNvSpPr>
          <p:nvPr>
            <p:ph type="title"/>
          </p:nvPr>
        </p:nvSpPr>
        <p:spPr/>
        <p:txBody>
          <a:bodyPr/>
          <a:lstStyle/>
          <a:p>
            <a:r>
              <a:rPr lang="en-US" altLang="en-US" smtClean="0"/>
              <a:t>State-Level GDP Change</a:t>
            </a:r>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
        <p:nvSpPr>
          <p:cNvPr id="4" name="Slide Number Placeholder 3"/>
          <p:cNvSpPr>
            <a:spLocks noGrp="1"/>
          </p:cNvSpPr>
          <p:nvPr>
            <p:ph type="sldNum" sz="quarter" idx="12"/>
          </p:nvPr>
        </p:nvSpPr>
        <p:spPr/>
        <p:txBody>
          <a:bodyPr/>
          <a:lstStyle/>
          <a:p>
            <a:pPr>
              <a:defRPr/>
            </a:pPr>
            <a:fld id="{F47C902F-E146-4E0D-B065-520C146C0C24}" type="slidenum">
              <a:rPr lang="en-US" smtClean="0"/>
              <a:pPr>
                <a:defRPr/>
              </a:pPr>
              <a:t>138</a:t>
            </a:fld>
            <a:endParaRPr lang="en-US"/>
          </a:p>
        </p:txBody>
      </p:sp>
    </p:spTree>
    <p:extLst>
      <p:ext uri="{BB962C8B-B14F-4D97-AF65-F5344CB8AC3E}">
        <p14:creationId xmlns:p14="http://schemas.microsoft.com/office/powerpoint/2010/main" val="198264046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en-US" smtClean="0"/>
              <a:t>Step 5:  Contrasting Alternative Models</a:t>
            </a:r>
          </a:p>
        </p:txBody>
      </p:sp>
      <p:sp>
        <p:nvSpPr>
          <p:cNvPr id="72707" name="Content Placeholder 2"/>
          <p:cNvSpPr>
            <a:spLocks noGrp="1"/>
          </p:cNvSpPr>
          <p:nvPr>
            <p:ph idx="1"/>
          </p:nvPr>
        </p:nvSpPr>
        <p:spPr/>
        <p:txBody>
          <a:bodyPr/>
          <a:lstStyle/>
          <a:p>
            <a:r>
              <a:rPr lang="en-US" altLang="en-US" smtClean="0"/>
              <a:t>The model with TIME and RECOV has a change in slope pre and post-discontinuity</a:t>
            </a:r>
          </a:p>
          <a:p>
            <a:pPr lvl="1"/>
            <a:r>
              <a:rPr lang="en-US" altLang="en-US" smtClean="0"/>
              <a:t>Excludes a parameter for a drop or increase at a specific time (2008):</a:t>
            </a:r>
          </a:p>
          <a:p>
            <a:endParaRPr lang="en-US" altLang="en-US" smtClean="0"/>
          </a:p>
        </p:txBody>
      </p:sp>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7271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C772D0A9-4C01-4D9E-A2DA-750FDC21ED67}" type="slidenum">
              <a:rPr lang="en-US" altLang="en-US" sz="1000"/>
              <a:pPr>
                <a:spcBef>
                  <a:spcPct val="0"/>
                </a:spcBef>
                <a:buFontTx/>
                <a:buNone/>
              </a:pPr>
              <a:t>139</a:t>
            </a:fld>
            <a:endParaRPr lang="en-US" altLang="en-US" sz="1000"/>
          </a:p>
        </p:txBody>
      </p:sp>
      <p:sp>
        <p:nvSpPr>
          <p:cNvPr id="72711" name="Text Box 4"/>
          <p:cNvSpPr txBox="1">
            <a:spLocks noChangeArrowheads="1"/>
          </p:cNvSpPr>
          <p:nvPr/>
        </p:nvSpPr>
        <p:spPr bwMode="auto">
          <a:xfrm>
            <a:off x="722313" y="3157538"/>
            <a:ext cx="7723187" cy="286226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mod5.b&lt;-</a:t>
            </a:r>
            <a:r>
              <a:rPr lang="en-US" altLang="en-US" sz="1800" dirty="0" err="1">
                <a:latin typeface="Courier New" pitchFamily="49" charset="0"/>
              </a:rPr>
              <a:t>lme</a:t>
            </a:r>
            <a:r>
              <a:rPr lang="en-US" altLang="en-US" sz="1800" dirty="0">
                <a:latin typeface="Courier New" pitchFamily="49" charset="0"/>
              </a:rPr>
              <a:t>(gdp1k~TIME+RECOV,</a:t>
            </a:r>
          </a:p>
          <a:p>
            <a:pPr>
              <a:spcBef>
                <a:spcPct val="0"/>
              </a:spcBef>
              <a:buFontTx/>
              <a:buNone/>
            </a:pPr>
            <a:r>
              <a:rPr lang="en-US" altLang="en-US" sz="1800" dirty="0">
                <a:latin typeface="Courier New" pitchFamily="49" charset="0"/>
              </a:rPr>
              <a:t>          random=~</a:t>
            </a:r>
            <a:r>
              <a:rPr lang="en-US" altLang="en-US" sz="1800" dirty="0" err="1">
                <a:latin typeface="Courier New" pitchFamily="49" charset="0"/>
              </a:rPr>
              <a:t>TIME+RECOV|state</a:t>
            </a:r>
            <a:r>
              <a:rPr lang="en-US" altLang="en-US" sz="1800" dirty="0">
                <a:latin typeface="Courier New" pitchFamily="49" charset="0"/>
              </a:rPr>
              <a:t>, </a:t>
            </a:r>
            <a:r>
              <a:rPr lang="en-US" altLang="en-US" sz="1800" dirty="0" err="1">
                <a:latin typeface="Courier New" pitchFamily="49" charset="0"/>
              </a:rPr>
              <a:t>gdpdata.univ</a:t>
            </a:r>
            <a:r>
              <a:rPr lang="en-US" altLang="en-US" sz="1800" dirty="0">
                <a:latin typeface="Courier New" pitchFamily="49" charset="0"/>
              </a:rPr>
              <a:t>,</a:t>
            </a:r>
          </a:p>
          <a:p>
            <a:pPr>
              <a:spcBef>
                <a:spcPct val="0"/>
              </a:spcBef>
              <a:buFontTx/>
              <a:buNone/>
            </a:pPr>
            <a:r>
              <a:rPr lang="en-US" altLang="en-US" sz="1800" dirty="0">
                <a:latin typeface="Courier New" pitchFamily="49" charset="0"/>
              </a:rPr>
              <a:t>          correlation=corAR1(form=~</a:t>
            </a:r>
            <a:r>
              <a:rPr lang="en-US" altLang="en-US" sz="1800" dirty="0" err="1">
                <a:latin typeface="Courier New" pitchFamily="49" charset="0"/>
              </a:rPr>
              <a:t>TIME|state</a:t>
            </a:r>
            <a:r>
              <a:rPr lang="en-US" altLang="en-US" sz="1800" dirty="0">
                <a:latin typeface="Courier New" pitchFamily="49" charset="0"/>
              </a:rPr>
              <a:t>),</a:t>
            </a:r>
          </a:p>
          <a:p>
            <a:pPr>
              <a:spcBef>
                <a:spcPct val="0"/>
              </a:spcBef>
              <a:buFontTx/>
              <a:buNone/>
            </a:pP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round(summary(mod5.b)$</a:t>
            </a:r>
            <a:r>
              <a:rPr lang="en-US" altLang="en-US" sz="1800" dirty="0" err="1">
                <a:latin typeface="Courier New" pitchFamily="49" charset="0"/>
              </a:rPr>
              <a:t>tTable,dig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161.1470   26.4624 712  6.0897   0e+00</a:t>
            </a:r>
          </a:p>
          <a:p>
            <a:pPr>
              <a:spcBef>
                <a:spcPct val="0"/>
              </a:spcBef>
              <a:buFontTx/>
              <a:buNone/>
            </a:pPr>
            <a:r>
              <a:rPr lang="en-US" altLang="en-US" sz="1800" dirty="0">
                <a:latin typeface="Courier New" pitchFamily="49" charset="0"/>
              </a:rPr>
              <a:t>TIME         10.5338    1.9364 712  5.4399   0e+00</a:t>
            </a:r>
          </a:p>
          <a:p>
            <a:pPr>
              <a:spcBef>
                <a:spcPct val="0"/>
              </a:spcBef>
              <a:buFontTx/>
              <a:buNone/>
            </a:pPr>
            <a:r>
              <a:rPr lang="en-US" altLang="en-US" sz="1800" dirty="0">
                <a:latin typeface="Courier New" pitchFamily="49" charset="0"/>
              </a:rPr>
              <a:t>RECOV        -5.3337    1.5104 712 -3.5314   4e-04</a:t>
            </a:r>
          </a:p>
        </p:txBody>
      </p:sp>
    </p:spTree>
    <p:extLst>
      <p:ext uri="{BB962C8B-B14F-4D97-AF65-F5344CB8AC3E}">
        <p14:creationId xmlns:p14="http://schemas.microsoft.com/office/powerpoint/2010/main" val="32955361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3"/>
          <p:cNvSpPr>
            <a:spLocks noGrp="1"/>
          </p:cNvSpPr>
          <p:nvPr>
            <p:ph type="ftr" sz="quarter" idx="11"/>
          </p:nvPr>
        </p:nvSpPr>
        <p:spPr/>
        <p:txBody>
          <a:bodyPr/>
          <a:lstStyle/>
          <a:p>
            <a:pPr>
              <a:defRPr/>
            </a:pPr>
            <a:r>
              <a:rPr lang="en-US"/>
              <a:t>Copyright Paul D. Bliese</a:t>
            </a:r>
          </a:p>
        </p:txBody>
      </p:sp>
      <p:sp>
        <p:nvSpPr>
          <p:cNvPr id="7" name="Slide Number Placeholder 4"/>
          <p:cNvSpPr>
            <a:spLocks noGrp="1"/>
          </p:cNvSpPr>
          <p:nvPr>
            <p:ph type="sldNum" sz="quarter" idx="12"/>
          </p:nvPr>
        </p:nvSpPr>
        <p:spPr/>
        <p:txBody>
          <a:bodyPr/>
          <a:lstStyle/>
          <a:p>
            <a:pPr>
              <a:defRPr/>
            </a:pPr>
            <a:fld id="{56114CF3-658B-45D3-A5B5-A037487C0C97}" type="slidenum">
              <a:rPr lang="en-US"/>
              <a:pPr>
                <a:defRPr/>
              </a:pPr>
              <a:t>14</a:t>
            </a:fld>
            <a:endParaRPr lang="en-US"/>
          </a:p>
        </p:txBody>
      </p:sp>
      <p:sp>
        <p:nvSpPr>
          <p:cNvPr id="26629" name="Rectangle 4"/>
          <p:cNvSpPr>
            <a:spLocks noGrp="1" noChangeArrowheads="1"/>
          </p:cNvSpPr>
          <p:nvPr>
            <p:ph type="title"/>
          </p:nvPr>
        </p:nvSpPr>
        <p:spPr/>
        <p:txBody>
          <a:bodyPr/>
          <a:lstStyle/>
          <a:p>
            <a:r>
              <a:rPr lang="en-US" altLang="en-US" smtClean="0"/>
              <a:t>Banking Sleep</a:t>
            </a:r>
          </a:p>
        </p:txBody>
      </p:sp>
      <p:pic>
        <p:nvPicPr>
          <p:cNvPr id="26630"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5863" y="1806575"/>
            <a:ext cx="630237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Rectangle 13"/>
          <p:cNvSpPr>
            <a:spLocks noChangeArrowheads="1"/>
          </p:cNvSpPr>
          <p:nvPr/>
        </p:nvSpPr>
        <p:spPr bwMode="auto">
          <a:xfrm>
            <a:off x="2725738" y="5900738"/>
            <a:ext cx="437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a:solidFill>
                  <a:schemeClr val="tx2"/>
                </a:solidFill>
              </a:rPr>
              <a:t>Rupp, Wesensten, Bliese &amp; Balkin (2009)</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30" name="Object 2"/>
          <p:cNvGraphicFramePr>
            <a:graphicFrameLocks noChangeAspect="1"/>
          </p:cNvGraphicFramePr>
          <p:nvPr/>
        </p:nvGraphicFramePr>
        <p:xfrm>
          <a:off x="962025" y="1014413"/>
          <a:ext cx="7243763" cy="5394325"/>
        </p:xfrm>
        <a:graphic>
          <a:graphicData uri="http://schemas.openxmlformats.org/presentationml/2006/ole">
            <mc:AlternateContent xmlns:mc="http://schemas.openxmlformats.org/markup-compatibility/2006">
              <mc:Choice xmlns:v="urn:schemas-microsoft-com:vml" Requires="v">
                <p:oleObj spid="_x0000_s280656" r:id="rId4" imgW="7242676" imgH="5395428" progId="Excel.Chart.8">
                  <p:embed/>
                </p:oleObj>
              </mc:Choice>
              <mc:Fallback>
                <p:oleObj r:id="rId4" imgW="7242676" imgH="5395428"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025" y="1014413"/>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1" name="Rectangle 3"/>
          <p:cNvSpPr>
            <a:spLocks noGrp="1" noChangeArrowheads="1"/>
          </p:cNvSpPr>
          <p:nvPr>
            <p:ph type="title"/>
          </p:nvPr>
        </p:nvSpPr>
        <p:spPr/>
        <p:txBody>
          <a:bodyPr/>
          <a:lstStyle/>
          <a:p>
            <a:r>
              <a:rPr lang="en-US" altLang="en-US" smtClean="0"/>
              <a:t>State-Level GDP Change</a:t>
            </a:r>
          </a:p>
        </p:txBody>
      </p:sp>
      <p:sp>
        <p:nvSpPr>
          <p:cNvPr id="5" name="Right Arrow 4"/>
          <p:cNvSpPr/>
          <p:nvPr/>
        </p:nvSpPr>
        <p:spPr bwMode="auto">
          <a:xfrm rot="16200000">
            <a:off x="3899694" y="4453731"/>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6" name="TextBox 5"/>
          <p:cNvSpPr txBox="1"/>
          <p:nvPr/>
        </p:nvSpPr>
        <p:spPr>
          <a:xfrm>
            <a:off x="4779963" y="4264025"/>
            <a:ext cx="2171700" cy="369888"/>
          </a:xfrm>
          <a:prstGeom prst="rect">
            <a:avLst/>
          </a:prstGeom>
          <a:noFill/>
        </p:spPr>
        <p:txBody>
          <a:bodyPr wrap="none">
            <a:spAutoFit/>
          </a:bodyPr>
          <a:lstStyle/>
          <a:p>
            <a:pPr eaLnBrk="1" hangingPunct="1">
              <a:defRPr/>
            </a:pPr>
            <a:r>
              <a:rPr lang="en-US" dirty="0">
                <a:latin typeface="+mn-lt"/>
              </a:rPr>
              <a:t>Slopes are unequal</a:t>
            </a:r>
          </a:p>
        </p:txBody>
      </p:sp>
      <p:sp>
        <p:nvSpPr>
          <p:cNvPr id="7" name="Right Arrow 6"/>
          <p:cNvSpPr/>
          <p:nvPr/>
        </p:nvSpPr>
        <p:spPr bwMode="auto">
          <a:xfrm rot="16200000">
            <a:off x="6506369" y="3450431"/>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8" name="Right Arrow 7"/>
          <p:cNvSpPr/>
          <p:nvPr/>
        </p:nvSpPr>
        <p:spPr bwMode="auto">
          <a:xfrm rot="5400000">
            <a:off x="6123782" y="2844006"/>
            <a:ext cx="247650" cy="115887"/>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10" name="Rectangle 9"/>
          <p:cNvSpPr/>
          <p:nvPr/>
        </p:nvSpPr>
        <p:spPr>
          <a:xfrm>
            <a:off x="5065713" y="2043113"/>
            <a:ext cx="1955800" cy="646112"/>
          </a:xfrm>
          <a:prstGeom prst="rect">
            <a:avLst/>
          </a:prstGeom>
        </p:spPr>
        <p:txBody>
          <a:bodyPr wrap="none">
            <a:spAutoFit/>
          </a:bodyPr>
          <a:lstStyle/>
          <a:p>
            <a:pPr eaLnBrk="1" hangingPunct="1">
              <a:defRPr/>
            </a:pPr>
            <a:r>
              <a:rPr lang="en-US" dirty="0">
                <a:latin typeface="+mn-lt"/>
              </a:rPr>
              <a:t>Change in Slope:</a:t>
            </a:r>
          </a:p>
          <a:p>
            <a:pPr eaLnBrk="1" hangingPunct="1">
              <a:defRPr/>
            </a:pPr>
            <a:r>
              <a:rPr lang="en-US" dirty="0">
                <a:latin typeface="+mn-lt"/>
              </a:rPr>
              <a:t>No drop/increase</a:t>
            </a:r>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
        <p:nvSpPr>
          <p:cNvPr id="4" name="Slide Number Placeholder 3"/>
          <p:cNvSpPr>
            <a:spLocks noGrp="1"/>
          </p:cNvSpPr>
          <p:nvPr>
            <p:ph type="sldNum" sz="quarter" idx="12"/>
          </p:nvPr>
        </p:nvSpPr>
        <p:spPr/>
        <p:txBody>
          <a:bodyPr/>
          <a:lstStyle/>
          <a:p>
            <a:pPr>
              <a:defRPr/>
            </a:pPr>
            <a:fld id="{F47C902F-E146-4E0D-B065-520C146C0C24}" type="slidenum">
              <a:rPr lang="en-US" smtClean="0"/>
              <a:pPr>
                <a:defRPr/>
              </a:pPr>
              <a:t>140</a:t>
            </a:fld>
            <a:endParaRPr lang="en-US"/>
          </a:p>
        </p:txBody>
      </p:sp>
    </p:spTree>
    <p:extLst>
      <p:ext uri="{BB962C8B-B14F-4D97-AF65-F5344CB8AC3E}">
        <p14:creationId xmlns:p14="http://schemas.microsoft.com/office/powerpoint/2010/main" val="229327852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754" name="Object 2"/>
          <p:cNvGraphicFramePr>
            <a:graphicFrameLocks noChangeAspect="1"/>
          </p:cNvGraphicFramePr>
          <p:nvPr/>
        </p:nvGraphicFramePr>
        <p:xfrm>
          <a:off x="962025" y="1014413"/>
          <a:ext cx="7243763" cy="5394325"/>
        </p:xfrm>
        <a:graphic>
          <a:graphicData uri="http://schemas.openxmlformats.org/presentationml/2006/ole">
            <mc:AlternateContent xmlns:mc="http://schemas.openxmlformats.org/markup-compatibility/2006">
              <mc:Choice xmlns:v="urn:schemas-microsoft-com:vml" Requires="v">
                <p:oleObj spid="_x0000_s281680" r:id="rId4" imgW="7242676" imgH="5395428" progId="Excel.Chart.8">
                  <p:embed/>
                </p:oleObj>
              </mc:Choice>
              <mc:Fallback>
                <p:oleObj r:id="rId4" imgW="7242676" imgH="5395428"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025" y="1014413"/>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55" name="Rectangle 3"/>
          <p:cNvSpPr>
            <a:spLocks noGrp="1" noChangeArrowheads="1"/>
          </p:cNvSpPr>
          <p:nvPr>
            <p:ph type="title"/>
          </p:nvPr>
        </p:nvSpPr>
        <p:spPr/>
        <p:txBody>
          <a:bodyPr/>
          <a:lstStyle/>
          <a:p>
            <a:r>
              <a:rPr lang="en-US" altLang="en-US" smtClean="0"/>
              <a:t>State-Level GDP Change</a:t>
            </a:r>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
        <p:nvSpPr>
          <p:cNvPr id="4" name="Slide Number Placeholder 3"/>
          <p:cNvSpPr>
            <a:spLocks noGrp="1"/>
          </p:cNvSpPr>
          <p:nvPr>
            <p:ph type="sldNum" sz="quarter" idx="12"/>
          </p:nvPr>
        </p:nvSpPr>
        <p:spPr/>
        <p:txBody>
          <a:bodyPr/>
          <a:lstStyle/>
          <a:p>
            <a:pPr>
              <a:defRPr/>
            </a:pPr>
            <a:fld id="{F47C902F-E146-4E0D-B065-520C146C0C24}" type="slidenum">
              <a:rPr lang="en-US" smtClean="0"/>
              <a:pPr>
                <a:defRPr/>
              </a:pPr>
              <a:t>141</a:t>
            </a:fld>
            <a:endParaRPr lang="en-US"/>
          </a:p>
        </p:txBody>
      </p:sp>
    </p:spTree>
    <p:extLst>
      <p:ext uri="{BB962C8B-B14F-4D97-AF65-F5344CB8AC3E}">
        <p14:creationId xmlns:p14="http://schemas.microsoft.com/office/powerpoint/2010/main" val="68490146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8" name="Object 2"/>
          <p:cNvGraphicFramePr>
            <a:graphicFrameLocks noChangeAspect="1"/>
          </p:cNvGraphicFramePr>
          <p:nvPr/>
        </p:nvGraphicFramePr>
        <p:xfrm>
          <a:off x="962025" y="1014413"/>
          <a:ext cx="7243763" cy="5394325"/>
        </p:xfrm>
        <a:graphic>
          <a:graphicData uri="http://schemas.openxmlformats.org/presentationml/2006/ole">
            <mc:AlternateContent xmlns:mc="http://schemas.openxmlformats.org/markup-compatibility/2006">
              <mc:Choice xmlns:v="urn:schemas-microsoft-com:vml" Requires="v">
                <p:oleObj spid="_x0000_s282704" r:id="rId4" imgW="7242676" imgH="5395428" progId="Excel.Chart.8">
                  <p:embed/>
                </p:oleObj>
              </mc:Choice>
              <mc:Fallback>
                <p:oleObj r:id="rId4" imgW="7242676" imgH="5395428"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025" y="1014413"/>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79" name="Rectangle 3"/>
          <p:cNvSpPr>
            <a:spLocks noGrp="1" noChangeArrowheads="1"/>
          </p:cNvSpPr>
          <p:nvPr>
            <p:ph type="title"/>
          </p:nvPr>
        </p:nvSpPr>
        <p:spPr/>
        <p:txBody>
          <a:bodyPr/>
          <a:lstStyle/>
          <a:p>
            <a:r>
              <a:rPr lang="en-US" altLang="en-US" smtClean="0"/>
              <a:t>State-Level GDP Change</a:t>
            </a:r>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
        <p:nvSpPr>
          <p:cNvPr id="4" name="Slide Number Placeholder 3"/>
          <p:cNvSpPr>
            <a:spLocks noGrp="1"/>
          </p:cNvSpPr>
          <p:nvPr>
            <p:ph type="sldNum" sz="quarter" idx="12"/>
          </p:nvPr>
        </p:nvSpPr>
        <p:spPr/>
        <p:txBody>
          <a:bodyPr/>
          <a:lstStyle/>
          <a:p>
            <a:pPr>
              <a:defRPr/>
            </a:pPr>
            <a:fld id="{F47C902F-E146-4E0D-B065-520C146C0C24}" type="slidenum">
              <a:rPr lang="en-US" smtClean="0"/>
              <a:pPr>
                <a:defRPr/>
              </a:pPr>
              <a:t>142</a:t>
            </a:fld>
            <a:endParaRPr lang="en-US"/>
          </a:p>
        </p:txBody>
      </p:sp>
    </p:spTree>
    <p:extLst>
      <p:ext uri="{BB962C8B-B14F-4D97-AF65-F5344CB8AC3E}">
        <p14:creationId xmlns:p14="http://schemas.microsoft.com/office/powerpoint/2010/main" val="223728074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7680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5511C3B3-5C23-45BA-8044-4228ABCB7FFD}" type="slidenum">
              <a:rPr lang="en-US" altLang="en-US" sz="1000"/>
              <a:pPr>
                <a:spcBef>
                  <a:spcPct val="0"/>
                </a:spcBef>
                <a:buFontTx/>
                <a:buNone/>
              </a:pPr>
              <a:t>143</a:t>
            </a:fld>
            <a:endParaRPr lang="en-US" altLang="en-US" sz="1000"/>
          </a:p>
        </p:txBody>
      </p:sp>
      <p:sp>
        <p:nvSpPr>
          <p:cNvPr id="76805" name="Rectangle 4"/>
          <p:cNvSpPr>
            <a:spLocks noGrp="1" noChangeArrowheads="1"/>
          </p:cNvSpPr>
          <p:nvPr>
            <p:ph type="title"/>
          </p:nvPr>
        </p:nvSpPr>
        <p:spPr/>
        <p:txBody>
          <a:bodyPr/>
          <a:lstStyle/>
          <a:p>
            <a:r>
              <a:rPr lang="en-US" altLang="en-US" smtClean="0"/>
              <a:t>Step 5:  Picking Alternative Models</a:t>
            </a:r>
          </a:p>
        </p:txBody>
      </p:sp>
      <p:sp>
        <p:nvSpPr>
          <p:cNvPr id="76806" name="Rectangle 5"/>
          <p:cNvSpPr>
            <a:spLocks noGrp="1" noChangeArrowheads="1"/>
          </p:cNvSpPr>
          <p:nvPr>
            <p:ph type="body" idx="1"/>
          </p:nvPr>
        </p:nvSpPr>
        <p:spPr/>
        <p:txBody>
          <a:bodyPr/>
          <a:lstStyle/>
          <a:p>
            <a:r>
              <a:rPr lang="en-US" altLang="en-US" smtClean="0"/>
              <a:t>Alternative models have different predictors so comparisons of -2 log likelihood values is not appropriate</a:t>
            </a:r>
          </a:p>
          <a:p>
            <a:pPr lvl="1"/>
            <a:r>
              <a:rPr lang="en-US" altLang="en-US" smtClean="0"/>
              <a:t>Default is Restricted-Maximum Likelihood (REML)</a:t>
            </a:r>
          </a:p>
          <a:p>
            <a:pPr lvl="1"/>
            <a:r>
              <a:rPr lang="en-US" altLang="en-US" smtClean="0"/>
              <a:t>With REML, -2 log likelihood contrasts should be used only on random effects</a:t>
            </a:r>
          </a:p>
          <a:p>
            <a:r>
              <a:rPr lang="en-US" altLang="en-US" smtClean="0"/>
              <a:t>May to useful to examine:</a:t>
            </a:r>
          </a:p>
          <a:p>
            <a:pPr lvl="1"/>
            <a:r>
              <a:rPr lang="en-US" altLang="en-US" smtClean="0"/>
              <a:t>Akaike’s Information Criterion (AIC)</a:t>
            </a:r>
          </a:p>
          <a:p>
            <a:pPr lvl="1"/>
            <a:r>
              <a:rPr lang="en-US" altLang="en-US" smtClean="0"/>
              <a:t>Bayesian Information Criterion (BIC)</a:t>
            </a:r>
          </a:p>
          <a:p>
            <a:r>
              <a:rPr lang="en-US" altLang="en-US" smtClean="0"/>
              <a:t>Smaller is better</a:t>
            </a:r>
          </a:p>
          <a:p>
            <a:r>
              <a:rPr lang="en-US" altLang="en-US" smtClean="0"/>
              <a:t>Can contrast values across non-nested models</a:t>
            </a:r>
          </a:p>
          <a:p>
            <a:endParaRPr lang="en-US" altLang="en-US" smtClean="0"/>
          </a:p>
          <a:p>
            <a:endParaRPr lang="en-US" altLang="en-US" smtClean="0"/>
          </a:p>
          <a:p>
            <a:pPr lvl="1"/>
            <a:endParaRPr lang="en-US" altLang="en-US" smtClean="0"/>
          </a:p>
          <a:p>
            <a:endParaRPr lang="en-US" altLang="en-US" smtClean="0"/>
          </a:p>
        </p:txBody>
      </p:sp>
    </p:spTree>
    <p:extLst>
      <p:ext uri="{BB962C8B-B14F-4D97-AF65-F5344CB8AC3E}">
        <p14:creationId xmlns:p14="http://schemas.microsoft.com/office/powerpoint/2010/main" val="82049857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7782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14194BE-B59B-44D7-B3DB-29639EB31576}" type="slidenum">
              <a:rPr lang="en-US" altLang="en-US" sz="1000"/>
              <a:pPr>
                <a:spcBef>
                  <a:spcPct val="0"/>
                </a:spcBef>
                <a:buFontTx/>
                <a:buNone/>
              </a:pPr>
              <a:t>144</a:t>
            </a:fld>
            <a:endParaRPr lang="en-US" altLang="en-US" sz="1000"/>
          </a:p>
        </p:txBody>
      </p:sp>
      <p:sp>
        <p:nvSpPr>
          <p:cNvPr id="77829" name="Rectangle 4"/>
          <p:cNvSpPr>
            <a:spLocks noGrp="1" noChangeArrowheads="1"/>
          </p:cNvSpPr>
          <p:nvPr>
            <p:ph type="title"/>
          </p:nvPr>
        </p:nvSpPr>
        <p:spPr/>
        <p:txBody>
          <a:bodyPr/>
          <a:lstStyle/>
          <a:p>
            <a:r>
              <a:rPr lang="en-US" altLang="en-US" smtClean="0"/>
              <a:t>Step 5:  Picking Alternative Models</a:t>
            </a:r>
          </a:p>
        </p:txBody>
      </p:sp>
      <p:sp>
        <p:nvSpPr>
          <p:cNvPr id="62470" name="Rectangle 5"/>
          <p:cNvSpPr>
            <a:spLocks noGrp="1" noChangeArrowheads="1"/>
          </p:cNvSpPr>
          <p:nvPr>
            <p:ph type="body" idx="1"/>
          </p:nvPr>
        </p:nvSpPr>
        <p:spPr/>
        <p:txBody>
          <a:bodyPr/>
          <a:lstStyle/>
          <a:p>
            <a:pPr>
              <a:defRPr/>
            </a:pPr>
            <a:r>
              <a:rPr lang="en-US" altLang="en-US" dirty="0" err="1" smtClean="0"/>
              <a:t>Akaike’s</a:t>
            </a:r>
            <a:r>
              <a:rPr lang="en-US" altLang="en-US" dirty="0" smtClean="0"/>
              <a:t> Information Criterion (AIC)</a:t>
            </a:r>
          </a:p>
          <a:p>
            <a:pPr lvl="1">
              <a:defRPr/>
            </a:pPr>
            <a:r>
              <a:rPr lang="en-US" altLang="en-US" dirty="0" smtClean="0"/>
              <a:t>Formula:  2k – (2 * (</a:t>
            </a:r>
            <a:r>
              <a:rPr lang="en-US" altLang="en-US" dirty="0" err="1" smtClean="0"/>
              <a:t>logLik</a:t>
            </a:r>
            <a:r>
              <a:rPr lang="en-US" altLang="en-US" dirty="0" smtClean="0"/>
              <a:t>))</a:t>
            </a:r>
          </a:p>
          <a:p>
            <a:pPr>
              <a:defRPr/>
            </a:pPr>
            <a:r>
              <a:rPr lang="en-US" altLang="en-US" dirty="0" smtClean="0"/>
              <a:t>Bayesian Information Criterion (BIC)</a:t>
            </a:r>
          </a:p>
          <a:p>
            <a:pPr lvl="1">
              <a:defRPr/>
            </a:pPr>
            <a:r>
              <a:rPr lang="en-US" altLang="en-US" dirty="0" smtClean="0"/>
              <a:t>Formula (large n </a:t>
            </a:r>
            <a:r>
              <a:rPr lang="en-US" altLang="en-US" dirty="0" err="1" smtClean="0"/>
              <a:t>approx</a:t>
            </a:r>
            <a:r>
              <a:rPr lang="en-US" altLang="en-US" dirty="0" smtClean="0"/>
              <a:t>): -2 * </a:t>
            </a:r>
            <a:r>
              <a:rPr lang="en-US" altLang="en-US" dirty="0" err="1" smtClean="0"/>
              <a:t>logLik</a:t>
            </a:r>
            <a:r>
              <a:rPr lang="en-US" altLang="en-US" dirty="0" smtClean="0"/>
              <a:t> + k * log(n)</a:t>
            </a:r>
          </a:p>
          <a:p>
            <a:pPr lvl="1">
              <a:defRPr/>
            </a:pPr>
            <a:endParaRPr lang="en-US" altLang="en-US" dirty="0" smtClean="0"/>
          </a:p>
          <a:p>
            <a:pPr marL="0" indent="0">
              <a:buFontTx/>
              <a:buNone/>
              <a:defRPr/>
            </a:pPr>
            <a:endParaRPr lang="en-US" altLang="en-US" dirty="0" smtClean="0"/>
          </a:p>
          <a:p>
            <a:pPr>
              <a:defRPr/>
            </a:pPr>
            <a:endParaRPr lang="en-US" altLang="en-US" dirty="0" smtClean="0"/>
          </a:p>
          <a:p>
            <a:pPr lvl="1">
              <a:defRPr/>
            </a:pPr>
            <a:endParaRPr lang="en-US" altLang="en-US" dirty="0" smtClean="0"/>
          </a:p>
          <a:p>
            <a:pPr>
              <a:defRPr/>
            </a:pPr>
            <a:endParaRPr lang="en-US" altLang="en-US" dirty="0" smtClean="0"/>
          </a:p>
        </p:txBody>
      </p:sp>
      <p:sp>
        <p:nvSpPr>
          <p:cNvPr id="77831" name="Text Box 4"/>
          <p:cNvSpPr txBox="1">
            <a:spLocks noChangeArrowheads="1"/>
          </p:cNvSpPr>
          <p:nvPr/>
        </p:nvSpPr>
        <p:spPr bwMode="auto">
          <a:xfrm>
            <a:off x="1104900" y="3249613"/>
            <a:ext cx="6994525" cy="286226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da-DK" altLang="en-US" sz="1800" dirty="0">
                <a:latin typeface="Courier New" pitchFamily="49" charset="0"/>
              </a:rPr>
              <a:t>&gt; logLik(mod5.a)</a:t>
            </a:r>
          </a:p>
          <a:p>
            <a:pPr>
              <a:spcBef>
                <a:spcPct val="0"/>
              </a:spcBef>
              <a:buFontTx/>
              <a:buNone/>
            </a:pPr>
            <a:r>
              <a:rPr lang="da-DK" altLang="en-US" sz="1800" dirty="0">
                <a:latin typeface="Courier New" pitchFamily="49" charset="0"/>
              </a:rPr>
              <a:t>'log Lik.' -3091.293 (df=11)</a:t>
            </a:r>
          </a:p>
          <a:p>
            <a:pPr>
              <a:spcBef>
                <a:spcPct val="0"/>
              </a:spcBef>
              <a:buFontTx/>
              <a:buNone/>
            </a:pPr>
            <a:r>
              <a:rPr lang="da-DK" altLang="en-US" sz="1800" dirty="0">
                <a:latin typeface="Courier New" pitchFamily="49" charset="0"/>
              </a:rPr>
              <a:t>&gt; AIC(mod5.a)</a:t>
            </a:r>
          </a:p>
          <a:p>
            <a:pPr>
              <a:spcBef>
                <a:spcPct val="0"/>
              </a:spcBef>
              <a:buFontTx/>
              <a:buNone/>
            </a:pPr>
            <a:r>
              <a:rPr lang="da-DK" altLang="en-US" sz="1800" dirty="0">
                <a:latin typeface="Courier New" pitchFamily="49" charset="0"/>
              </a:rPr>
              <a:t>[1] 6204.586</a:t>
            </a:r>
          </a:p>
          <a:p>
            <a:pPr>
              <a:spcBef>
                <a:spcPct val="0"/>
              </a:spcBef>
              <a:buFontTx/>
              <a:buNone/>
            </a:pPr>
            <a:r>
              <a:rPr lang="da-DK" altLang="en-US" sz="1800" dirty="0">
                <a:latin typeface="Courier New" pitchFamily="49" charset="0"/>
              </a:rPr>
              <a:t>&gt; (2*11)-(2*(-3091.293))</a:t>
            </a:r>
          </a:p>
          <a:p>
            <a:pPr>
              <a:spcBef>
                <a:spcPct val="0"/>
              </a:spcBef>
              <a:buFontTx/>
              <a:buNone/>
            </a:pPr>
            <a:r>
              <a:rPr lang="da-DK" altLang="en-US" sz="1800" dirty="0">
                <a:latin typeface="Courier New" pitchFamily="49" charset="0"/>
              </a:rPr>
              <a:t>[1] 6204.586</a:t>
            </a:r>
          </a:p>
          <a:p>
            <a:pPr>
              <a:spcBef>
                <a:spcPct val="0"/>
              </a:spcBef>
              <a:buFontTx/>
              <a:buNone/>
            </a:pPr>
            <a:r>
              <a:rPr lang="da-DK" altLang="en-US" sz="1800" dirty="0">
                <a:latin typeface="Courier New" pitchFamily="49" charset="0"/>
              </a:rPr>
              <a:t>&gt; BIC(mod5.a)</a:t>
            </a:r>
          </a:p>
          <a:p>
            <a:pPr>
              <a:spcBef>
                <a:spcPct val="0"/>
              </a:spcBef>
              <a:buFontTx/>
              <a:buNone/>
            </a:pPr>
            <a:r>
              <a:rPr lang="da-DK" altLang="en-US" sz="1800" dirty="0">
                <a:latin typeface="Courier New" pitchFamily="49" charset="0"/>
              </a:rPr>
              <a:t>[1] 6255.581</a:t>
            </a:r>
          </a:p>
          <a:p>
            <a:pPr>
              <a:spcBef>
                <a:spcPct val="0"/>
              </a:spcBef>
              <a:buFontTx/>
              <a:buNone/>
            </a:pPr>
            <a:r>
              <a:rPr lang="da-DK" altLang="en-US" sz="1800" dirty="0">
                <a:latin typeface="Courier New" pitchFamily="49" charset="0"/>
              </a:rPr>
              <a:t>&gt; -2*-3091.293+11*log(765)</a:t>
            </a:r>
          </a:p>
          <a:p>
            <a:pPr>
              <a:spcBef>
                <a:spcPct val="0"/>
              </a:spcBef>
              <a:buFontTx/>
              <a:buNone/>
            </a:pPr>
            <a:r>
              <a:rPr lang="da-DK" altLang="en-US" sz="1800" dirty="0">
                <a:latin typeface="Courier New" pitchFamily="49" charset="0"/>
              </a:rPr>
              <a:t>[1] 6255.625</a:t>
            </a:r>
          </a:p>
        </p:txBody>
      </p:sp>
    </p:spTree>
    <p:extLst>
      <p:ext uri="{BB962C8B-B14F-4D97-AF65-F5344CB8AC3E}">
        <p14:creationId xmlns:p14="http://schemas.microsoft.com/office/powerpoint/2010/main" val="169567955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7885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8AF605DE-D2EE-45CF-B48D-72FBB9C33638}" type="slidenum">
              <a:rPr lang="en-US" altLang="en-US" sz="1000"/>
              <a:pPr>
                <a:spcBef>
                  <a:spcPct val="0"/>
                </a:spcBef>
                <a:buFontTx/>
                <a:buNone/>
              </a:pPr>
              <a:t>145</a:t>
            </a:fld>
            <a:endParaRPr lang="en-US" altLang="en-US" sz="1000"/>
          </a:p>
        </p:txBody>
      </p:sp>
      <p:sp>
        <p:nvSpPr>
          <p:cNvPr id="78853" name="Rectangle 4"/>
          <p:cNvSpPr>
            <a:spLocks noGrp="1" noChangeArrowheads="1"/>
          </p:cNvSpPr>
          <p:nvPr>
            <p:ph type="title"/>
          </p:nvPr>
        </p:nvSpPr>
        <p:spPr/>
        <p:txBody>
          <a:bodyPr/>
          <a:lstStyle/>
          <a:p>
            <a:r>
              <a:rPr lang="en-US" altLang="en-US" smtClean="0"/>
              <a:t>Step 5:  Picking Alternative Models</a:t>
            </a:r>
          </a:p>
        </p:txBody>
      </p:sp>
      <p:sp>
        <p:nvSpPr>
          <p:cNvPr id="62470" name="Rectangle 5"/>
          <p:cNvSpPr>
            <a:spLocks noGrp="1" noChangeArrowheads="1"/>
          </p:cNvSpPr>
          <p:nvPr>
            <p:ph type="body" idx="1"/>
          </p:nvPr>
        </p:nvSpPr>
        <p:spPr/>
        <p:txBody>
          <a:bodyPr/>
          <a:lstStyle/>
          <a:p>
            <a:pPr>
              <a:defRPr/>
            </a:pPr>
            <a:r>
              <a:rPr lang="en-US" altLang="en-US" dirty="0" smtClean="0"/>
              <a:t>The BIC carries more of a penalty for additional parameters (k) than does the AIC</a:t>
            </a:r>
          </a:p>
          <a:p>
            <a:pPr>
              <a:defRPr/>
            </a:pPr>
            <a:r>
              <a:rPr lang="en-US" altLang="en-US" dirty="0" smtClean="0"/>
              <a:t>Practically speaking, this means that the BIC will favor simpler models</a:t>
            </a:r>
          </a:p>
          <a:p>
            <a:pPr marL="0" indent="0">
              <a:buFontTx/>
              <a:buNone/>
              <a:defRPr/>
            </a:pPr>
            <a:endParaRPr lang="en-US" altLang="en-US" dirty="0" smtClean="0"/>
          </a:p>
          <a:p>
            <a:pPr>
              <a:defRPr/>
            </a:pPr>
            <a:endParaRPr lang="en-US" altLang="en-US" dirty="0" smtClean="0"/>
          </a:p>
          <a:p>
            <a:pPr lvl="1">
              <a:defRPr/>
            </a:pPr>
            <a:endParaRPr lang="en-US" altLang="en-US" dirty="0" smtClean="0"/>
          </a:p>
          <a:p>
            <a:pPr>
              <a:defRPr/>
            </a:pPr>
            <a:endParaRPr lang="en-US" altLang="en-US" dirty="0" smtClean="0"/>
          </a:p>
        </p:txBody>
      </p:sp>
    </p:spTree>
    <p:extLst>
      <p:ext uri="{BB962C8B-B14F-4D97-AF65-F5344CB8AC3E}">
        <p14:creationId xmlns:p14="http://schemas.microsoft.com/office/powerpoint/2010/main" val="21615719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7987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25C8C314-14E0-4229-9A8E-F688F67453C3}" type="slidenum">
              <a:rPr lang="en-US" altLang="en-US" sz="1000"/>
              <a:pPr>
                <a:spcBef>
                  <a:spcPct val="0"/>
                </a:spcBef>
                <a:buFontTx/>
                <a:buNone/>
              </a:pPr>
              <a:t>146</a:t>
            </a:fld>
            <a:endParaRPr lang="en-US" altLang="en-US" sz="1000"/>
          </a:p>
        </p:txBody>
      </p:sp>
      <p:sp>
        <p:nvSpPr>
          <p:cNvPr id="79877" name="Rectangle 2"/>
          <p:cNvSpPr>
            <a:spLocks noGrp="1" noChangeArrowheads="1"/>
          </p:cNvSpPr>
          <p:nvPr>
            <p:ph type="title"/>
          </p:nvPr>
        </p:nvSpPr>
        <p:spPr/>
        <p:txBody>
          <a:bodyPr/>
          <a:lstStyle/>
          <a:p>
            <a:r>
              <a:rPr lang="en-US" altLang="en-US" smtClean="0"/>
              <a:t>Step 5:  Picking Alternative Models</a:t>
            </a:r>
          </a:p>
        </p:txBody>
      </p:sp>
      <p:sp>
        <p:nvSpPr>
          <p:cNvPr id="79878" name="Rectangle 3"/>
          <p:cNvSpPr>
            <a:spLocks noGrp="1" noChangeArrowheads="1"/>
          </p:cNvSpPr>
          <p:nvPr>
            <p:ph type="body" idx="1"/>
          </p:nvPr>
        </p:nvSpPr>
        <p:spPr>
          <a:xfrm>
            <a:off x="677863" y="1220788"/>
            <a:ext cx="5127625" cy="4826000"/>
          </a:xfrm>
        </p:spPr>
        <p:txBody>
          <a:bodyPr/>
          <a:lstStyle/>
          <a:p>
            <a:pPr>
              <a:lnSpc>
                <a:spcPct val="90000"/>
              </a:lnSpc>
            </a:pPr>
            <a:r>
              <a:rPr lang="en-US" altLang="en-US" smtClean="0">
                <a:cs typeface="Times New Roman" pitchFamily="18" charset="0"/>
              </a:rPr>
              <a:t>Models:</a:t>
            </a:r>
          </a:p>
          <a:p>
            <a:pPr lvl="1">
              <a:lnSpc>
                <a:spcPct val="90000"/>
              </a:lnSpc>
            </a:pPr>
            <a:r>
              <a:rPr lang="en-US" altLang="en-US" smtClean="0">
                <a:cs typeface="Times New Roman" pitchFamily="18" charset="0"/>
              </a:rPr>
              <a:t>Three parameter model (mod4)</a:t>
            </a:r>
          </a:p>
          <a:p>
            <a:pPr lvl="1">
              <a:lnSpc>
                <a:spcPct val="90000"/>
              </a:lnSpc>
            </a:pPr>
            <a:r>
              <a:rPr lang="en-US" altLang="en-US" smtClean="0">
                <a:cs typeface="Times New Roman" pitchFamily="18" charset="0"/>
              </a:rPr>
              <a:t>TIME, TRANS (mod5.a)</a:t>
            </a:r>
          </a:p>
          <a:p>
            <a:pPr lvl="1">
              <a:lnSpc>
                <a:spcPct val="90000"/>
              </a:lnSpc>
            </a:pPr>
            <a:r>
              <a:rPr lang="en-US" altLang="en-US" smtClean="0">
                <a:cs typeface="Times New Roman" pitchFamily="18" charset="0"/>
              </a:rPr>
              <a:t>TIME, RECOV (mod5.b)</a:t>
            </a:r>
          </a:p>
          <a:p>
            <a:pPr>
              <a:lnSpc>
                <a:spcPct val="90000"/>
              </a:lnSpc>
            </a:pPr>
            <a:endParaRPr lang="en-US" altLang="en-US" smtClean="0">
              <a:cs typeface="Times New Roman" pitchFamily="18" charset="0"/>
            </a:endParaRPr>
          </a:p>
          <a:p>
            <a:pPr>
              <a:lnSpc>
                <a:spcPct val="90000"/>
              </a:lnSpc>
            </a:pPr>
            <a:r>
              <a:rPr lang="en-US" altLang="en-US" smtClean="0">
                <a:cs typeface="Times New Roman" pitchFamily="18" charset="0"/>
              </a:rPr>
              <a:t>Three parameter model (mod4) is best choice:</a:t>
            </a:r>
          </a:p>
          <a:p>
            <a:pPr lvl="1">
              <a:lnSpc>
                <a:spcPct val="90000"/>
              </a:lnSpc>
            </a:pPr>
            <a:r>
              <a:rPr lang="en-US" altLang="en-US" smtClean="0">
                <a:cs typeface="Times New Roman" pitchFamily="18" charset="0"/>
              </a:rPr>
              <a:t>Lowest AIC</a:t>
            </a:r>
          </a:p>
          <a:p>
            <a:pPr lvl="1">
              <a:lnSpc>
                <a:spcPct val="90000"/>
              </a:lnSpc>
            </a:pPr>
            <a:r>
              <a:rPr lang="en-US" altLang="en-US" smtClean="0">
                <a:cs typeface="Times New Roman" pitchFamily="18" charset="0"/>
              </a:rPr>
              <a:t>Lowest BIC</a:t>
            </a:r>
          </a:p>
          <a:p>
            <a:pPr lvl="1">
              <a:lnSpc>
                <a:spcPct val="90000"/>
              </a:lnSpc>
            </a:pPr>
            <a:endParaRPr lang="en-US" altLang="en-US" smtClean="0">
              <a:cs typeface="Times New Roman" pitchFamily="18" charset="0"/>
            </a:endParaRPr>
          </a:p>
          <a:p>
            <a:pPr>
              <a:lnSpc>
                <a:spcPct val="90000"/>
              </a:lnSpc>
            </a:pPr>
            <a:r>
              <a:rPr lang="en-US" altLang="en-US" smtClean="0">
                <a:cs typeface="Times New Roman" pitchFamily="18" charset="0"/>
              </a:rPr>
              <a:t>BIC for mod4 and mod5.b similar</a:t>
            </a:r>
          </a:p>
          <a:p>
            <a:pPr>
              <a:lnSpc>
                <a:spcPct val="90000"/>
              </a:lnSpc>
            </a:pPr>
            <a:endParaRPr lang="en-US" altLang="en-US" smtClean="0">
              <a:cs typeface="Times New Roman" pitchFamily="18" charset="0"/>
            </a:endParaRPr>
          </a:p>
        </p:txBody>
      </p:sp>
      <p:sp>
        <p:nvSpPr>
          <p:cNvPr id="79879" name="Text Box 4"/>
          <p:cNvSpPr txBox="1">
            <a:spLocks noChangeArrowheads="1"/>
          </p:cNvSpPr>
          <p:nvPr/>
        </p:nvSpPr>
        <p:spPr bwMode="auto">
          <a:xfrm>
            <a:off x="6064250" y="1682750"/>
            <a:ext cx="2154238" cy="397033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da-DK" altLang="en-US" sz="1800" dirty="0">
                <a:latin typeface="Courier New" pitchFamily="49" charset="0"/>
              </a:rPr>
              <a:t>&gt; AIC(mod4)</a:t>
            </a:r>
          </a:p>
          <a:p>
            <a:pPr>
              <a:spcBef>
                <a:spcPct val="0"/>
              </a:spcBef>
              <a:buFontTx/>
              <a:buNone/>
            </a:pPr>
            <a:r>
              <a:rPr lang="da-DK" altLang="en-US" sz="1800" dirty="0">
                <a:latin typeface="Courier New" pitchFamily="49" charset="0"/>
              </a:rPr>
              <a:t>[1] 6095.525</a:t>
            </a:r>
          </a:p>
          <a:p>
            <a:pPr>
              <a:spcBef>
                <a:spcPct val="0"/>
              </a:spcBef>
              <a:buFontTx/>
              <a:buNone/>
            </a:pPr>
            <a:r>
              <a:rPr lang="da-DK" altLang="en-US" sz="1800" dirty="0">
                <a:latin typeface="Courier New" pitchFamily="49" charset="0"/>
              </a:rPr>
              <a:t>&gt; BIC(mod4)</a:t>
            </a:r>
          </a:p>
          <a:p>
            <a:pPr>
              <a:spcBef>
                <a:spcPct val="0"/>
              </a:spcBef>
              <a:buFontTx/>
              <a:buNone/>
            </a:pPr>
            <a:r>
              <a:rPr lang="da-DK" altLang="en-US" sz="1800" dirty="0">
                <a:latin typeface="Courier New" pitchFamily="49" charset="0"/>
              </a:rPr>
              <a:t>[1] 6169.679</a:t>
            </a:r>
          </a:p>
          <a:p>
            <a:pPr>
              <a:spcBef>
                <a:spcPct val="0"/>
              </a:spcBef>
              <a:buFontTx/>
              <a:buNone/>
            </a:pPr>
            <a:r>
              <a:rPr lang="da-DK" altLang="en-US" sz="1800" dirty="0">
                <a:latin typeface="Courier New" pitchFamily="49" charset="0"/>
              </a:rPr>
              <a:t>&gt; </a:t>
            </a:r>
          </a:p>
          <a:p>
            <a:pPr>
              <a:spcBef>
                <a:spcPct val="0"/>
              </a:spcBef>
              <a:buFontTx/>
              <a:buNone/>
            </a:pPr>
            <a:r>
              <a:rPr lang="da-DK" altLang="en-US" sz="1800" dirty="0">
                <a:latin typeface="Courier New" pitchFamily="49" charset="0"/>
              </a:rPr>
              <a:t>&gt; AIC(mod5.a)</a:t>
            </a:r>
          </a:p>
          <a:p>
            <a:pPr>
              <a:spcBef>
                <a:spcPct val="0"/>
              </a:spcBef>
              <a:buFontTx/>
              <a:buNone/>
            </a:pPr>
            <a:r>
              <a:rPr lang="da-DK" altLang="en-US" sz="1800" dirty="0">
                <a:latin typeface="Courier New" pitchFamily="49" charset="0"/>
              </a:rPr>
              <a:t>[1] 6204.586</a:t>
            </a:r>
          </a:p>
          <a:p>
            <a:pPr>
              <a:spcBef>
                <a:spcPct val="0"/>
              </a:spcBef>
              <a:buFontTx/>
              <a:buNone/>
            </a:pPr>
            <a:r>
              <a:rPr lang="da-DK" altLang="en-US" sz="1800" dirty="0">
                <a:latin typeface="Courier New" pitchFamily="49" charset="0"/>
              </a:rPr>
              <a:t>&gt; BIC(mod5.a)</a:t>
            </a:r>
          </a:p>
          <a:p>
            <a:pPr>
              <a:spcBef>
                <a:spcPct val="0"/>
              </a:spcBef>
              <a:buFontTx/>
              <a:buNone/>
            </a:pPr>
            <a:r>
              <a:rPr lang="da-DK" altLang="en-US" sz="1800" dirty="0">
                <a:latin typeface="Courier New" pitchFamily="49" charset="0"/>
              </a:rPr>
              <a:t>[1] 6255.581</a:t>
            </a:r>
          </a:p>
          <a:p>
            <a:pPr>
              <a:spcBef>
                <a:spcPct val="0"/>
              </a:spcBef>
              <a:buFontTx/>
              <a:buNone/>
            </a:pPr>
            <a:r>
              <a:rPr lang="da-DK" altLang="en-US" sz="1800" dirty="0">
                <a:latin typeface="Courier New" pitchFamily="49" charset="0"/>
              </a:rPr>
              <a:t>&gt; </a:t>
            </a:r>
          </a:p>
          <a:p>
            <a:pPr>
              <a:spcBef>
                <a:spcPct val="0"/>
              </a:spcBef>
              <a:buFontTx/>
              <a:buNone/>
            </a:pPr>
            <a:r>
              <a:rPr lang="da-DK" altLang="en-US" sz="1800" dirty="0">
                <a:latin typeface="Courier New" pitchFamily="49" charset="0"/>
              </a:rPr>
              <a:t>&gt; AIC(mod5.b)</a:t>
            </a:r>
          </a:p>
          <a:p>
            <a:pPr>
              <a:spcBef>
                <a:spcPct val="0"/>
              </a:spcBef>
              <a:buFontTx/>
              <a:buNone/>
            </a:pPr>
            <a:r>
              <a:rPr lang="da-DK" altLang="en-US" sz="1800" dirty="0">
                <a:latin typeface="Courier New" pitchFamily="49" charset="0"/>
              </a:rPr>
              <a:t>[1] 6133.767</a:t>
            </a:r>
          </a:p>
          <a:p>
            <a:pPr>
              <a:spcBef>
                <a:spcPct val="0"/>
              </a:spcBef>
              <a:buFontTx/>
              <a:buNone/>
            </a:pPr>
            <a:r>
              <a:rPr lang="da-DK" altLang="en-US" sz="1800" dirty="0">
                <a:latin typeface="Courier New" pitchFamily="49" charset="0"/>
              </a:rPr>
              <a:t>&gt; BIC(mod5.b)</a:t>
            </a:r>
          </a:p>
          <a:p>
            <a:pPr>
              <a:spcBef>
                <a:spcPct val="0"/>
              </a:spcBef>
              <a:buFontTx/>
              <a:buNone/>
            </a:pPr>
            <a:r>
              <a:rPr lang="da-DK" altLang="en-US" sz="1800" dirty="0">
                <a:latin typeface="Courier New" pitchFamily="49" charset="0"/>
              </a:rPr>
              <a:t>[1] 6184.763</a:t>
            </a:r>
            <a:endParaRPr lang="en-US" altLang="en-US" sz="1800" dirty="0">
              <a:latin typeface="Courier New" pitchFamily="49" charset="0"/>
            </a:endParaRPr>
          </a:p>
        </p:txBody>
      </p:sp>
    </p:spTree>
    <p:extLst>
      <p:ext uri="{BB962C8B-B14F-4D97-AF65-F5344CB8AC3E}">
        <p14:creationId xmlns:p14="http://schemas.microsoft.com/office/powerpoint/2010/main" val="185999291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8090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52B56521-14CE-4381-93DA-9ABF6B861185}" type="slidenum">
              <a:rPr lang="en-US" altLang="en-US" sz="1000"/>
              <a:pPr>
                <a:spcBef>
                  <a:spcPct val="0"/>
                </a:spcBef>
                <a:buFontTx/>
                <a:buNone/>
              </a:pPr>
              <a:t>147</a:t>
            </a:fld>
            <a:endParaRPr lang="en-US" altLang="en-US" sz="1000"/>
          </a:p>
        </p:txBody>
      </p:sp>
      <p:sp>
        <p:nvSpPr>
          <p:cNvPr id="80901" name="Rectangle 2"/>
          <p:cNvSpPr>
            <a:spLocks noGrp="1" noChangeArrowheads="1"/>
          </p:cNvSpPr>
          <p:nvPr>
            <p:ph type="title"/>
          </p:nvPr>
        </p:nvSpPr>
        <p:spPr/>
        <p:txBody>
          <a:bodyPr/>
          <a:lstStyle/>
          <a:p>
            <a:r>
              <a:rPr lang="en-US" altLang="en-US" smtClean="0"/>
              <a:t>Step 5 Exercise</a:t>
            </a:r>
          </a:p>
        </p:txBody>
      </p:sp>
      <p:sp>
        <p:nvSpPr>
          <p:cNvPr id="80902" name="Rectangle 3"/>
          <p:cNvSpPr>
            <a:spLocks noGrp="1" noChangeArrowheads="1"/>
          </p:cNvSpPr>
          <p:nvPr>
            <p:ph type="body" idx="1"/>
          </p:nvPr>
        </p:nvSpPr>
        <p:spPr/>
        <p:txBody>
          <a:bodyPr/>
          <a:lstStyle/>
          <a:p>
            <a:r>
              <a:rPr lang="en-US" altLang="en-US" dirty="0" smtClean="0"/>
              <a:t>“Advanced Discontinuous Growth Exercises”</a:t>
            </a:r>
          </a:p>
          <a:p>
            <a:pPr lvl="1"/>
            <a:r>
              <a:rPr lang="en-US" altLang="en-US" dirty="0" smtClean="0"/>
              <a:t>Exercise 7:</a:t>
            </a:r>
          </a:p>
          <a:p>
            <a:pPr lvl="2"/>
            <a:r>
              <a:rPr lang="en-US" altLang="en-US" dirty="0" smtClean="0"/>
              <a:t>Model Alternative Model 1 (TIME and TRANS)</a:t>
            </a:r>
          </a:p>
          <a:p>
            <a:pPr lvl="2"/>
            <a:r>
              <a:rPr lang="en-US" altLang="en-US" dirty="0" smtClean="0"/>
              <a:t>Model Alternative Model 2 (TIME and RECOV)</a:t>
            </a:r>
          </a:p>
          <a:p>
            <a:pPr lvl="2"/>
            <a:r>
              <a:rPr lang="en-US" altLang="en-US" dirty="0" smtClean="0"/>
              <a:t>Contrast</a:t>
            </a:r>
          </a:p>
          <a:p>
            <a:pPr lvl="3"/>
            <a:r>
              <a:rPr lang="en-US" altLang="en-US" sz="2000" dirty="0" smtClean="0"/>
              <a:t>Three parameter models with two parameter models</a:t>
            </a:r>
          </a:p>
          <a:p>
            <a:pPr lvl="1"/>
            <a:endParaRPr lang="en-US" altLang="en-US" dirty="0" smtClean="0"/>
          </a:p>
        </p:txBody>
      </p:sp>
    </p:spTree>
    <p:extLst>
      <p:ext uri="{BB962C8B-B14F-4D97-AF65-F5344CB8AC3E}">
        <p14:creationId xmlns:p14="http://schemas.microsoft.com/office/powerpoint/2010/main" val="13621006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US" altLang="en-US" smtClean="0"/>
              <a:t>Step 6:  Adding Level-2 Predictors</a:t>
            </a:r>
          </a:p>
        </p:txBody>
      </p:sp>
      <p:sp>
        <p:nvSpPr>
          <p:cNvPr id="81923" name="Content Placeholder 2"/>
          <p:cNvSpPr>
            <a:spLocks noGrp="1"/>
          </p:cNvSpPr>
          <p:nvPr>
            <p:ph idx="1"/>
          </p:nvPr>
        </p:nvSpPr>
        <p:spPr/>
        <p:txBody>
          <a:bodyPr/>
          <a:lstStyle/>
          <a:p>
            <a:r>
              <a:rPr lang="en-US" altLang="en-US" smtClean="0"/>
              <a:t>The final step in discontinuous growth modeling is to add level-2 predictors of all the parameters found to randomly vary</a:t>
            </a:r>
          </a:p>
          <a:p>
            <a:r>
              <a:rPr lang="en-US" altLang="en-US" smtClean="0"/>
              <a:t>In the GDP example, there are State-level differences in:</a:t>
            </a:r>
          </a:p>
          <a:p>
            <a:pPr lvl="1"/>
            <a:r>
              <a:rPr lang="en-US" altLang="en-US" smtClean="0"/>
              <a:t>Intercepts (e.g., mean levels of GDP)</a:t>
            </a:r>
          </a:p>
          <a:p>
            <a:pPr lvl="1"/>
            <a:r>
              <a:rPr lang="en-US" altLang="en-US" smtClean="0"/>
              <a:t>Pre-transition slope (TIME)</a:t>
            </a:r>
          </a:p>
          <a:p>
            <a:pPr lvl="1"/>
            <a:r>
              <a:rPr lang="en-US" altLang="en-US" smtClean="0"/>
              <a:t>Change at the transition point (TRANS)</a:t>
            </a:r>
          </a:p>
          <a:p>
            <a:pPr lvl="1"/>
            <a:r>
              <a:rPr lang="en-US" altLang="en-US" smtClean="0"/>
              <a:t>Post-transition slope (RECOV)</a:t>
            </a:r>
          </a:p>
          <a:p>
            <a:endParaRPr lang="en-US" altLang="en-US" smtClean="0"/>
          </a:p>
        </p:txBody>
      </p:sp>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8192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B0D4389-0470-4043-A222-C94CCA0ADEC7}" type="slidenum">
              <a:rPr lang="en-US" altLang="en-US" sz="1000"/>
              <a:pPr>
                <a:spcBef>
                  <a:spcPct val="0"/>
                </a:spcBef>
                <a:buFontTx/>
                <a:buNone/>
              </a:pPr>
              <a:t>148</a:t>
            </a:fld>
            <a:endParaRPr lang="en-US" altLang="en-US" sz="1000"/>
          </a:p>
        </p:txBody>
      </p:sp>
    </p:spTree>
    <p:extLst>
      <p:ext uri="{BB962C8B-B14F-4D97-AF65-F5344CB8AC3E}">
        <p14:creationId xmlns:p14="http://schemas.microsoft.com/office/powerpoint/2010/main" val="85115339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1" name="Content Placeholder 1"/>
          <p:cNvSpPr>
            <a:spLocks noGrp="1"/>
          </p:cNvSpPr>
          <p:nvPr>
            <p:ph idx="1"/>
          </p:nvPr>
        </p:nvSpPr>
        <p:spPr>
          <a:xfrm>
            <a:off x="677863" y="995363"/>
            <a:ext cx="7772400" cy="4826000"/>
          </a:xfrm>
        </p:spPr>
        <p:txBody>
          <a:bodyPr/>
          <a:lstStyle/>
          <a:p>
            <a:r>
              <a:rPr lang="en-US" altLang="en-US" dirty="0" smtClean="0"/>
              <a:t>States vary on every parameter</a:t>
            </a:r>
          </a:p>
        </p:txBody>
      </p:sp>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8294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FB8B5F17-7FCC-45D4-87EA-9AB68CACEEB5}" type="slidenum">
              <a:rPr lang="en-US" altLang="en-US" sz="1000"/>
              <a:pPr>
                <a:spcBef>
                  <a:spcPct val="0"/>
                </a:spcBef>
                <a:buFontTx/>
                <a:buNone/>
              </a:pPr>
              <a:t>149</a:t>
            </a:fld>
            <a:endParaRPr lang="en-US" altLang="en-US" sz="1000"/>
          </a:p>
        </p:txBody>
      </p:sp>
      <p:sp>
        <p:nvSpPr>
          <p:cNvPr id="82949" name="Rectangle 2"/>
          <p:cNvSpPr>
            <a:spLocks noGrp="1" noChangeArrowheads="1"/>
          </p:cNvSpPr>
          <p:nvPr>
            <p:ph type="title"/>
          </p:nvPr>
        </p:nvSpPr>
        <p:spPr/>
        <p:txBody>
          <a:bodyPr/>
          <a:lstStyle/>
          <a:p>
            <a:r>
              <a:rPr lang="en-US" altLang="en-US" smtClean="0"/>
              <a:t>Step 6:  Modeling State Variability</a:t>
            </a:r>
          </a:p>
        </p:txBody>
      </p:sp>
      <p:sp>
        <p:nvSpPr>
          <p:cNvPr id="82950" name="Text Box 4"/>
          <p:cNvSpPr txBox="1">
            <a:spLocks noChangeArrowheads="1"/>
          </p:cNvSpPr>
          <p:nvPr/>
        </p:nvSpPr>
        <p:spPr bwMode="auto">
          <a:xfrm>
            <a:off x="344488" y="1450975"/>
            <a:ext cx="8529637" cy="4770537"/>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cs typeface="Courier New" pitchFamily="49" charset="0"/>
              </a:rPr>
              <a:t>&gt; null.mod&lt;-</a:t>
            </a:r>
            <a:r>
              <a:rPr lang="en-US" altLang="en-US" sz="1600" dirty="0" err="1">
                <a:latin typeface="Courier New" pitchFamily="49" charset="0"/>
                <a:cs typeface="Courier New" pitchFamily="49" charset="0"/>
              </a:rPr>
              <a:t>lme</a:t>
            </a:r>
            <a:r>
              <a:rPr lang="en-US" altLang="en-US" sz="1600" dirty="0">
                <a:latin typeface="Courier New" pitchFamily="49" charset="0"/>
                <a:cs typeface="Courier New" pitchFamily="49" charset="0"/>
              </a:rPr>
              <a:t>(gdp1k~1,random=~1|state,gdpdata.univ,</a:t>
            </a:r>
            <a:r>
              <a:rPr lang="en-US" altLang="en-US" sz="1600" b="1" dirty="0">
                <a:latin typeface="Courier New" pitchFamily="49" charset="0"/>
              </a:rPr>
              <a:t> </a:t>
            </a:r>
            <a:r>
              <a:rPr lang="en-US" altLang="en-US" sz="1600" dirty="0">
                <a:latin typeface="Courier New" pitchFamily="49" charset="0"/>
              </a:rPr>
              <a:t>control=list(opt="</a:t>
            </a:r>
            <a:r>
              <a:rPr lang="en-US" altLang="en-US" sz="1600" dirty="0" err="1">
                <a:latin typeface="Courier New" pitchFamily="49" charset="0"/>
              </a:rPr>
              <a:t>optim</a:t>
            </a:r>
            <a:r>
              <a:rPr lang="en-US" altLang="en-US" sz="1600" dirty="0">
                <a:latin typeface="Courier New" pitchFamily="49" charset="0"/>
              </a:rPr>
              <a:t>")</a:t>
            </a:r>
            <a:r>
              <a:rPr lang="en-US" altLang="en-US" sz="1600" dirty="0">
                <a:latin typeface="Courier New" pitchFamily="49" charset="0"/>
                <a:cs typeface="Courier New" pitchFamily="49" charset="0"/>
              </a:rPr>
              <a:t>)</a:t>
            </a:r>
          </a:p>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VarCorr</a:t>
            </a:r>
            <a:r>
              <a:rPr lang="en-US" altLang="en-US" sz="1600" dirty="0">
                <a:latin typeface="Courier New" pitchFamily="49" charset="0"/>
                <a:cs typeface="Courier New" pitchFamily="49" charset="0"/>
              </a:rPr>
              <a:t>(null.mod)</a:t>
            </a:r>
          </a:p>
          <a:p>
            <a:pPr>
              <a:spcBef>
                <a:spcPct val="0"/>
              </a:spcBef>
              <a:buFontTx/>
              <a:buNone/>
            </a:pPr>
            <a:r>
              <a:rPr lang="en-US" altLang="en-US" sz="1600" dirty="0">
                <a:latin typeface="Courier New" pitchFamily="49" charset="0"/>
                <a:cs typeface="Courier New" pitchFamily="49" charset="0"/>
              </a:rPr>
              <a:t>state = </a:t>
            </a:r>
            <a:r>
              <a:rPr lang="en-US" altLang="en-US" sz="1600" dirty="0" err="1">
                <a:latin typeface="Courier New" pitchFamily="49" charset="0"/>
                <a:cs typeface="Courier New" pitchFamily="49" charset="0"/>
              </a:rPr>
              <a:t>pdLogChol</a:t>
            </a:r>
            <a:r>
              <a:rPr lang="en-US" altLang="en-US" sz="1600" dirty="0">
                <a:latin typeface="Courier New" pitchFamily="49" charset="0"/>
                <a:cs typeface="Courier New" pitchFamily="49" charset="0"/>
              </a:rPr>
              <a:t>(1) </a:t>
            </a:r>
          </a:p>
          <a:p>
            <a:pPr>
              <a:spcBef>
                <a:spcPct val="0"/>
              </a:spcBef>
              <a:buFontTx/>
              <a:buNone/>
            </a:pPr>
            <a:r>
              <a:rPr lang="en-US" altLang="en-US" sz="1600" dirty="0">
                <a:latin typeface="Courier New" pitchFamily="49" charset="0"/>
                <a:cs typeface="Courier New" pitchFamily="49" charset="0"/>
              </a:rPr>
              <a:t>            Variance  </a:t>
            </a:r>
            <a:r>
              <a:rPr lang="en-US" altLang="en-US" sz="1600" dirty="0" err="1">
                <a:latin typeface="Courier New" pitchFamily="49" charset="0"/>
                <a:cs typeface="Courier New" pitchFamily="49" charset="0"/>
              </a:rPr>
              <a:t>StdDev</a:t>
            </a:r>
            <a:r>
              <a:rPr lang="en-US" altLang="en-US" sz="1600" dirty="0">
                <a:latin typeface="Courier New" pitchFamily="49" charset="0"/>
                <a:cs typeface="Courier New" pitchFamily="49" charset="0"/>
              </a:rPr>
              <a:t>   </a:t>
            </a:r>
          </a:p>
          <a:p>
            <a:pPr>
              <a:spcBef>
                <a:spcPct val="0"/>
              </a:spcBef>
              <a:buFontTx/>
              <a:buNone/>
            </a:pPr>
            <a:r>
              <a:rPr lang="en-US" altLang="en-US" sz="1600" dirty="0">
                <a:latin typeface="Courier New" pitchFamily="49" charset="0"/>
                <a:cs typeface="Courier New" pitchFamily="49" charset="0"/>
              </a:rPr>
              <a:t>(Intercept) 76969.042 277.43295</a:t>
            </a:r>
          </a:p>
          <a:p>
            <a:pPr>
              <a:spcBef>
                <a:spcPct val="0"/>
              </a:spcBef>
              <a:buFontTx/>
              <a:buNone/>
            </a:pPr>
            <a:r>
              <a:rPr lang="en-US" altLang="en-US" sz="1600" dirty="0">
                <a:latin typeface="Courier New" pitchFamily="49" charset="0"/>
                <a:cs typeface="Courier New" pitchFamily="49" charset="0"/>
              </a:rPr>
              <a:t>Residual     5140.942  71.70036</a:t>
            </a:r>
          </a:p>
          <a:p>
            <a:pPr>
              <a:spcBef>
                <a:spcPct val="0"/>
              </a:spcBef>
              <a:buFontTx/>
              <a:buNone/>
            </a:pPr>
            <a:r>
              <a:rPr lang="en-US" altLang="en-US" sz="1600" dirty="0">
                <a:latin typeface="Courier New" pitchFamily="49" charset="0"/>
                <a:cs typeface="Courier New" pitchFamily="49" charset="0"/>
              </a:rPr>
              <a:t>&gt; 76969.04/(76969.04+5140.942)</a:t>
            </a:r>
          </a:p>
          <a:p>
            <a:pPr>
              <a:spcBef>
                <a:spcPct val="0"/>
              </a:spcBef>
              <a:buFontTx/>
              <a:buNone/>
            </a:pPr>
            <a:r>
              <a:rPr lang="en-US" altLang="en-US" sz="1600" dirty="0">
                <a:latin typeface="Courier New" pitchFamily="49" charset="0"/>
                <a:cs typeface="Courier New" pitchFamily="49" charset="0"/>
              </a:rPr>
              <a:t>[1] </a:t>
            </a:r>
            <a:r>
              <a:rPr lang="en-US" altLang="en-US" sz="1600" dirty="0" smtClean="0">
                <a:latin typeface="Courier New" pitchFamily="49" charset="0"/>
                <a:cs typeface="Courier New" pitchFamily="49" charset="0"/>
              </a:rPr>
              <a:t>0.9373896</a:t>
            </a:r>
          </a:p>
          <a:p>
            <a:pPr>
              <a:spcBef>
                <a:spcPct val="0"/>
              </a:spcBef>
              <a:buFontTx/>
              <a:buNone/>
            </a:pPr>
            <a:endParaRPr lang="en-US" altLang="en-US" sz="1600" dirty="0">
              <a:latin typeface="Courier New" pitchFamily="49" charset="0"/>
            </a:endParaRPr>
          </a:p>
          <a:p>
            <a:pPr>
              <a:spcBef>
                <a:spcPct val="0"/>
              </a:spcBef>
              <a:buFontTx/>
              <a:buNone/>
            </a:pPr>
            <a:r>
              <a:rPr lang="en-US" altLang="en-US" sz="1600" dirty="0">
                <a:latin typeface="Courier New" pitchFamily="49" charset="0"/>
              </a:rPr>
              <a:t>&gt; mod3.a&lt;-update(mod2,random=~</a:t>
            </a:r>
            <a:r>
              <a:rPr lang="en-US" altLang="en-US" sz="1600" dirty="0" err="1">
                <a:latin typeface="Courier New" pitchFamily="49" charset="0"/>
              </a:rPr>
              <a:t>TIME|state</a:t>
            </a:r>
            <a:r>
              <a:rPr lang="en-US" altLang="en-US" sz="1600" dirty="0">
                <a:latin typeface="Courier New" pitchFamily="49" charset="0"/>
              </a:rPr>
              <a:t>)</a:t>
            </a:r>
          </a:p>
          <a:p>
            <a:pPr>
              <a:spcBef>
                <a:spcPct val="0"/>
              </a:spcBef>
              <a:buFontTx/>
              <a:buNone/>
            </a:pPr>
            <a:r>
              <a:rPr lang="en-US" altLang="en-US" sz="1600" dirty="0">
                <a:latin typeface="Courier New" pitchFamily="49" charset="0"/>
              </a:rPr>
              <a:t>&gt; mod3.b&lt;-update(mod3.a,random=~</a:t>
            </a:r>
            <a:r>
              <a:rPr lang="en-US" altLang="en-US" sz="1600" dirty="0" err="1">
                <a:latin typeface="Courier New" pitchFamily="49" charset="0"/>
              </a:rPr>
              <a:t>TIME+TRANS|state</a:t>
            </a:r>
            <a:r>
              <a:rPr lang="en-US" altLang="en-US" sz="1600" dirty="0">
                <a:latin typeface="Courier New" pitchFamily="49" charset="0"/>
              </a:rPr>
              <a:t>)</a:t>
            </a:r>
          </a:p>
          <a:p>
            <a:pPr>
              <a:spcBef>
                <a:spcPct val="0"/>
              </a:spcBef>
              <a:buFontTx/>
              <a:buNone/>
            </a:pPr>
            <a:r>
              <a:rPr lang="en-US" altLang="en-US" sz="1600" dirty="0">
                <a:latin typeface="Courier New" pitchFamily="49" charset="0"/>
              </a:rPr>
              <a:t>&gt; mod3.c&lt;-update(mod3.b,random=~</a:t>
            </a:r>
            <a:r>
              <a:rPr lang="en-US" altLang="en-US" sz="1600" dirty="0" err="1">
                <a:latin typeface="Courier New" pitchFamily="49" charset="0"/>
              </a:rPr>
              <a:t>TIME+TRANS+RECOV|state</a:t>
            </a:r>
            <a:r>
              <a:rPr lang="en-US" altLang="en-US" sz="1600" dirty="0">
                <a:latin typeface="Courier New" pitchFamily="49" charset="0"/>
              </a:rPr>
              <a:t>)</a:t>
            </a:r>
          </a:p>
          <a:p>
            <a:pPr>
              <a:spcBef>
                <a:spcPct val="0"/>
              </a:spcBef>
              <a:buFontTx/>
              <a:buNone/>
            </a:pPr>
            <a:r>
              <a:rPr lang="en-US" altLang="en-US" sz="1600" dirty="0">
                <a:latin typeface="Courier New" pitchFamily="49" charset="0"/>
              </a:rPr>
              <a:t>&gt; </a:t>
            </a:r>
            <a:r>
              <a:rPr lang="en-US" altLang="en-US" sz="1600" dirty="0" err="1">
                <a:latin typeface="Courier New" pitchFamily="49" charset="0"/>
              </a:rPr>
              <a:t>anova</a:t>
            </a:r>
            <a:r>
              <a:rPr lang="en-US" altLang="en-US" sz="1600" dirty="0">
                <a:latin typeface="Courier New" pitchFamily="49" charset="0"/>
              </a:rPr>
              <a:t>(mod2,mod3.a,mod3.b,mod3.c)</a:t>
            </a:r>
          </a:p>
          <a:p>
            <a:pPr>
              <a:spcBef>
                <a:spcPct val="0"/>
              </a:spcBef>
              <a:buFontTx/>
              <a:buNone/>
            </a:pPr>
            <a:r>
              <a:rPr lang="en-US" altLang="en-US" sz="1600" dirty="0">
                <a:latin typeface="Courier New" pitchFamily="49" charset="0"/>
              </a:rPr>
              <a:t>       Model </a:t>
            </a:r>
            <a:r>
              <a:rPr lang="en-US" altLang="en-US" sz="1600" dirty="0" err="1">
                <a:latin typeface="Courier New" pitchFamily="49" charset="0"/>
              </a:rPr>
              <a:t>df</a:t>
            </a:r>
            <a:r>
              <a:rPr lang="en-US" altLang="en-US" sz="1600" dirty="0">
                <a:latin typeface="Courier New" pitchFamily="49" charset="0"/>
              </a:rPr>
              <a:t>      AIC      BIC    </a:t>
            </a:r>
            <a:r>
              <a:rPr lang="en-US" altLang="en-US" sz="1600" dirty="0" err="1">
                <a:latin typeface="Courier New" pitchFamily="49" charset="0"/>
              </a:rPr>
              <a:t>logLik</a:t>
            </a:r>
            <a:r>
              <a:rPr lang="en-US" altLang="en-US" sz="1600" dirty="0">
                <a:latin typeface="Courier New" pitchFamily="49" charset="0"/>
              </a:rPr>
              <a:t>   Test   </a:t>
            </a:r>
            <a:r>
              <a:rPr lang="en-US" altLang="en-US" sz="1600" dirty="0" err="1">
                <a:latin typeface="Courier New" pitchFamily="49" charset="0"/>
              </a:rPr>
              <a:t>L.Ratio</a:t>
            </a:r>
            <a:r>
              <a:rPr lang="en-US" altLang="en-US" sz="1600" dirty="0">
                <a:latin typeface="Courier New" pitchFamily="49" charset="0"/>
              </a:rPr>
              <a:t> p-value</a:t>
            </a:r>
          </a:p>
          <a:p>
            <a:pPr>
              <a:spcBef>
                <a:spcPct val="0"/>
              </a:spcBef>
              <a:buFontTx/>
              <a:buNone/>
            </a:pPr>
            <a:r>
              <a:rPr lang="en-US" altLang="en-US" sz="1600" dirty="0">
                <a:latin typeface="Courier New" pitchFamily="49" charset="0"/>
              </a:rPr>
              <a:t>mod2       1  6 8641.864 8669.671 -4314.932                         </a:t>
            </a:r>
          </a:p>
          <a:p>
            <a:pPr>
              <a:spcBef>
                <a:spcPct val="0"/>
              </a:spcBef>
              <a:buFontTx/>
              <a:buNone/>
            </a:pPr>
            <a:r>
              <a:rPr lang="en-US" altLang="en-US" sz="1600" dirty="0">
                <a:latin typeface="Courier New" pitchFamily="49" charset="0"/>
              </a:rPr>
              <a:t>mod3.a     2  8 6683.111 6720.189 -3333.556 1 vs 2 1962.7521  &lt;.0001</a:t>
            </a:r>
          </a:p>
          <a:p>
            <a:pPr>
              <a:spcBef>
                <a:spcPct val="0"/>
              </a:spcBef>
              <a:buFontTx/>
              <a:buNone/>
            </a:pPr>
            <a:r>
              <a:rPr lang="en-US" altLang="en-US" sz="1600" dirty="0">
                <a:latin typeface="Courier New" pitchFamily="49" charset="0"/>
              </a:rPr>
              <a:t>mod3.b     3 11 6540.190 6591.171 -3259.095 2 vs 3  148.9212  &lt;.0001</a:t>
            </a:r>
          </a:p>
          <a:p>
            <a:pPr>
              <a:spcBef>
                <a:spcPct val="0"/>
              </a:spcBef>
              <a:buFontTx/>
              <a:buNone/>
            </a:pPr>
            <a:r>
              <a:rPr lang="en-US" altLang="en-US" sz="1600" dirty="0">
                <a:latin typeface="Courier New" pitchFamily="49" charset="0"/>
              </a:rPr>
              <a:t>mod3.c     4 15 6379.728 6449.247 -3174.864 3 vs 4  168.4627  &lt;.0001</a:t>
            </a:r>
          </a:p>
        </p:txBody>
      </p:sp>
    </p:spTree>
    <p:extLst>
      <p:ext uri="{BB962C8B-B14F-4D97-AF65-F5344CB8AC3E}">
        <p14:creationId xmlns:p14="http://schemas.microsoft.com/office/powerpoint/2010/main" val="36811144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EA985875-481A-4A18-B64C-1C71A9318CD2}" type="slidenum">
              <a:rPr lang="en-US"/>
              <a:pPr>
                <a:defRPr/>
              </a:pPr>
              <a:t>15</a:t>
            </a:fld>
            <a:endParaRPr lang="en-US"/>
          </a:p>
        </p:txBody>
      </p:sp>
      <p:sp>
        <p:nvSpPr>
          <p:cNvPr id="27653" name="Rectangle 1026"/>
          <p:cNvSpPr>
            <a:spLocks noGrp="1" noChangeArrowheads="1"/>
          </p:cNvSpPr>
          <p:nvPr>
            <p:ph type="title"/>
          </p:nvPr>
        </p:nvSpPr>
        <p:spPr/>
        <p:txBody>
          <a:bodyPr/>
          <a:lstStyle/>
          <a:p>
            <a:r>
              <a:rPr lang="en-US" altLang="en-US" smtClean="0"/>
              <a:t>Intro:  Model Context</a:t>
            </a:r>
          </a:p>
        </p:txBody>
      </p:sp>
      <p:sp>
        <p:nvSpPr>
          <p:cNvPr id="27654" name="Rectangle 1027"/>
          <p:cNvSpPr>
            <a:spLocks noGrp="1" noChangeArrowheads="1"/>
          </p:cNvSpPr>
          <p:nvPr>
            <p:ph type="body" idx="1"/>
          </p:nvPr>
        </p:nvSpPr>
        <p:spPr/>
        <p:txBody>
          <a:bodyPr/>
          <a:lstStyle/>
          <a:p>
            <a:r>
              <a:rPr lang="en-US" altLang="en-US" dirty="0" smtClean="0"/>
              <a:t>Why it is important to use mixed-effects models (summary of Point 1)</a:t>
            </a:r>
          </a:p>
          <a:p>
            <a:pPr lvl="1"/>
            <a:r>
              <a:rPr lang="en-US" altLang="en-US" dirty="0" smtClean="0"/>
              <a:t>Model the role of social context</a:t>
            </a:r>
          </a:p>
          <a:p>
            <a:pPr lvl="1"/>
            <a:r>
              <a:rPr lang="en-US" altLang="en-US" dirty="0" smtClean="0"/>
              <a:t>Model level-2 </a:t>
            </a:r>
            <a:r>
              <a:rPr lang="en-US" altLang="en-US" dirty="0"/>
              <a:t>(often person-level) effects in repeated measures</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970" name="Object 2"/>
          <p:cNvGraphicFramePr>
            <a:graphicFrameLocks noChangeAspect="1"/>
          </p:cNvGraphicFramePr>
          <p:nvPr/>
        </p:nvGraphicFramePr>
        <p:xfrm>
          <a:off x="914400" y="1014413"/>
          <a:ext cx="7243763" cy="5394325"/>
        </p:xfrm>
        <a:graphic>
          <a:graphicData uri="http://schemas.openxmlformats.org/presentationml/2006/ole">
            <mc:AlternateContent xmlns:mc="http://schemas.openxmlformats.org/markup-compatibility/2006">
              <mc:Choice xmlns:v="urn:schemas-microsoft-com:vml" Requires="v">
                <p:oleObj spid="_x0000_s283728" r:id="rId4" imgW="7242676" imgH="5395428" progId="Excel.Chart.8">
                  <p:embed/>
                </p:oleObj>
              </mc:Choice>
              <mc:Fallback>
                <p:oleObj r:id="rId4" imgW="7242676" imgH="5395428"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014413"/>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1" name="Rectangle 3"/>
          <p:cNvSpPr>
            <a:spLocks noGrp="1" noChangeArrowheads="1"/>
          </p:cNvSpPr>
          <p:nvPr>
            <p:ph type="title"/>
          </p:nvPr>
        </p:nvSpPr>
        <p:spPr/>
        <p:txBody>
          <a:bodyPr/>
          <a:lstStyle/>
          <a:p>
            <a:r>
              <a:rPr lang="en-US" altLang="en-US" smtClean="0"/>
              <a:t>Visualizing State-Level Variability</a:t>
            </a:r>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
        <p:nvSpPr>
          <p:cNvPr id="4" name="Slide Number Placeholder 3"/>
          <p:cNvSpPr>
            <a:spLocks noGrp="1"/>
          </p:cNvSpPr>
          <p:nvPr>
            <p:ph type="sldNum" sz="quarter" idx="12"/>
          </p:nvPr>
        </p:nvSpPr>
        <p:spPr/>
        <p:txBody>
          <a:bodyPr/>
          <a:lstStyle/>
          <a:p>
            <a:pPr>
              <a:defRPr/>
            </a:pPr>
            <a:fld id="{F47C902F-E146-4E0D-B065-520C146C0C24}" type="slidenum">
              <a:rPr lang="en-US" smtClean="0"/>
              <a:pPr>
                <a:defRPr/>
              </a:pPr>
              <a:t>150</a:t>
            </a:fld>
            <a:endParaRPr lang="en-US"/>
          </a:p>
        </p:txBody>
      </p:sp>
    </p:spTree>
    <p:extLst>
      <p:ext uri="{BB962C8B-B14F-4D97-AF65-F5344CB8AC3E}">
        <p14:creationId xmlns:p14="http://schemas.microsoft.com/office/powerpoint/2010/main" val="183983372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8499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561733B3-9C61-44AF-9FB1-266919FF4273}" type="slidenum">
              <a:rPr lang="en-US" altLang="en-US" sz="1000"/>
              <a:pPr>
                <a:spcBef>
                  <a:spcPct val="0"/>
                </a:spcBef>
                <a:buFontTx/>
                <a:buNone/>
              </a:pPr>
              <a:t>151</a:t>
            </a:fld>
            <a:endParaRPr lang="en-US" altLang="en-US" sz="1000"/>
          </a:p>
        </p:txBody>
      </p:sp>
      <p:sp>
        <p:nvSpPr>
          <p:cNvPr id="84997" name="Rectangle 2"/>
          <p:cNvSpPr>
            <a:spLocks noGrp="1" noChangeArrowheads="1"/>
          </p:cNvSpPr>
          <p:nvPr>
            <p:ph type="title"/>
          </p:nvPr>
        </p:nvSpPr>
        <p:spPr/>
        <p:txBody>
          <a:bodyPr/>
          <a:lstStyle/>
          <a:p>
            <a:r>
              <a:rPr lang="en-US" altLang="en-US" smtClean="0"/>
              <a:t>Step 6:  Modeling State Variability</a:t>
            </a:r>
          </a:p>
        </p:txBody>
      </p:sp>
      <p:sp>
        <p:nvSpPr>
          <p:cNvPr id="84998" name="Rectangle 3"/>
          <p:cNvSpPr>
            <a:spLocks noGrp="1" noChangeArrowheads="1"/>
          </p:cNvSpPr>
          <p:nvPr>
            <p:ph type="body" idx="1"/>
          </p:nvPr>
        </p:nvSpPr>
        <p:spPr/>
        <p:txBody>
          <a:bodyPr/>
          <a:lstStyle/>
          <a:p>
            <a:r>
              <a:rPr lang="en-US" altLang="en-US" smtClean="0"/>
              <a:t>Predicting Intercept Variability</a:t>
            </a:r>
          </a:p>
          <a:p>
            <a:pPr lvl="1"/>
            <a:r>
              <a:rPr lang="en-US" altLang="en-US" smtClean="0"/>
              <a:t>State-Level Average Personal Income in 2008 (pinc08)</a:t>
            </a:r>
          </a:p>
          <a:p>
            <a:pPr lvl="1"/>
            <a:r>
              <a:rPr lang="en-US" altLang="en-US" smtClean="0"/>
              <a:t>Average Personal Income related to State GDP</a:t>
            </a:r>
          </a:p>
        </p:txBody>
      </p:sp>
      <p:sp>
        <p:nvSpPr>
          <p:cNvPr id="84999" name="Text Box 4"/>
          <p:cNvSpPr txBox="1">
            <a:spLocks noChangeArrowheads="1"/>
          </p:cNvSpPr>
          <p:nvPr/>
        </p:nvSpPr>
        <p:spPr bwMode="auto">
          <a:xfrm>
            <a:off x="736600" y="3089275"/>
            <a:ext cx="7623175" cy="304800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rPr>
              <a:t>&gt; mod6.a&lt;-</a:t>
            </a:r>
            <a:r>
              <a:rPr lang="en-US" altLang="en-US" sz="1600" dirty="0" err="1">
                <a:latin typeface="Courier New" pitchFamily="49" charset="0"/>
              </a:rPr>
              <a:t>lme</a:t>
            </a:r>
            <a:r>
              <a:rPr lang="en-US" altLang="en-US" sz="1600" dirty="0">
                <a:latin typeface="Courier New" pitchFamily="49" charset="0"/>
              </a:rPr>
              <a:t>(gdp1k~TIME+TRANS+RECOV+pinc08,</a:t>
            </a:r>
          </a:p>
          <a:p>
            <a:pPr>
              <a:spcBef>
                <a:spcPct val="0"/>
              </a:spcBef>
              <a:buFontTx/>
              <a:buNone/>
            </a:pPr>
            <a:r>
              <a:rPr lang="en-US" altLang="en-US" sz="1600" dirty="0">
                <a:latin typeface="Courier New" pitchFamily="49" charset="0"/>
              </a:rPr>
              <a:t>          random=~</a:t>
            </a:r>
            <a:r>
              <a:rPr lang="en-US" altLang="en-US" sz="1600" dirty="0" err="1">
                <a:latin typeface="Courier New" pitchFamily="49" charset="0"/>
              </a:rPr>
              <a:t>TIME+TRANS+RECOV|state</a:t>
            </a:r>
            <a:r>
              <a:rPr lang="en-US" altLang="en-US" sz="1600" dirty="0">
                <a:latin typeface="Courier New" pitchFamily="49" charset="0"/>
              </a:rPr>
              <a:t>, </a:t>
            </a:r>
            <a:r>
              <a:rPr lang="en-US" altLang="en-US" sz="1600" dirty="0" err="1">
                <a:latin typeface="Courier New" pitchFamily="49" charset="0"/>
              </a:rPr>
              <a:t>gdpdata.univ</a:t>
            </a:r>
            <a:r>
              <a:rPr lang="en-US" altLang="en-US" sz="1600" dirty="0">
                <a:latin typeface="Courier New" pitchFamily="49" charset="0"/>
              </a:rPr>
              <a:t>,</a:t>
            </a:r>
          </a:p>
          <a:p>
            <a:pPr>
              <a:spcBef>
                <a:spcPct val="0"/>
              </a:spcBef>
              <a:buFontTx/>
              <a:buNone/>
            </a:pPr>
            <a:r>
              <a:rPr lang="en-US" altLang="en-US" sz="1600" dirty="0">
                <a:latin typeface="Courier New" pitchFamily="49" charset="0"/>
              </a:rPr>
              <a:t>          correlation=corAR1(form=~</a:t>
            </a:r>
            <a:r>
              <a:rPr lang="en-US" altLang="en-US" sz="1600" dirty="0" err="1">
                <a:latin typeface="Courier New" pitchFamily="49" charset="0"/>
              </a:rPr>
              <a:t>TIME|state</a:t>
            </a:r>
            <a:r>
              <a:rPr lang="en-US" altLang="en-US" sz="1600" dirty="0">
                <a:latin typeface="Courier New" pitchFamily="49" charset="0"/>
              </a:rPr>
              <a:t>),</a:t>
            </a:r>
          </a:p>
          <a:p>
            <a:pPr>
              <a:spcBef>
                <a:spcPct val="0"/>
              </a:spcBef>
              <a:buFontTx/>
              <a:buNone/>
            </a:pPr>
            <a:r>
              <a:rPr lang="en-US" altLang="en-US" sz="1600" dirty="0">
                <a:latin typeface="Courier New" pitchFamily="49" charset="0"/>
              </a:rPr>
              <a:t>          control=list(opt="</a:t>
            </a:r>
            <a:r>
              <a:rPr lang="en-US" altLang="en-US" sz="1600" dirty="0" err="1">
                <a:latin typeface="Courier New" pitchFamily="49" charset="0"/>
              </a:rPr>
              <a:t>optim</a:t>
            </a:r>
            <a:r>
              <a:rPr lang="en-US" altLang="en-US" sz="1600" dirty="0">
                <a:latin typeface="Courier New" pitchFamily="49" charset="0"/>
              </a:rPr>
              <a:t>"))</a:t>
            </a:r>
          </a:p>
          <a:p>
            <a:pPr>
              <a:spcBef>
                <a:spcPct val="0"/>
              </a:spcBef>
              <a:buFontTx/>
              <a:buNone/>
            </a:pPr>
            <a:endParaRPr lang="en-US" altLang="en-US" sz="1600" dirty="0">
              <a:latin typeface="Courier New" pitchFamily="49" charset="0"/>
            </a:endParaRPr>
          </a:p>
          <a:p>
            <a:pPr>
              <a:spcBef>
                <a:spcPct val="0"/>
              </a:spcBef>
              <a:buFontTx/>
              <a:buNone/>
            </a:pPr>
            <a:r>
              <a:rPr lang="en-US" altLang="en-US" sz="1600" dirty="0">
                <a:latin typeface="Courier New" pitchFamily="49" charset="0"/>
              </a:rPr>
              <a:t>&gt; round(summary(mod6.a)$</a:t>
            </a:r>
            <a:r>
              <a:rPr lang="en-US" altLang="en-US" sz="1600" dirty="0" err="1">
                <a:latin typeface="Courier New" pitchFamily="49" charset="0"/>
              </a:rPr>
              <a:t>tTable,dig</a:t>
            </a:r>
            <a:r>
              <a:rPr lang="en-US" altLang="en-US" sz="1600" dirty="0">
                <a:latin typeface="Courier New" pitchFamily="49" charset="0"/>
              </a:rPr>
              <a:t>=4)</a:t>
            </a:r>
          </a:p>
          <a:p>
            <a:pPr>
              <a:spcBef>
                <a:spcPct val="0"/>
              </a:spcBef>
              <a:buFontTx/>
              <a:buNone/>
            </a:pPr>
            <a:r>
              <a:rPr lang="en-US" altLang="en-US" sz="1600" dirty="0">
                <a:latin typeface="Courier New" pitchFamily="49" charset="0"/>
              </a:rPr>
              <a:t>               Value </a:t>
            </a:r>
            <a:r>
              <a:rPr lang="en-US" altLang="en-US" sz="1600" dirty="0" err="1">
                <a:latin typeface="Courier New" pitchFamily="49" charset="0"/>
              </a:rPr>
              <a:t>Std.Error</a:t>
            </a:r>
            <a:r>
              <a:rPr lang="en-US" altLang="en-US" sz="1600" dirty="0">
                <a:latin typeface="Courier New" pitchFamily="49" charset="0"/>
              </a:rPr>
              <a:t>  DF t-value p-value</a:t>
            </a:r>
          </a:p>
          <a:p>
            <a:pPr>
              <a:spcBef>
                <a:spcPct val="0"/>
              </a:spcBef>
              <a:buFontTx/>
              <a:buNone/>
            </a:pPr>
            <a:r>
              <a:rPr lang="en-US" altLang="en-US" sz="1600" dirty="0">
                <a:latin typeface="Courier New" pitchFamily="49" charset="0"/>
              </a:rPr>
              <a:t>(Intercept) -59.1073   11.2495 711 -5.2542  0.0000</a:t>
            </a:r>
          </a:p>
          <a:p>
            <a:pPr>
              <a:spcBef>
                <a:spcPct val="0"/>
              </a:spcBef>
              <a:buFontTx/>
              <a:buNone/>
            </a:pPr>
            <a:r>
              <a:rPr lang="en-US" altLang="en-US" sz="1600" dirty="0">
                <a:latin typeface="Courier New" pitchFamily="49" charset="0"/>
              </a:rPr>
              <a:t>TIME         10.9638    2.0116 711  5.4503  0.0000</a:t>
            </a:r>
          </a:p>
          <a:p>
            <a:pPr>
              <a:spcBef>
                <a:spcPct val="0"/>
              </a:spcBef>
              <a:buFontTx/>
              <a:buNone/>
            </a:pPr>
            <a:r>
              <a:rPr lang="en-US" altLang="en-US" sz="1600" dirty="0">
                <a:latin typeface="Courier New" pitchFamily="49" charset="0"/>
              </a:rPr>
              <a:t>TRANS        -5.7022    1.8716 711 -3.0468  0.0024</a:t>
            </a:r>
          </a:p>
          <a:p>
            <a:pPr>
              <a:spcBef>
                <a:spcPct val="0"/>
              </a:spcBef>
              <a:buFontTx/>
              <a:buNone/>
            </a:pPr>
            <a:r>
              <a:rPr lang="en-US" altLang="en-US" sz="1600" dirty="0">
                <a:latin typeface="Courier New" pitchFamily="49" charset="0"/>
              </a:rPr>
              <a:t>RECOV        -5.4556    1.5095 711 -3.6142  0.0003</a:t>
            </a:r>
          </a:p>
          <a:p>
            <a:pPr>
              <a:spcBef>
                <a:spcPct val="0"/>
              </a:spcBef>
              <a:buFontTx/>
              <a:buNone/>
            </a:pPr>
            <a:r>
              <a:rPr lang="en-US" altLang="en-US" sz="1600" dirty="0">
                <a:latin typeface="Courier New" pitchFamily="49" charset="0"/>
              </a:rPr>
              <a:t>pinc08        0.0000    0.0000  49 99.1366  0.0000</a:t>
            </a:r>
          </a:p>
        </p:txBody>
      </p:sp>
    </p:spTree>
    <p:extLst>
      <p:ext uri="{BB962C8B-B14F-4D97-AF65-F5344CB8AC3E}">
        <p14:creationId xmlns:p14="http://schemas.microsoft.com/office/powerpoint/2010/main" val="373040622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8602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F972FF48-26DC-4FE1-8666-DACC01E63613}" type="slidenum">
              <a:rPr lang="en-US" altLang="en-US" sz="1000"/>
              <a:pPr>
                <a:spcBef>
                  <a:spcPct val="0"/>
                </a:spcBef>
                <a:buFontTx/>
                <a:buNone/>
              </a:pPr>
              <a:t>152</a:t>
            </a:fld>
            <a:endParaRPr lang="en-US" altLang="en-US" sz="1000"/>
          </a:p>
        </p:txBody>
      </p:sp>
      <p:sp>
        <p:nvSpPr>
          <p:cNvPr id="86021" name="Rectangle 2"/>
          <p:cNvSpPr>
            <a:spLocks noGrp="1" noChangeArrowheads="1"/>
          </p:cNvSpPr>
          <p:nvPr>
            <p:ph type="title"/>
          </p:nvPr>
        </p:nvSpPr>
        <p:spPr/>
        <p:txBody>
          <a:bodyPr/>
          <a:lstStyle/>
          <a:p>
            <a:r>
              <a:rPr lang="en-US" altLang="en-US" smtClean="0"/>
              <a:t>Step 6:  Modeling State Variability</a:t>
            </a:r>
          </a:p>
        </p:txBody>
      </p:sp>
      <p:sp>
        <p:nvSpPr>
          <p:cNvPr id="86022" name="Rectangle 3"/>
          <p:cNvSpPr>
            <a:spLocks noGrp="1" noChangeArrowheads="1"/>
          </p:cNvSpPr>
          <p:nvPr>
            <p:ph type="body" idx="1"/>
          </p:nvPr>
        </p:nvSpPr>
        <p:spPr/>
        <p:txBody>
          <a:bodyPr/>
          <a:lstStyle/>
          <a:p>
            <a:r>
              <a:rPr lang="en-US" altLang="en-US" smtClean="0"/>
              <a:t>Parameters and SE are all zero, so rescale pinc08 by dividing by 100,000 (pinc08.100k)</a:t>
            </a:r>
          </a:p>
          <a:p>
            <a:pPr lvl="1"/>
            <a:r>
              <a:rPr lang="en-US" altLang="en-US" smtClean="0"/>
              <a:t>Average Personal Income in a State is a strong predictor of State GDP</a:t>
            </a:r>
          </a:p>
        </p:txBody>
      </p:sp>
      <p:sp>
        <p:nvSpPr>
          <p:cNvPr id="86023" name="Text Box 4"/>
          <p:cNvSpPr txBox="1">
            <a:spLocks noChangeArrowheads="1"/>
          </p:cNvSpPr>
          <p:nvPr/>
        </p:nvSpPr>
        <p:spPr bwMode="auto">
          <a:xfrm>
            <a:off x="736600" y="2935288"/>
            <a:ext cx="7623175" cy="329406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rPr>
              <a:t>&gt; gdpdata.univ$pinc08.100k&lt;-gdpdata.univ$pinc08/100000</a:t>
            </a:r>
          </a:p>
          <a:p>
            <a:pPr>
              <a:spcBef>
                <a:spcPct val="0"/>
              </a:spcBef>
              <a:buFontTx/>
              <a:buNone/>
            </a:pPr>
            <a:r>
              <a:rPr lang="en-US" altLang="en-US" sz="1600" dirty="0">
                <a:latin typeface="Courier New" pitchFamily="49" charset="0"/>
              </a:rPr>
              <a:t>&gt; mod6.a&lt;-</a:t>
            </a:r>
            <a:r>
              <a:rPr lang="en-US" altLang="en-US" sz="1600" dirty="0" err="1">
                <a:latin typeface="Courier New" pitchFamily="49" charset="0"/>
              </a:rPr>
              <a:t>lme</a:t>
            </a:r>
            <a:r>
              <a:rPr lang="en-US" altLang="en-US" sz="1600" dirty="0">
                <a:latin typeface="Courier New" pitchFamily="49" charset="0"/>
              </a:rPr>
              <a:t>(gdp1k~TIME+TRANS+RECOV+pinc08.100k,</a:t>
            </a:r>
          </a:p>
          <a:p>
            <a:pPr>
              <a:spcBef>
                <a:spcPct val="0"/>
              </a:spcBef>
              <a:buFontTx/>
              <a:buNone/>
            </a:pPr>
            <a:r>
              <a:rPr lang="en-US" altLang="en-US" sz="1600" dirty="0">
                <a:latin typeface="Courier New" pitchFamily="49" charset="0"/>
              </a:rPr>
              <a:t>          random=~</a:t>
            </a:r>
            <a:r>
              <a:rPr lang="en-US" altLang="en-US" sz="1600" dirty="0" err="1">
                <a:latin typeface="Courier New" pitchFamily="49" charset="0"/>
              </a:rPr>
              <a:t>TIME+TRANS+RECOV|state</a:t>
            </a:r>
            <a:r>
              <a:rPr lang="en-US" altLang="en-US" sz="1600" dirty="0">
                <a:latin typeface="Courier New" pitchFamily="49" charset="0"/>
              </a:rPr>
              <a:t>, </a:t>
            </a:r>
            <a:r>
              <a:rPr lang="en-US" altLang="en-US" sz="1600" dirty="0" err="1">
                <a:latin typeface="Courier New" pitchFamily="49" charset="0"/>
              </a:rPr>
              <a:t>gdpdata.univ</a:t>
            </a:r>
            <a:r>
              <a:rPr lang="en-US" altLang="en-US" sz="1600" dirty="0">
                <a:latin typeface="Courier New" pitchFamily="49" charset="0"/>
              </a:rPr>
              <a:t>,</a:t>
            </a:r>
          </a:p>
          <a:p>
            <a:pPr>
              <a:spcBef>
                <a:spcPct val="0"/>
              </a:spcBef>
              <a:buFontTx/>
              <a:buNone/>
            </a:pPr>
            <a:r>
              <a:rPr lang="en-US" altLang="en-US" sz="1600" dirty="0">
                <a:latin typeface="Courier New" pitchFamily="49" charset="0"/>
              </a:rPr>
              <a:t>          correlation=corAR1(form=~</a:t>
            </a:r>
            <a:r>
              <a:rPr lang="en-US" altLang="en-US" sz="1600" dirty="0" err="1">
                <a:latin typeface="Courier New" pitchFamily="49" charset="0"/>
              </a:rPr>
              <a:t>TIME|state</a:t>
            </a:r>
            <a:r>
              <a:rPr lang="en-US" altLang="en-US" sz="1600" dirty="0">
                <a:latin typeface="Courier New" pitchFamily="49" charset="0"/>
              </a:rPr>
              <a:t>),</a:t>
            </a:r>
          </a:p>
          <a:p>
            <a:pPr>
              <a:spcBef>
                <a:spcPct val="0"/>
              </a:spcBef>
              <a:buFontTx/>
              <a:buNone/>
            </a:pPr>
            <a:r>
              <a:rPr lang="en-US" altLang="en-US" sz="1600" dirty="0">
                <a:latin typeface="Courier New" pitchFamily="49" charset="0"/>
              </a:rPr>
              <a:t>          control=list(opt="</a:t>
            </a:r>
            <a:r>
              <a:rPr lang="en-US" altLang="en-US" sz="1600" dirty="0" err="1">
                <a:latin typeface="Courier New" pitchFamily="49" charset="0"/>
              </a:rPr>
              <a:t>optim</a:t>
            </a:r>
            <a:r>
              <a:rPr lang="en-US" altLang="en-US" sz="1600" dirty="0">
                <a:latin typeface="Courier New" pitchFamily="49" charset="0"/>
              </a:rPr>
              <a:t>"))</a:t>
            </a:r>
          </a:p>
          <a:p>
            <a:pPr>
              <a:spcBef>
                <a:spcPct val="0"/>
              </a:spcBef>
              <a:buFontTx/>
              <a:buNone/>
            </a:pPr>
            <a:endParaRPr lang="en-US" altLang="en-US" sz="1600" dirty="0">
              <a:latin typeface="Courier New" pitchFamily="49" charset="0"/>
            </a:endParaRPr>
          </a:p>
          <a:p>
            <a:pPr>
              <a:spcBef>
                <a:spcPct val="0"/>
              </a:spcBef>
              <a:buFontTx/>
              <a:buNone/>
            </a:pPr>
            <a:r>
              <a:rPr lang="en-US" altLang="en-US" sz="1600" dirty="0">
                <a:latin typeface="Courier New" pitchFamily="49" charset="0"/>
              </a:rPr>
              <a:t>&gt; round(summary(mod6.a)$</a:t>
            </a:r>
            <a:r>
              <a:rPr lang="en-US" altLang="en-US" sz="1600" dirty="0" err="1">
                <a:latin typeface="Courier New" pitchFamily="49" charset="0"/>
              </a:rPr>
              <a:t>tTable,dig</a:t>
            </a:r>
            <a:r>
              <a:rPr lang="en-US" altLang="en-US" sz="1600" dirty="0">
                <a:latin typeface="Courier New" pitchFamily="49" charset="0"/>
              </a:rPr>
              <a:t>=4)</a:t>
            </a:r>
          </a:p>
          <a:p>
            <a:pPr>
              <a:spcBef>
                <a:spcPct val="0"/>
              </a:spcBef>
              <a:buFontTx/>
              <a:buNone/>
            </a:pPr>
            <a:r>
              <a:rPr lang="en-US" altLang="en-US" sz="1600" dirty="0">
                <a:latin typeface="Courier New" pitchFamily="49" charset="0"/>
              </a:rPr>
              <a:t>               Value </a:t>
            </a:r>
            <a:r>
              <a:rPr lang="en-US" altLang="en-US" sz="1600" dirty="0" err="1">
                <a:latin typeface="Courier New" pitchFamily="49" charset="0"/>
              </a:rPr>
              <a:t>Std.Error</a:t>
            </a:r>
            <a:r>
              <a:rPr lang="en-US" altLang="en-US" sz="1600" dirty="0">
                <a:latin typeface="Courier New" pitchFamily="49" charset="0"/>
              </a:rPr>
              <a:t>  DF t-value p-value</a:t>
            </a:r>
          </a:p>
          <a:p>
            <a:pPr>
              <a:spcBef>
                <a:spcPct val="0"/>
              </a:spcBef>
              <a:buFontTx/>
              <a:buNone/>
            </a:pPr>
            <a:r>
              <a:rPr lang="en-US" altLang="en-US" sz="1600" dirty="0">
                <a:latin typeface="Courier New" pitchFamily="49" charset="0"/>
              </a:rPr>
              <a:t>(Intercept) -59.1073   11.2495 711 -5.2542  0.0000</a:t>
            </a:r>
          </a:p>
          <a:p>
            <a:pPr>
              <a:spcBef>
                <a:spcPct val="0"/>
              </a:spcBef>
              <a:buFontTx/>
              <a:buNone/>
            </a:pPr>
            <a:r>
              <a:rPr lang="en-US" altLang="en-US" sz="1600" dirty="0">
                <a:latin typeface="Courier New" pitchFamily="49" charset="0"/>
              </a:rPr>
              <a:t>TIME         10.9638    2.0116 711  5.4503  0.0000</a:t>
            </a:r>
          </a:p>
          <a:p>
            <a:pPr>
              <a:spcBef>
                <a:spcPct val="0"/>
              </a:spcBef>
              <a:buFontTx/>
              <a:buNone/>
            </a:pPr>
            <a:r>
              <a:rPr lang="en-US" altLang="en-US" sz="1600" dirty="0">
                <a:latin typeface="Courier New" pitchFamily="49" charset="0"/>
              </a:rPr>
              <a:t>TRANS        -5.7022    1.8716 711 -3.0468  0.0024</a:t>
            </a:r>
          </a:p>
          <a:p>
            <a:pPr>
              <a:spcBef>
                <a:spcPct val="0"/>
              </a:spcBef>
              <a:buFontTx/>
              <a:buNone/>
            </a:pPr>
            <a:r>
              <a:rPr lang="en-US" altLang="en-US" sz="1600" dirty="0">
                <a:latin typeface="Courier New" pitchFamily="49" charset="0"/>
              </a:rPr>
              <a:t>RECOV        -5.4556    1.5095 711 -3.6142  0.0003</a:t>
            </a:r>
          </a:p>
          <a:p>
            <a:pPr>
              <a:spcBef>
                <a:spcPct val="0"/>
              </a:spcBef>
              <a:buFontTx/>
              <a:buNone/>
            </a:pPr>
            <a:r>
              <a:rPr lang="en-US" altLang="en-US" sz="1600" dirty="0">
                <a:latin typeface="Courier New" pitchFamily="49" charset="0"/>
              </a:rPr>
              <a:t>pinc08.100k   0.0897    0.0009  49 99.1366  0.0000</a:t>
            </a:r>
          </a:p>
        </p:txBody>
      </p:sp>
    </p:spTree>
    <p:extLst>
      <p:ext uri="{BB962C8B-B14F-4D97-AF65-F5344CB8AC3E}">
        <p14:creationId xmlns:p14="http://schemas.microsoft.com/office/powerpoint/2010/main" val="284055274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8704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9317E610-E7AA-4DF6-B3CA-99B1F44DD4B8}" type="slidenum">
              <a:rPr lang="en-US" altLang="en-US" sz="1000"/>
              <a:pPr>
                <a:spcBef>
                  <a:spcPct val="0"/>
                </a:spcBef>
                <a:buFontTx/>
                <a:buNone/>
              </a:pPr>
              <a:t>153</a:t>
            </a:fld>
            <a:endParaRPr lang="en-US" altLang="en-US" sz="1000"/>
          </a:p>
        </p:txBody>
      </p:sp>
      <p:sp>
        <p:nvSpPr>
          <p:cNvPr id="87045" name="Rectangle 2"/>
          <p:cNvSpPr>
            <a:spLocks noGrp="1" noChangeArrowheads="1"/>
          </p:cNvSpPr>
          <p:nvPr>
            <p:ph type="title"/>
          </p:nvPr>
        </p:nvSpPr>
        <p:spPr/>
        <p:txBody>
          <a:bodyPr/>
          <a:lstStyle/>
          <a:p>
            <a:r>
              <a:rPr lang="en-US" altLang="en-US" smtClean="0"/>
              <a:t>Step 6:  Modeling State Variability</a:t>
            </a:r>
          </a:p>
        </p:txBody>
      </p:sp>
      <p:sp>
        <p:nvSpPr>
          <p:cNvPr id="87046" name="Rectangle 3"/>
          <p:cNvSpPr>
            <a:spLocks noGrp="1" noChangeArrowheads="1"/>
          </p:cNvSpPr>
          <p:nvPr>
            <p:ph type="body" idx="1"/>
          </p:nvPr>
        </p:nvSpPr>
        <p:spPr/>
        <p:txBody>
          <a:bodyPr/>
          <a:lstStyle/>
          <a:p>
            <a:r>
              <a:rPr lang="en-US" altLang="en-US" smtClean="0"/>
              <a:t>Notice huge change in Intercept Variance</a:t>
            </a:r>
          </a:p>
        </p:txBody>
      </p:sp>
      <p:sp>
        <p:nvSpPr>
          <p:cNvPr id="87047" name="Text Box 4"/>
          <p:cNvSpPr txBox="1">
            <a:spLocks noChangeArrowheads="1"/>
          </p:cNvSpPr>
          <p:nvPr/>
        </p:nvSpPr>
        <p:spPr bwMode="auto">
          <a:xfrm>
            <a:off x="736600" y="1925638"/>
            <a:ext cx="7623175" cy="403187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rPr>
              <a:t>&gt; </a:t>
            </a:r>
            <a:r>
              <a:rPr lang="en-US" altLang="en-US" sz="1600" dirty="0" err="1">
                <a:latin typeface="Courier New" pitchFamily="49" charset="0"/>
              </a:rPr>
              <a:t>VarCorr</a:t>
            </a:r>
            <a:r>
              <a:rPr lang="en-US" altLang="en-US" sz="1600" dirty="0">
                <a:latin typeface="Courier New" pitchFamily="49" charset="0"/>
              </a:rPr>
              <a:t>(mod4)</a:t>
            </a:r>
          </a:p>
          <a:p>
            <a:pPr>
              <a:spcBef>
                <a:spcPct val="0"/>
              </a:spcBef>
              <a:buFontTx/>
              <a:buNone/>
            </a:pPr>
            <a:r>
              <a:rPr lang="en-US" altLang="en-US" sz="1600" dirty="0">
                <a:latin typeface="Courier New" pitchFamily="49" charset="0"/>
              </a:rPr>
              <a:t>state = </a:t>
            </a:r>
            <a:r>
              <a:rPr lang="en-US" altLang="en-US" sz="1600" dirty="0" err="1">
                <a:latin typeface="Courier New" pitchFamily="49" charset="0"/>
              </a:rPr>
              <a:t>pdLogChol</a:t>
            </a:r>
            <a:r>
              <a:rPr lang="en-US" altLang="en-US" sz="1600" dirty="0">
                <a:latin typeface="Courier New" pitchFamily="49" charset="0"/>
              </a:rPr>
              <a:t>(TIME + TRANS + RECOV) </a:t>
            </a:r>
          </a:p>
          <a:p>
            <a:pPr>
              <a:spcBef>
                <a:spcPct val="0"/>
              </a:spcBef>
              <a:buFontTx/>
              <a:buNone/>
            </a:pPr>
            <a:r>
              <a:rPr lang="en-US" altLang="en-US" sz="1600" dirty="0">
                <a:latin typeface="Courier New" pitchFamily="49" charset="0"/>
              </a:rPr>
              <a:t>            Variance    </a:t>
            </a:r>
            <a:r>
              <a:rPr lang="en-US" altLang="en-US" sz="1600" dirty="0" err="1">
                <a:latin typeface="Courier New" pitchFamily="49" charset="0"/>
              </a:rPr>
              <a:t>StdDev</a:t>
            </a:r>
            <a:r>
              <a:rPr lang="en-US" altLang="en-US" sz="1600" dirty="0">
                <a:latin typeface="Courier New" pitchFamily="49" charset="0"/>
              </a:rPr>
              <a:t>     </a:t>
            </a:r>
            <a:r>
              <a:rPr lang="en-US" altLang="en-US" sz="1600" dirty="0" err="1">
                <a:latin typeface="Courier New" pitchFamily="49" charset="0"/>
              </a:rPr>
              <a:t>Corr</a:t>
            </a:r>
            <a:r>
              <a:rPr lang="en-US" altLang="en-US" sz="1600" dirty="0">
                <a:latin typeface="Courier New" pitchFamily="49" charset="0"/>
              </a:rPr>
              <a:t>                </a:t>
            </a:r>
          </a:p>
          <a:p>
            <a:pPr>
              <a:spcBef>
                <a:spcPct val="0"/>
              </a:spcBef>
              <a:buFontTx/>
              <a:buNone/>
            </a:pPr>
            <a:r>
              <a:rPr lang="en-US" altLang="en-US" sz="1600" dirty="0">
                <a:latin typeface="Courier New" pitchFamily="49" charset="0"/>
              </a:rPr>
              <a:t>(Intercept) </a:t>
            </a:r>
            <a:r>
              <a:rPr lang="en-US" altLang="en-US" sz="1600" b="1" dirty="0">
                <a:latin typeface="Courier New" pitchFamily="49" charset="0"/>
              </a:rPr>
              <a:t>34771.28998</a:t>
            </a:r>
            <a:r>
              <a:rPr lang="en-US" altLang="en-US" sz="1600" dirty="0">
                <a:latin typeface="Courier New" pitchFamily="49" charset="0"/>
              </a:rPr>
              <a:t> 186.470614 (</a:t>
            </a:r>
            <a:r>
              <a:rPr lang="en-US" altLang="en-US" sz="1600" dirty="0" err="1">
                <a:latin typeface="Courier New" pitchFamily="49" charset="0"/>
              </a:rPr>
              <a:t>Intr</a:t>
            </a:r>
            <a:r>
              <a:rPr lang="en-US" altLang="en-US" sz="1600" dirty="0">
                <a:latin typeface="Courier New" pitchFamily="49" charset="0"/>
              </a:rPr>
              <a:t>) TIME   TRANS </a:t>
            </a:r>
          </a:p>
          <a:p>
            <a:pPr>
              <a:spcBef>
                <a:spcPct val="0"/>
              </a:spcBef>
              <a:buFontTx/>
              <a:buNone/>
            </a:pPr>
            <a:r>
              <a:rPr lang="en-US" altLang="en-US" sz="1600" dirty="0">
                <a:latin typeface="Courier New" pitchFamily="49" charset="0"/>
              </a:rPr>
              <a:t>TIME          204.16225  14.288536  0.986              </a:t>
            </a:r>
          </a:p>
          <a:p>
            <a:pPr>
              <a:spcBef>
                <a:spcPct val="0"/>
              </a:spcBef>
              <a:buFontTx/>
              <a:buNone/>
            </a:pPr>
            <a:r>
              <a:rPr lang="en-US" altLang="en-US" sz="1600" dirty="0">
                <a:latin typeface="Courier New" pitchFamily="49" charset="0"/>
              </a:rPr>
              <a:t>TRANS          85.64351   9.254378 -0.948 -0.898       </a:t>
            </a:r>
          </a:p>
          <a:p>
            <a:pPr>
              <a:spcBef>
                <a:spcPct val="0"/>
              </a:spcBef>
              <a:buFontTx/>
              <a:buNone/>
            </a:pPr>
            <a:r>
              <a:rPr lang="en-US" altLang="en-US" sz="1600" dirty="0">
                <a:latin typeface="Courier New" pitchFamily="49" charset="0"/>
              </a:rPr>
              <a:t>RECOV          76.38092   8.739618 -0.989 -0.988  0.931</a:t>
            </a:r>
          </a:p>
          <a:p>
            <a:pPr>
              <a:spcBef>
                <a:spcPct val="0"/>
              </a:spcBef>
              <a:buFontTx/>
              <a:buNone/>
            </a:pPr>
            <a:r>
              <a:rPr lang="en-US" altLang="en-US" sz="1600" dirty="0">
                <a:latin typeface="Courier New" pitchFamily="49" charset="0"/>
              </a:rPr>
              <a:t>Residual      373.75345  19.332704 </a:t>
            </a:r>
            <a:endParaRPr lang="en-US" altLang="en-US" sz="1600" dirty="0" smtClean="0">
              <a:latin typeface="Courier New" pitchFamily="49" charset="0"/>
            </a:endParaRPr>
          </a:p>
          <a:p>
            <a:pPr>
              <a:spcBef>
                <a:spcPct val="0"/>
              </a:spcBef>
              <a:buFontTx/>
              <a:buNone/>
            </a:pPr>
            <a:r>
              <a:rPr lang="en-US" altLang="en-US" sz="1600" dirty="0">
                <a:latin typeface="Courier New" pitchFamily="49" charset="0"/>
              </a:rPr>
              <a:t>&gt; </a:t>
            </a:r>
            <a:r>
              <a:rPr lang="en-US" altLang="en-US" sz="1600" dirty="0" err="1">
                <a:latin typeface="Courier New" pitchFamily="49" charset="0"/>
              </a:rPr>
              <a:t>VarCorr</a:t>
            </a:r>
            <a:r>
              <a:rPr lang="en-US" altLang="en-US" sz="1600" dirty="0">
                <a:latin typeface="Courier New" pitchFamily="49" charset="0"/>
              </a:rPr>
              <a:t>(mod6.a)</a:t>
            </a:r>
          </a:p>
          <a:p>
            <a:pPr>
              <a:spcBef>
                <a:spcPct val="0"/>
              </a:spcBef>
              <a:buFontTx/>
              <a:buNone/>
            </a:pPr>
            <a:r>
              <a:rPr lang="en-US" altLang="en-US" sz="1600" dirty="0">
                <a:latin typeface="Courier New" pitchFamily="49" charset="0"/>
              </a:rPr>
              <a:t>state = </a:t>
            </a:r>
            <a:r>
              <a:rPr lang="en-US" altLang="en-US" sz="1600" dirty="0" err="1">
                <a:latin typeface="Courier New" pitchFamily="49" charset="0"/>
              </a:rPr>
              <a:t>pdLogChol</a:t>
            </a:r>
            <a:r>
              <a:rPr lang="en-US" altLang="en-US" sz="1600" dirty="0">
                <a:latin typeface="Courier New" pitchFamily="49" charset="0"/>
              </a:rPr>
              <a:t>(TIME + TRANS + RECOV) </a:t>
            </a:r>
          </a:p>
          <a:p>
            <a:pPr>
              <a:spcBef>
                <a:spcPct val="0"/>
              </a:spcBef>
              <a:buFontTx/>
              <a:buNone/>
            </a:pPr>
            <a:r>
              <a:rPr lang="en-US" altLang="en-US" sz="1600" dirty="0">
                <a:latin typeface="Courier New" pitchFamily="49" charset="0"/>
              </a:rPr>
              <a:t>            Variance   </a:t>
            </a:r>
            <a:r>
              <a:rPr lang="en-US" altLang="en-US" sz="1600" dirty="0" err="1">
                <a:latin typeface="Courier New" pitchFamily="49" charset="0"/>
              </a:rPr>
              <a:t>StdDev</a:t>
            </a:r>
            <a:r>
              <a:rPr lang="en-US" altLang="en-US" sz="1600" dirty="0">
                <a:latin typeface="Courier New" pitchFamily="49" charset="0"/>
              </a:rPr>
              <a:t>    </a:t>
            </a:r>
            <a:r>
              <a:rPr lang="en-US" altLang="en-US" sz="1600" dirty="0" err="1">
                <a:latin typeface="Courier New" pitchFamily="49" charset="0"/>
              </a:rPr>
              <a:t>Corr</a:t>
            </a:r>
            <a:r>
              <a:rPr lang="en-US" altLang="en-US" sz="1600" dirty="0">
                <a:latin typeface="Courier New" pitchFamily="49" charset="0"/>
              </a:rPr>
              <a:t>                </a:t>
            </a:r>
          </a:p>
          <a:p>
            <a:pPr>
              <a:spcBef>
                <a:spcPct val="0"/>
              </a:spcBef>
              <a:buFontTx/>
              <a:buNone/>
            </a:pPr>
            <a:r>
              <a:rPr lang="en-US" altLang="en-US" sz="1600" dirty="0">
                <a:latin typeface="Courier New" pitchFamily="49" charset="0"/>
              </a:rPr>
              <a:t>(Intercept) </a:t>
            </a:r>
            <a:r>
              <a:rPr lang="en-US" altLang="en-US" sz="1600" b="1" dirty="0">
                <a:latin typeface="Courier New" pitchFamily="49" charset="0"/>
              </a:rPr>
              <a:t>5939.46580</a:t>
            </a:r>
            <a:r>
              <a:rPr lang="en-US" altLang="en-US" sz="1600" dirty="0">
                <a:latin typeface="Courier New" pitchFamily="49" charset="0"/>
              </a:rPr>
              <a:t> 77.067930 (</a:t>
            </a:r>
            <a:r>
              <a:rPr lang="en-US" altLang="en-US" sz="1600" dirty="0" err="1">
                <a:latin typeface="Courier New" pitchFamily="49" charset="0"/>
              </a:rPr>
              <a:t>Intr</a:t>
            </a:r>
            <a:r>
              <a:rPr lang="en-US" altLang="en-US" sz="1600" dirty="0">
                <a:latin typeface="Courier New" pitchFamily="49" charset="0"/>
              </a:rPr>
              <a:t>) TIME   TRANS </a:t>
            </a:r>
          </a:p>
          <a:p>
            <a:pPr>
              <a:spcBef>
                <a:spcPct val="0"/>
              </a:spcBef>
              <a:buFontTx/>
              <a:buNone/>
            </a:pPr>
            <a:r>
              <a:rPr lang="en-US" altLang="en-US" sz="1600" dirty="0">
                <a:latin typeface="Courier New" pitchFamily="49" charset="0"/>
              </a:rPr>
              <a:t>TIME         201.47367 14.194142 -0.982              </a:t>
            </a:r>
          </a:p>
          <a:p>
            <a:pPr>
              <a:spcBef>
                <a:spcPct val="0"/>
              </a:spcBef>
              <a:buFontTx/>
              <a:buNone/>
            </a:pPr>
            <a:r>
              <a:rPr lang="en-US" altLang="en-US" sz="1600" dirty="0">
                <a:latin typeface="Courier New" pitchFamily="49" charset="0"/>
              </a:rPr>
              <a:t>TRANS         61.91886  7.868854  0.989 -0.961       </a:t>
            </a:r>
          </a:p>
          <a:p>
            <a:pPr>
              <a:spcBef>
                <a:spcPct val="0"/>
              </a:spcBef>
              <a:buFontTx/>
              <a:buNone/>
            </a:pPr>
            <a:r>
              <a:rPr lang="en-US" altLang="en-US" sz="1600" dirty="0">
                <a:latin typeface="Courier New" pitchFamily="49" charset="0"/>
              </a:rPr>
              <a:t>RECOV         76.91601  8.770177  0.997 -0.970  0.991</a:t>
            </a:r>
          </a:p>
          <a:p>
            <a:pPr>
              <a:spcBef>
                <a:spcPct val="0"/>
              </a:spcBef>
              <a:buFontTx/>
              <a:buNone/>
            </a:pPr>
            <a:r>
              <a:rPr lang="en-US" altLang="en-US" sz="1600" dirty="0">
                <a:latin typeface="Courier New" pitchFamily="49" charset="0"/>
              </a:rPr>
              <a:t>Residual     286.09112 16.914228</a:t>
            </a:r>
          </a:p>
        </p:txBody>
      </p:sp>
    </p:spTree>
    <p:extLst>
      <p:ext uri="{BB962C8B-B14F-4D97-AF65-F5344CB8AC3E}">
        <p14:creationId xmlns:p14="http://schemas.microsoft.com/office/powerpoint/2010/main" val="269384986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8806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D26694B-D687-43C6-9111-0C9176AF86D7}" type="slidenum">
              <a:rPr lang="en-US" altLang="en-US" sz="1000"/>
              <a:pPr>
                <a:spcBef>
                  <a:spcPct val="0"/>
                </a:spcBef>
                <a:buFontTx/>
                <a:buNone/>
              </a:pPr>
              <a:t>154</a:t>
            </a:fld>
            <a:endParaRPr lang="en-US" altLang="en-US" sz="1000"/>
          </a:p>
        </p:txBody>
      </p:sp>
      <p:sp>
        <p:nvSpPr>
          <p:cNvPr id="88069" name="Rectangle 2"/>
          <p:cNvSpPr>
            <a:spLocks noGrp="1" noChangeArrowheads="1"/>
          </p:cNvSpPr>
          <p:nvPr>
            <p:ph type="title"/>
          </p:nvPr>
        </p:nvSpPr>
        <p:spPr>
          <a:xfrm>
            <a:off x="1731963" y="176213"/>
            <a:ext cx="6553200" cy="762000"/>
          </a:xfrm>
        </p:spPr>
        <p:txBody>
          <a:bodyPr/>
          <a:lstStyle/>
          <a:p>
            <a:r>
              <a:rPr lang="en-US" altLang="en-US" smtClean="0"/>
              <a:t>Step 6:  Modeling Variability in Time-Based Parameters</a:t>
            </a:r>
          </a:p>
        </p:txBody>
      </p:sp>
      <p:sp>
        <p:nvSpPr>
          <p:cNvPr id="88070" name="Rectangle 3"/>
          <p:cNvSpPr>
            <a:spLocks noGrp="1" noChangeArrowheads="1"/>
          </p:cNvSpPr>
          <p:nvPr>
            <p:ph type="body" idx="1"/>
          </p:nvPr>
        </p:nvSpPr>
        <p:spPr/>
        <p:txBody>
          <a:bodyPr/>
          <a:lstStyle/>
          <a:p>
            <a:r>
              <a:rPr lang="en-US" altLang="en-US" smtClean="0"/>
              <a:t>Personal Income and State-Level variability in:</a:t>
            </a:r>
          </a:p>
          <a:p>
            <a:pPr lvl="1"/>
            <a:r>
              <a:rPr lang="en-US" altLang="en-US" sz="2000" smtClean="0"/>
              <a:t>Pre-discontinuity slope (TIME)</a:t>
            </a:r>
          </a:p>
          <a:p>
            <a:pPr lvl="1"/>
            <a:r>
              <a:rPr lang="en-US" altLang="en-US" sz="2000" smtClean="0"/>
              <a:t>Discontinuity (TRANS)</a:t>
            </a:r>
          </a:p>
          <a:p>
            <a:pPr lvl="1"/>
            <a:r>
              <a:rPr lang="en-US" altLang="en-US" sz="2000" smtClean="0"/>
              <a:t>Post-discontinuity slope (RECOV)</a:t>
            </a:r>
          </a:p>
        </p:txBody>
      </p:sp>
      <p:graphicFrame>
        <p:nvGraphicFramePr>
          <p:cNvPr id="88071" name="Object 1"/>
          <p:cNvGraphicFramePr>
            <a:graphicFrameLocks noChangeAspect="1"/>
          </p:cNvGraphicFramePr>
          <p:nvPr/>
        </p:nvGraphicFramePr>
        <p:xfrm>
          <a:off x="2220913" y="2719388"/>
          <a:ext cx="4922837" cy="3665537"/>
        </p:xfrm>
        <a:graphic>
          <a:graphicData uri="http://schemas.openxmlformats.org/presentationml/2006/ole">
            <mc:AlternateContent xmlns:mc="http://schemas.openxmlformats.org/markup-compatibility/2006">
              <mc:Choice xmlns:v="urn:schemas-microsoft-com:vml" Requires="v">
                <p:oleObj spid="_x0000_s284752" r:id="rId3" imgW="4925995" imgH="3664014" progId="Excel.Chart.8">
                  <p:embed/>
                </p:oleObj>
              </mc:Choice>
              <mc:Fallback>
                <p:oleObj r:id="rId3" imgW="4925995" imgH="3664014"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913" y="2719388"/>
                        <a:ext cx="4922837" cy="366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4506233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1731963" y="187325"/>
            <a:ext cx="6553200" cy="762000"/>
          </a:xfrm>
        </p:spPr>
        <p:txBody>
          <a:bodyPr/>
          <a:lstStyle/>
          <a:p>
            <a:r>
              <a:rPr lang="en-US" altLang="en-US" smtClean="0"/>
              <a:t>Step 6:  Modeling Variability in Time-Based Parameters</a:t>
            </a:r>
          </a:p>
        </p:txBody>
      </p:sp>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89093"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8839376A-C7B3-46B1-AED0-1AD57131CFC2}" type="slidenum">
              <a:rPr lang="en-US" altLang="en-US" sz="1000"/>
              <a:pPr>
                <a:spcBef>
                  <a:spcPct val="0"/>
                </a:spcBef>
                <a:buFontTx/>
                <a:buNone/>
              </a:pPr>
              <a:t>155</a:t>
            </a:fld>
            <a:endParaRPr lang="en-US" altLang="en-US" sz="1000"/>
          </a:p>
        </p:txBody>
      </p:sp>
      <p:sp>
        <p:nvSpPr>
          <p:cNvPr id="89094" name="Text Box 4"/>
          <p:cNvSpPr txBox="1">
            <a:spLocks noChangeArrowheads="1"/>
          </p:cNvSpPr>
          <p:nvPr/>
        </p:nvSpPr>
        <p:spPr bwMode="auto">
          <a:xfrm>
            <a:off x="736600" y="2068513"/>
            <a:ext cx="7623175" cy="403225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rPr>
              <a:t>&gt; mod6.b&lt;-</a:t>
            </a:r>
            <a:r>
              <a:rPr lang="en-US" altLang="en-US" sz="1600" dirty="0" err="1">
                <a:latin typeface="Courier New" pitchFamily="49" charset="0"/>
              </a:rPr>
              <a:t>lme</a:t>
            </a:r>
            <a:r>
              <a:rPr lang="en-US" altLang="en-US" sz="1600" dirty="0">
                <a:latin typeface="Courier New" pitchFamily="49" charset="0"/>
              </a:rPr>
              <a:t>(gdp1k~TIME*pinc08.100k+</a:t>
            </a:r>
          </a:p>
          <a:p>
            <a:pPr>
              <a:spcBef>
                <a:spcPct val="0"/>
              </a:spcBef>
              <a:buFontTx/>
              <a:buNone/>
            </a:pPr>
            <a:r>
              <a:rPr lang="en-US" altLang="en-US" sz="1600" dirty="0">
                <a:latin typeface="Courier New" pitchFamily="49" charset="0"/>
              </a:rPr>
              <a:t>          TRANS*pinc08.100k+RECOV*pinc08.100k,</a:t>
            </a:r>
          </a:p>
          <a:p>
            <a:pPr>
              <a:spcBef>
                <a:spcPct val="0"/>
              </a:spcBef>
              <a:buFontTx/>
              <a:buNone/>
            </a:pPr>
            <a:r>
              <a:rPr lang="en-US" altLang="en-US" sz="1600" dirty="0">
                <a:latin typeface="Courier New" pitchFamily="49" charset="0"/>
              </a:rPr>
              <a:t>          random=~</a:t>
            </a:r>
            <a:r>
              <a:rPr lang="en-US" altLang="en-US" sz="1600" dirty="0" err="1">
                <a:latin typeface="Courier New" pitchFamily="49" charset="0"/>
              </a:rPr>
              <a:t>TIME+TRANS+RECOV|state</a:t>
            </a:r>
            <a:r>
              <a:rPr lang="en-US" altLang="en-US" sz="1600" dirty="0">
                <a:latin typeface="Courier New" pitchFamily="49" charset="0"/>
              </a:rPr>
              <a:t>, </a:t>
            </a:r>
            <a:r>
              <a:rPr lang="en-US" altLang="en-US" sz="1600" dirty="0" err="1">
                <a:latin typeface="Courier New" pitchFamily="49" charset="0"/>
              </a:rPr>
              <a:t>gdpdata.univ</a:t>
            </a:r>
            <a:r>
              <a:rPr lang="en-US" altLang="en-US" sz="1600" dirty="0">
                <a:latin typeface="Courier New" pitchFamily="49" charset="0"/>
              </a:rPr>
              <a:t>,</a:t>
            </a:r>
          </a:p>
          <a:p>
            <a:pPr>
              <a:spcBef>
                <a:spcPct val="0"/>
              </a:spcBef>
              <a:buFontTx/>
              <a:buNone/>
            </a:pPr>
            <a:r>
              <a:rPr lang="en-US" altLang="en-US" sz="1600" dirty="0">
                <a:latin typeface="Courier New" pitchFamily="49" charset="0"/>
              </a:rPr>
              <a:t>          correlation=corAR1(form=~</a:t>
            </a:r>
            <a:r>
              <a:rPr lang="en-US" altLang="en-US" sz="1600" dirty="0" err="1">
                <a:latin typeface="Courier New" pitchFamily="49" charset="0"/>
              </a:rPr>
              <a:t>TIME|state</a:t>
            </a:r>
            <a:r>
              <a:rPr lang="en-US" altLang="en-US" sz="1600" dirty="0">
                <a:latin typeface="Courier New" pitchFamily="49" charset="0"/>
              </a:rPr>
              <a:t>),</a:t>
            </a:r>
          </a:p>
          <a:p>
            <a:pPr>
              <a:spcBef>
                <a:spcPct val="0"/>
              </a:spcBef>
              <a:buFontTx/>
              <a:buNone/>
            </a:pPr>
            <a:r>
              <a:rPr lang="en-US" altLang="en-US" sz="1600" dirty="0">
                <a:latin typeface="Courier New" pitchFamily="49" charset="0"/>
              </a:rPr>
              <a:t>          control=list(opt="</a:t>
            </a:r>
            <a:r>
              <a:rPr lang="en-US" altLang="en-US" sz="1600" dirty="0" err="1">
                <a:latin typeface="Courier New" pitchFamily="49" charset="0"/>
              </a:rPr>
              <a:t>optim</a:t>
            </a:r>
            <a:r>
              <a:rPr lang="en-US" altLang="en-US" sz="1600" dirty="0">
                <a:latin typeface="Courier New" pitchFamily="49" charset="0"/>
              </a:rPr>
              <a:t>"))</a:t>
            </a:r>
          </a:p>
          <a:p>
            <a:pPr>
              <a:spcBef>
                <a:spcPct val="0"/>
              </a:spcBef>
              <a:buFontTx/>
              <a:buNone/>
            </a:pPr>
            <a:endParaRPr lang="en-US" altLang="en-US" sz="1600" dirty="0">
              <a:latin typeface="Courier New" pitchFamily="49" charset="0"/>
            </a:endParaRPr>
          </a:p>
          <a:p>
            <a:pPr>
              <a:spcBef>
                <a:spcPct val="0"/>
              </a:spcBef>
              <a:buFontTx/>
              <a:buNone/>
            </a:pPr>
            <a:r>
              <a:rPr lang="en-US" altLang="en-US" sz="1600" dirty="0">
                <a:latin typeface="Courier New" pitchFamily="49" charset="0"/>
              </a:rPr>
              <a:t>&gt; round(summary(mod6.b)$</a:t>
            </a:r>
            <a:r>
              <a:rPr lang="en-US" altLang="en-US" sz="1600" dirty="0" err="1">
                <a:latin typeface="Courier New" pitchFamily="49" charset="0"/>
              </a:rPr>
              <a:t>tTable,dig</a:t>
            </a:r>
            <a:r>
              <a:rPr lang="en-US" altLang="en-US" sz="1600" dirty="0">
                <a:latin typeface="Courier New" pitchFamily="49" charset="0"/>
              </a:rPr>
              <a:t>=4)</a:t>
            </a:r>
          </a:p>
          <a:p>
            <a:pPr>
              <a:spcBef>
                <a:spcPct val="0"/>
              </a:spcBef>
              <a:buFontTx/>
              <a:buNone/>
            </a:pPr>
            <a:r>
              <a:rPr lang="en-US" altLang="en-US" sz="1600" dirty="0">
                <a:latin typeface="Courier New" pitchFamily="49" charset="0"/>
              </a:rPr>
              <a:t>                    Value </a:t>
            </a:r>
            <a:r>
              <a:rPr lang="en-US" altLang="en-US" sz="1600" dirty="0" err="1">
                <a:latin typeface="Courier New" pitchFamily="49" charset="0"/>
              </a:rPr>
              <a:t>Std.Error</a:t>
            </a:r>
            <a:r>
              <a:rPr lang="en-US" altLang="en-US" sz="1600" dirty="0">
                <a:latin typeface="Courier New" pitchFamily="49" charset="0"/>
              </a:rPr>
              <a:t>  DF t-value p-value</a:t>
            </a:r>
          </a:p>
          <a:p>
            <a:pPr>
              <a:spcBef>
                <a:spcPct val="0"/>
              </a:spcBef>
              <a:buFontTx/>
              <a:buNone/>
            </a:pPr>
            <a:r>
              <a:rPr lang="en-US" altLang="en-US" sz="1600" dirty="0">
                <a:latin typeface="Courier New" pitchFamily="49" charset="0"/>
              </a:rPr>
              <a:t>(Intercept)        4.0122    4.3978 708  0.9123  0.3619</a:t>
            </a:r>
          </a:p>
          <a:p>
            <a:pPr>
              <a:spcBef>
                <a:spcPct val="0"/>
              </a:spcBef>
              <a:buFontTx/>
              <a:buNone/>
            </a:pPr>
            <a:r>
              <a:rPr lang="en-US" altLang="en-US" sz="1600" dirty="0">
                <a:latin typeface="Courier New" pitchFamily="49" charset="0"/>
              </a:rPr>
              <a:t>TIME              -0.8922    0.5077 708 -1.7574  0.0793</a:t>
            </a:r>
          </a:p>
          <a:p>
            <a:pPr>
              <a:spcBef>
                <a:spcPct val="0"/>
              </a:spcBef>
              <a:buFontTx/>
              <a:buNone/>
            </a:pPr>
            <a:r>
              <a:rPr lang="en-US" altLang="en-US" sz="1600" dirty="0">
                <a:latin typeface="Courier New" pitchFamily="49" charset="0"/>
              </a:rPr>
              <a:t>pinc08.100k        0.0638    0.0012  49 54.8118  0.0000</a:t>
            </a:r>
          </a:p>
          <a:p>
            <a:pPr>
              <a:spcBef>
                <a:spcPct val="0"/>
              </a:spcBef>
              <a:buFontTx/>
              <a:buNone/>
            </a:pPr>
            <a:r>
              <a:rPr lang="en-US" altLang="en-US" sz="1600" dirty="0">
                <a:latin typeface="Courier New" pitchFamily="49" charset="0"/>
              </a:rPr>
              <a:t>TRANS              1.5105    2.1745 708  0.6946  0.4875</a:t>
            </a:r>
          </a:p>
          <a:p>
            <a:pPr>
              <a:spcBef>
                <a:spcPct val="0"/>
              </a:spcBef>
              <a:buFontTx/>
              <a:buNone/>
            </a:pPr>
            <a:r>
              <a:rPr lang="en-US" altLang="en-US" sz="1600" dirty="0">
                <a:latin typeface="Courier New" pitchFamily="49" charset="0"/>
              </a:rPr>
              <a:t>RECOV              1.8000    1.1817 708  1.5232  0.1281</a:t>
            </a:r>
          </a:p>
          <a:p>
            <a:pPr>
              <a:spcBef>
                <a:spcPct val="0"/>
              </a:spcBef>
              <a:buFontTx/>
              <a:buNone/>
            </a:pPr>
            <a:r>
              <a:rPr lang="en-US" altLang="en-US" sz="1600" dirty="0">
                <a:latin typeface="Courier New" pitchFamily="49" charset="0"/>
              </a:rPr>
              <a:t>TIME:pinc08.100k   0.0048    0.0001 708 36.0762  0.0000</a:t>
            </a:r>
          </a:p>
          <a:p>
            <a:pPr>
              <a:spcBef>
                <a:spcPct val="0"/>
              </a:spcBef>
              <a:buFontTx/>
              <a:buNone/>
            </a:pPr>
            <a:r>
              <a:rPr lang="en-US" altLang="en-US" sz="1600" dirty="0">
                <a:latin typeface="Courier New" pitchFamily="49" charset="0"/>
              </a:rPr>
              <a:t>pinc08.100k:TRANS -0.0029    0.0006 708 -5.0823  0.0000</a:t>
            </a:r>
          </a:p>
          <a:p>
            <a:pPr>
              <a:spcBef>
                <a:spcPct val="0"/>
              </a:spcBef>
              <a:buFontTx/>
              <a:buNone/>
            </a:pPr>
            <a:r>
              <a:rPr lang="en-US" altLang="en-US" sz="1600" dirty="0">
                <a:latin typeface="Courier New" pitchFamily="49" charset="0"/>
              </a:rPr>
              <a:t>pinc08.100k:RECOV -0.0029    0.0003 708 -9.3703  0.0000</a:t>
            </a:r>
          </a:p>
        </p:txBody>
      </p:sp>
    </p:spTree>
    <p:extLst>
      <p:ext uri="{BB962C8B-B14F-4D97-AF65-F5344CB8AC3E}">
        <p14:creationId xmlns:p14="http://schemas.microsoft.com/office/powerpoint/2010/main" val="406789231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731963" y="187325"/>
            <a:ext cx="6553200" cy="762000"/>
          </a:xfrm>
        </p:spPr>
        <p:txBody>
          <a:bodyPr/>
          <a:lstStyle/>
          <a:p>
            <a:r>
              <a:rPr lang="en-US" altLang="en-US" smtClean="0"/>
              <a:t>Step 6:  Modeling Variability in Time-Based Parameters</a:t>
            </a:r>
          </a:p>
        </p:txBody>
      </p:sp>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90117"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5B68C82D-28A6-4E57-B0CF-F3977048AAE1}" type="slidenum">
              <a:rPr lang="en-US" altLang="en-US" sz="1000"/>
              <a:pPr>
                <a:spcBef>
                  <a:spcPct val="0"/>
                </a:spcBef>
                <a:buFontTx/>
                <a:buNone/>
              </a:pPr>
              <a:t>156</a:t>
            </a:fld>
            <a:endParaRPr lang="en-US" altLang="en-US" sz="1000"/>
          </a:p>
        </p:txBody>
      </p:sp>
      <p:graphicFrame>
        <p:nvGraphicFramePr>
          <p:cNvPr id="90118" name="Chart 8"/>
          <p:cNvGraphicFramePr>
            <a:graphicFrameLocks/>
          </p:cNvGraphicFramePr>
          <p:nvPr/>
        </p:nvGraphicFramePr>
        <p:xfrm>
          <a:off x="1050925" y="1125538"/>
          <a:ext cx="7312025" cy="5067300"/>
        </p:xfrm>
        <a:graphic>
          <a:graphicData uri="http://schemas.openxmlformats.org/presentationml/2006/ole">
            <mc:AlternateContent xmlns:mc="http://schemas.openxmlformats.org/markup-compatibility/2006">
              <mc:Choice xmlns:v="urn:schemas-microsoft-com:vml" Requires="v">
                <p:oleObj spid="_x0000_s285776" r:id="rId4" imgW="7315834" imgH="5066215" progId="Excel.Chart.8">
                  <p:embed/>
                </p:oleObj>
              </mc:Choice>
              <mc:Fallback>
                <p:oleObj r:id="rId4" imgW="7315834" imgH="5066215" progId="Excel.Char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925" y="1125538"/>
                        <a:ext cx="731202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5324856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en-US" smtClean="0"/>
              <a:t>Step 6: Predicted Versus Observed</a:t>
            </a:r>
          </a:p>
        </p:txBody>
      </p:sp>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91141"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366C9C6-B858-4740-80B0-26985EED04A8}" type="slidenum">
              <a:rPr lang="en-US" altLang="en-US" sz="1000"/>
              <a:pPr>
                <a:spcBef>
                  <a:spcPct val="0"/>
                </a:spcBef>
                <a:buFontTx/>
                <a:buNone/>
              </a:pPr>
              <a:t>157</a:t>
            </a:fld>
            <a:endParaRPr lang="en-US" altLang="en-US" sz="1000"/>
          </a:p>
        </p:txBody>
      </p:sp>
      <p:graphicFrame>
        <p:nvGraphicFramePr>
          <p:cNvPr id="91142" name="Object 1"/>
          <p:cNvGraphicFramePr>
            <a:graphicFrameLocks noChangeAspect="1"/>
          </p:cNvGraphicFramePr>
          <p:nvPr/>
        </p:nvGraphicFramePr>
        <p:xfrm>
          <a:off x="1317625" y="1327150"/>
          <a:ext cx="6677025" cy="4962525"/>
        </p:xfrm>
        <a:graphic>
          <a:graphicData uri="http://schemas.openxmlformats.org/presentationml/2006/ole">
            <mc:AlternateContent xmlns:mc="http://schemas.openxmlformats.org/markup-compatibility/2006">
              <mc:Choice xmlns:v="urn:schemas-microsoft-com:vml" Requires="v">
                <p:oleObj spid="_x0000_s286800" r:id="rId3" imgW="6681795" imgH="4962574" progId="Excel.Chart.8">
                  <p:embed/>
                </p:oleObj>
              </mc:Choice>
              <mc:Fallback>
                <p:oleObj r:id="rId3" imgW="6681795" imgH="4962574"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7625" y="1327150"/>
                        <a:ext cx="6677025"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7138402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9216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A81A58DA-852E-4819-A977-DC2E569BFE12}" type="slidenum">
              <a:rPr lang="en-US" altLang="en-US" sz="1000"/>
              <a:pPr>
                <a:spcBef>
                  <a:spcPct val="0"/>
                </a:spcBef>
                <a:buFontTx/>
                <a:buNone/>
              </a:pPr>
              <a:t>158</a:t>
            </a:fld>
            <a:endParaRPr lang="en-US" altLang="en-US" sz="1000"/>
          </a:p>
        </p:txBody>
      </p:sp>
      <p:sp>
        <p:nvSpPr>
          <p:cNvPr id="92165" name="Rectangle 2"/>
          <p:cNvSpPr>
            <a:spLocks noGrp="1" noChangeArrowheads="1"/>
          </p:cNvSpPr>
          <p:nvPr>
            <p:ph type="title"/>
          </p:nvPr>
        </p:nvSpPr>
        <p:spPr/>
        <p:txBody>
          <a:bodyPr/>
          <a:lstStyle/>
          <a:p>
            <a:r>
              <a:rPr lang="en-US" altLang="en-US" smtClean="0"/>
              <a:t>Step 6 Exercise</a:t>
            </a:r>
          </a:p>
        </p:txBody>
      </p:sp>
      <p:sp>
        <p:nvSpPr>
          <p:cNvPr id="92166" name="Rectangle 3"/>
          <p:cNvSpPr>
            <a:spLocks noGrp="1" noChangeArrowheads="1"/>
          </p:cNvSpPr>
          <p:nvPr>
            <p:ph type="body" idx="1"/>
          </p:nvPr>
        </p:nvSpPr>
        <p:spPr/>
        <p:txBody>
          <a:bodyPr/>
          <a:lstStyle/>
          <a:p>
            <a:r>
              <a:rPr lang="en-US" altLang="en-US" dirty="0" smtClean="0"/>
              <a:t>“Advanced Discontinuous Growth Exercises”</a:t>
            </a:r>
          </a:p>
          <a:p>
            <a:pPr lvl="1"/>
            <a:r>
              <a:rPr lang="en-US" altLang="en-US" dirty="0" smtClean="0"/>
              <a:t>Exercise 8:</a:t>
            </a:r>
          </a:p>
          <a:p>
            <a:pPr lvl="2"/>
            <a:r>
              <a:rPr lang="en-US" altLang="en-US" dirty="0" smtClean="0"/>
              <a:t>Model the Level-2 variable of AGE as a predictor of</a:t>
            </a:r>
          </a:p>
          <a:p>
            <a:pPr lvl="3"/>
            <a:r>
              <a:rPr lang="en-US" altLang="en-US" sz="2400" dirty="0" smtClean="0"/>
              <a:t>Intercept variance</a:t>
            </a:r>
          </a:p>
          <a:p>
            <a:pPr lvl="3"/>
            <a:r>
              <a:rPr lang="en-US" altLang="en-US" sz="2400" dirty="0" smtClean="0"/>
              <a:t>Time-varying parameter variances</a:t>
            </a:r>
          </a:p>
          <a:p>
            <a:pPr lvl="1"/>
            <a:endParaRPr lang="en-US" altLang="en-US" dirty="0" smtClean="0"/>
          </a:p>
        </p:txBody>
      </p:sp>
    </p:spTree>
    <p:extLst>
      <p:ext uri="{BB962C8B-B14F-4D97-AF65-F5344CB8AC3E}">
        <p14:creationId xmlns:p14="http://schemas.microsoft.com/office/powerpoint/2010/main" val="66355032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Extensions</a:t>
            </a:r>
            <a:endParaRPr lang="en-US" dirty="0"/>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159</a:t>
            </a:fld>
            <a:endParaRPr lang="en-US"/>
          </a:p>
        </p:txBody>
      </p:sp>
      <p:pic>
        <p:nvPicPr>
          <p:cNvPr id="7" name="Picture 6"/>
          <p:cNvPicPr>
            <a:picLocks noChangeAspect="1"/>
          </p:cNvPicPr>
          <p:nvPr/>
        </p:nvPicPr>
        <p:blipFill rotWithShape="1">
          <a:blip r:embed="rId2"/>
          <a:srcRect l="24076" t="12455" r="25381"/>
          <a:stretch/>
        </p:blipFill>
        <p:spPr>
          <a:xfrm>
            <a:off x="2035221" y="1324587"/>
            <a:ext cx="5241480" cy="4823007"/>
          </a:xfrm>
          <a:prstGeom prst="rect">
            <a:avLst/>
          </a:prstGeom>
          <a:ln>
            <a:solidFill>
              <a:schemeClr val="bg1">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555607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DE4B33B8-85B4-49D1-88E1-34CC6AA86013}" type="slidenum">
              <a:rPr lang="en-US"/>
              <a:pPr>
                <a:defRPr/>
              </a:pPr>
              <a:t>16</a:t>
            </a:fld>
            <a:endParaRPr lang="en-US"/>
          </a:p>
        </p:txBody>
      </p:sp>
      <p:sp>
        <p:nvSpPr>
          <p:cNvPr id="28677" name="Rectangle 2"/>
          <p:cNvSpPr>
            <a:spLocks noGrp="1" noChangeArrowheads="1"/>
          </p:cNvSpPr>
          <p:nvPr>
            <p:ph type="title"/>
          </p:nvPr>
        </p:nvSpPr>
        <p:spPr/>
        <p:txBody>
          <a:bodyPr/>
          <a:lstStyle/>
          <a:p>
            <a:r>
              <a:rPr lang="en-US" altLang="en-US" smtClean="0"/>
              <a:t>Intro:  Account for variance</a:t>
            </a:r>
          </a:p>
        </p:txBody>
      </p:sp>
      <p:sp>
        <p:nvSpPr>
          <p:cNvPr id="28678" name="Rectangle 3"/>
          <p:cNvSpPr>
            <a:spLocks noGrp="1" noChangeArrowheads="1"/>
          </p:cNvSpPr>
          <p:nvPr>
            <p:ph type="body" idx="1"/>
          </p:nvPr>
        </p:nvSpPr>
        <p:spPr/>
        <p:txBody>
          <a:bodyPr/>
          <a:lstStyle/>
          <a:p>
            <a:r>
              <a:rPr lang="en-US" altLang="en-US" dirty="0" smtClean="0"/>
              <a:t>Second reason why it is important to consider clustering of data is to correctly account for sources of variance</a:t>
            </a:r>
          </a:p>
          <a:p>
            <a:r>
              <a:rPr lang="en-US" altLang="en-US" dirty="0" smtClean="0"/>
              <a:t>Unaccounted for clustered variance can impact the validity of statistical tests:</a:t>
            </a:r>
          </a:p>
          <a:p>
            <a:pPr lvl="1"/>
            <a:r>
              <a:rPr lang="en-US" altLang="en-US" u="sng" dirty="0" smtClean="0"/>
              <a:t>Standard errors</a:t>
            </a:r>
            <a:r>
              <a:rPr lang="en-US" altLang="en-US" dirty="0" smtClean="0"/>
              <a:t> may be biased resulting in</a:t>
            </a:r>
          </a:p>
          <a:p>
            <a:pPr lvl="1"/>
            <a:r>
              <a:rPr lang="en-US" altLang="en-US" u="sng" dirty="0" smtClean="0"/>
              <a:t>t-values</a:t>
            </a:r>
            <a:r>
              <a:rPr lang="en-US" altLang="en-US" dirty="0" smtClean="0"/>
              <a:t> that are biased resulting in</a:t>
            </a:r>
          </a:p>
          <a:p>
            <a:pPr lvl="1"/>
            <a:r>
              <a:rPr lang="en-US" altLang="en-US" dirty="0" smtClean="0"/>
              <a:t>Incorrect </a:t>
            </a:r>
            <a:r>
              <a:rPr lang="en-US" altLang="en-US" u="sng" dirty="0" smtClean="0"/>
              <a:t>conclusions</a:t>
            </a:r>
            <a:r>
              <a:rPr lang="en-US" altLang="en-US" dirty="0" smtClean="0"/>
              <a:t> about what is and is not significant</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1731963" y="198438"/>
            <a:ext cx="6553200" cy="762000"/>
          </a:xfrm>
        </p:spPr>
        <p:txBody>
          <a:bodyPr/>
          <a:lstStyle/>
          <a:p>
            <a:r>
              <a:rPr lang="en-US" altLang="en-US" smtClean="0"/>
              <a:t>Create Time-Related Covariates</a:t>
            </a:r>
          </a:p>
        </p:txBody>
      </p:sp>
      <p:sp>
        <p:nvSpPr>
          <p:cNvPr id="3"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Copyright Paul D. Bliese</a:t>
            </a:r>
          </a:p>
        </p:txBody>
      </p:sp>
      <p:sp>
        <p:nvSpPr>
          <p:cNvPr id="50181"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EBF11263-3941-4C63-A67A-446CF2AC1AF6}" type="slidenum">
              <a:rPr lang="en-US" altLang="en-US" sz="1000"/>
              <a:pPr>
                <a:spcBef>
                  <a:spcPct val="0"/>
                </a:spcBef>
                <a:buFontTx/>
                <a:buNone/>
              </a:pPr>
              <a:t>160</a:t>
            </a:fld>
            <a:endParaRPr lang="en-US" altLang="en-US" sz="1000"/>
          </a:p>
        </p:txBody>
      </p:sp>
      <p:sp>
        <p:nvSpPr>
          <p:cNvPr id="50182" name="Rectangle 5"/>
          <p:cNvSpPr>
            <a:spLocks noChangeArrowheads="1"/>
          </p:cNvSpPr>
          <p:nvPr/>
        </p:nvSpPr>
        <p:spPr bwMode="auto">
          <a:xfrm>
            <a:off x="842963" y="1219200"/>
            <a:ext cx="7362825" cy="4278313"/>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a:latin typeface="Courier New" pitchFamily="49" charset="0"/>
                <a:cs typeface="Courier New" pitchFamily="49" charset="0"/>
              </a:rPr>
              <a:t>&gt; gdpdata.univ[1:15,c("state","TIME","TRANS","RECOV")]</a:t>
            </a:r>
          </a:p>
          <a:p>
            <a:pPr>
              <a:spcBef>
                <a:spcPct val="0"/>
              </a:spcBef>
              <a:buFontTx/>
              <a:buNone/>
            </a:pPr>
            <a:r>
              <a:rPr lang="en-US" altLang="en-US" sz="1600">
                <a:latin typeface="Courier New" pitchFamily="49" charset="0"/>
                <a:cs typeface="Courier New" pitchFamily="49" charset="0"/>
              </a:rPr>
              <a:t>       state TIME TRANS RECOV</a:t>
            </a:r>
          </a:p>
          <a:p>
            <a:pPr>
              <a:spcBef>
                <a:spcPct val="0"/>
              </a:spcBef>
              <a:buFontTx/>
              <a:buNone/>
            </a:pPr>
            <a:r>
              <a:rPr lang="en-US" altLang="en-US" sz="1600">
                <a:latin typeface="Courier New" pitchFamily="49" charset="0"/>
                <a:cs typeface="Courier New" pitchFamily="49" charset="0"/>
              </a:rPr>
              <a:t>1    Alabama    0     0     0</a:t>
            </a:r>
          </a:p>
          <a:p>
            <a:pPr>
              <a:spcBef>
                <a:spcPct val="0"/>
              </a:spcBef>
              <a:buFontTx/>
              <a:buNone/>
            </a:pPr>
            <a:r>
              <a:rPr lang="en-US" altLang="en-US" sz="1600">
                <a:latin typeface="Courier New" pitchFamily="49" charset="0"/>
                <a:cs typeface="Courier New" pitchFamily="49" charset="0"/>
              </a:rPr>
              <a:t>1.1  Alabama    1     0     0</a:t>
            </a:r>
          </a:p>
          <a:p>
            <a:pPr>
              <a:spcBef>
                <a:spcPct val="0"/>
              </a:spcBef>
              <a:buFontTx/>
              <a:buNone/>
            </a:pPr>
            <a:r>
              <a:rPr lang="en-US" altLang="en-US" sz="1600">
                <a:latin typeface="Courier New" pitchFamily="49" charset="0"/>
                <a:cs typeface="Courier New" pitchFamily="49" charset="0"/>
              </a:rPr>
              <a:t>1.2  Alabama    2     0     0</a:t>
            </a:r>
          </a:p>
          <a:p>
            <a:pPr>
              <a:spcBef>
                <a:spcPct val="0"/>
              </a:spcBef>
              <a:buFontTx/>
              <a:buNone/>
            </a:pPr>
            <a:r>
              <a:rPr lang="en-US" altLang="en-US" sz="1600">
                <a:latin typeface="Courier New" pitchFamily="49" charset="0"/>
                <a:cs typeface="Courier New" pitchFamily="49" charset="0"/>
              </a:rPr>
              <a:t>1.3  Alabama    3     0     0</a:t>
            </a:r>
          </a:p>
          <a:p>
            <a:pPr>
              <a:spcBef>
                <a:spcPct val="0"/>
              </a:spcBef>
              <a:buFontTx/>
              <a:buNone/>
            </a:pPr>
            <a:r>
              <a:rPr lang="en-US" altLang="en-US" sz="1600">
                <a:latin typeface="Courier New" pitchFamily="49" charset="0"/>
                <a:cs typeface="Courier New" pitchFamily="49" charset="0"/>
              </a:rPr>
              <a:t>1.4  Alabama    4     0     0</a:t>
            </a:r>
          </a:p>
          <a:p>
            <a:pPr>
              <a:spcBef>
                <a:spcPct val="0"/>
              </a:spcBef>
              <a:buFontTx/>
              <a:buNone/>
            </a:pPr>
            <a:r>
              <a:rPr lang="en-US" altLang="en-US" sz="1600">
                <a:latin typeface="Courier New" pitchFamily="49" charset="0"/>
                <a:cs typeface="Courier New" pitchFamily="49" charset="0"/>
              </a:rPr>
              <a:t>1.5  Alabama    5     0     0</a:t>
            </a:r>
          </a:p>
          <a:p>
            <a:pPr>
              <a:spcBef>
                <a:spcPct val="0"/>
              </a:spcBef>
              <a:buFontTx/>
              <a:buNone/>
            </a:pPr>
            <a:r>
              <a:rPr lang="en-US" altLang="en-US" sz="1600">
                <a:latin typeface="Courier New" pitchFamily="49" charset="0"/>
                <a:cs typeface="Courier New" pitchFamily="49" charset="0"/>
              </a:rPr>
              <a:t>1.6  Alabama    6     0     0</a:t>
            </a:r>
          </a:p>
          <a:p>
            <a:pPr>
              <a:spcBef>
                <a:spcPct val="0"/>
              </a:spcBef>
              <a:buFontTx/>
              <a:buNone/>
            </a:pPr>
            <a:r>
              <a:rPr lang="en-US" altLang="en-US" sz="1600">
                <a:latin typeface="Courier New" pitchFamily="49" charset="0"/>
                <a:cs typeface="Courier New" pitchFamily="49" charset="0"/>
              </a:rPr>
              <a:t>1.7  Alabama    7     0     0</a:t>
            </a:r>
          </a:p>
          <a:p>
            <a:pPr>
              <a:spcBef>
                <a:spcPct val="0"/>
              </a:spcBef>
              <a:buFontTx/>
              <a:buNone/>
            </a:pPr>
            <a:r>
              <a:rPr lang="en-US" altLang="en-US" sz="1600">
                <a:latin typeface="Courier New" pitchFamily="49" charset="0"/>
                <a:cs typeface="Courier New" pitchFamily="49" charset="0"/>
              </a:rPr>
              <a:t>1.8  Alabama    8     0     0</a:t>
            </a:r>
          </a:p>
          <a:p>
            <a:pPr>
              <a:spcBef>
                <a:spcPct val="0"/>
              </a:spcBef>
              <a:buFontTx/>
              <a:buNone/>
            </a:pPr>
            <a:r>
              <a:rPr lang="en-US" altLang="en-US" sz="1600">
                <a:latin typeface="Courier New" pitchFamily="49" charset="0"/>
                <a:cs typeface="Courier New" pitchFamily="49" charset="0"/>
              </a:rPr>
              <a:t>1.9  Alabama    9     0     0</a:t>
            </a:r>
          </a:p>
          <a:p>
            <a:pPr>
              <a:spcBef>
                <a:spcPct val="0"/>
              </a:spcBef>
              <a:buFontTx/>
              <a:buNone/>
            </a:pPr>
            <a:r>
              <a:rPr lang="en-US" altLang="en-US" sz="1600">
                <a:latin typeface="Courier New" pitchFamily="49" charset="0"/>
                <a:cs typeface="Courier New" pitchFamily="49" charset="0"/>
              </a:rPr>
              <a:t>1.10 Alabama   10     0     0</a:t>
            </a:r>
          </a:p>
          <a:p>
            <a:pPr>
              <a:spcBef>
                <a:spcPct val="0"/>
              </a:spcBef>
              <a:buFontTx/>
              <a:buNone/>
            </a:pPr>
            <a:r>
              <a:rPr lang="en-US" altLang="en-US" sz="1600">
                <a:latin typeface="Courier New" pitchFamily="49" charset="0"/>
                <a:cs typeface="Courier New" pitchFamily="49" charset="0"/>
              </a:rPr>
              <a:t>1.11 Alabama   11     1     0</a:t>
            </a:r>
          </a:p>
          <a:p>
            <a:pPr>
              <a:spcBef>
                <a:spcPct val="0"/>
              </a:spcBef>
              <a:buFontTx/>
              <a:buNone/>
            </a:pPr>
            <a:r>
              <a:rPr lang="en-US" altLang="en-US" sz="1600">
                <a:latin typeface="Courier New" pitchFamily="49" charset="0"/>
                <a:cs typeface="Courier New" pitchFamily="49" charset="0"/>
              </a:rPr>
              <a:t>1.12 Alabama   12     1     1</a:t>
            </a:r>
          </a:p>
          <a:p>
            <a:pPr>
              <a:spcBef>
                <a:spcPct val="0"/>
              </a:spcBef>
              <a:buFontTx/>
              <a:buNone/>
            </a:pPr>
            <a:r>
              <a:rPr lang="en-US" altLang="en-US" sz="1600">
                <a:latin typeface="Courier New" pitchFamily="49" charset="0"/>
                <a:cs typeface="Courier New" pitchFamily="49" charset="0"/>
              </a:rPr>
              <a:t>1.13 Alabama   13     1     2</a:t>
            </a:r>
          </a:p>
          <a:p>
            <a:pPr>
              <a:spcBef>
                <a:spcPct val="0"/>
              </a:spcBef>
              <a:buFontTx/>
              <a:buNone/>
            </a:pPr>
            <a:r>
              <a:rPr lang="en-US" altLang="en-US" sz="1600">
                <a:latin typeface="Courier New" pitchFamily="49" charset="0"/>
                <a:cs typeface="Courier New" pitchFamily="49" charset="0"/>
              </a:rPr>
              <a:t>1.14 Alabama   14     1     3</a:t>
            </a:r>
            <a:endParaRPr lang="en-US" altLang="en-US" sz="1600">
              <a:latin typeface="Courier New" pitchFamily="49" charset="0"/>
              <a:cs typeface="Times New Roman" pitchFamily="18" charset="0"/>
            </a:endParaRPr>
          </a:p>
        </p:txBody>
      </p:sp>
    </p:spTree>
    <p:extLst>
      <p:ext uri="{BB962C8B-B14F-4D97-AF65-F5344CB8AC3E}">
        <p14:creationId xmlns:p14="http://schemas.microsoft.com/office/powerpoint/2010/main" val="295891895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5837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92FAA131-6E54-4CB2-BDE0-96999E6C87FC}" type="slidenum">
              <a:rPr lang="en-US" altLang="en-US" sz="1000"/>
              <a:pPr>
                <a:spcBef>
                  <a:spcPct val="0"/>
                </a:spcBef>
                <a:buFontTx/>
                <a:buNone/>
              </a:pPr>
              <a:t>161</a:t>
            </a:fld>
            <a:endParaRPr lang="en-US" altLang="en-US" sz="1000"/>
          </a:p>
        </p:txBody>
      </p:sp>
      <p:sp>
        <p:nvSpPr>
          <p:cNvPr id="58373" name="Rectangle 2"/>
          <p:cNvSpPr>
            <a:spLocks noGrp="1" noChangeArrowheads="1"/>
          </p:cNvSpPr>
          <p:nvPr>
            <p:ph type="title"/>
          </p:nvPr>
        </p:nvSpPr>
        <p:spPr/>
        <p:txBody>
          <a:bodyPr/>
          <a:lstStyle/>
          <a:p>
            <a:r>
              <a:rPr lang="en-US" altLang="en-US" smtClean="0"/>
              <a:t>Interpreting Step 2</a:t>
            </a:r>
          </a:p>
        </p:txBody>
      </p:sp>
      <p:sp>
        <p:nvSpPr>
          <p:cNvPr id="58374" name="Rectangle 3"/>
          <p:cNvSpPr>
            <a:spLocks noGrp="1" noChangeArrowheads="1"/>
          </p:cNvSpPr>
          <p:nvPr>
            <p:ph type="body" idx="1"/>
          </p:nvPr>
        </p:nvSpPr>
        <p:spPr/>
        <p:txBody>
          <a:bodyPr/>
          <a:lstStyle/>
          <a:p>
            <a:pPr>
              <a:lnSpc>
                <a:spcPct val="90000"/>
              </a:lnSpc>
            </a:pPr>
            <a:r>
              <a:rPr lang="en-US" altLang="en-US" sz="2000" dirty="0" smtClean="0"/>
              <a:t>In 1997 (TIME 0), the average level of GDP across the 51 States was 158794 (158.794*1000) </a:t>
            </a:r>
          </a:p>
          <a:p>
            <a:pPr>
              <a:lnSpc>
                <a:spcPct val="90000"/>
              </a:lnSpc>
            </a:pPr>
            <a:r>
              <a:rPr lang="en-US" altLang="en-US" sz="2000" dirty="0" smtClean="0"/>
              <a:t>GDP increased by 10867.129 each year</a:t>
            </a:r>
          </a:p>
          <a:p>
            <a:pPr>
              <a:lnSpc>
                <a:spcPct val="90000"/>
              </a:lnSpc>
            </a:pPr>
            <a:r>
              <a:rPr lang="en-US" altLang="en-US" sz="2000" dirty="0" smtClean="0"/>
              <a:t>GDP dropped by 5498.661 in 2008 </a:t>
            </a:r>
            <a:r>
              <a:rPr lang="en-US" altLang="en-US" sz="2000" i="1" dirty="0" smtClean="0"/>
              <a:t>(relative to expected increase)</a:t>
            </a:r>
          </a:p>
          <a:p>
            <a:pPr>
              <a:lnSpc>
                <a:spcPct val="90000"/>
              </a:lnSpc>
            </a:pPr>
            <a:r>
              <a:rPr lang="en-US" altLang="en-US" sz="2000" dirty="0" smtClean="0"/>
              <a:t>Recovery slope of -5091.427 indicates the recovery slope is weaker than the slope associated with the period before 2008 </a:t>
            </a:r>
            <a:r>
              <a:rPr lang="en-US" altLang="en-US" sz="2000" i="1" dirty="0" smtClean="0"/>
              <a:t>(but still positive)</a:t>
            </a:r>
            <a:endParaRPr lang="en-US" altLang="en-US" sz="2000" i="1" dirty="0" smtClean="0">
              <a:latin typeface="Courier New" pitchFamily="49" charset="0"/>
              <a:cs typeface="Times New Roman" pitchFamily="18" charset="0"/>
            </a:endParaRPr>
          </a:p>
        </p:txBody>
      </p:sp>
      <p:sp>
        <p:nvSpPr>
          <p:cNvPr id="58375" name="Text Box 4"/>
          <p:cNvSpPr txBox="1">
            <a:spLocks noChangeArrowheads="1"/>
          </p:cNvSpPr>
          <p:nvPr/>
        </p:nvSpPr>
        <p:spPr bwMode="auto">
          <a:xfrm>
            <a:off x="842963" y="3675063"/>
            <a:ext cx="7399337" cy="258532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smtClean="0">
                <a:latin typeface="Courier New" pitchFamily="49" charset="0"/>
              </a:rPr>
              <a:t>&gt; </a:t>
            </a:r>
            <a:r>
              <a:rPr lang="en-US" altLang="en-US" sz="1800" dirty="0" err="1" smtClean="0">
                <a:latin typeface="Courier New" pitchFamily="49" charset="0"/>
              </a:rPr>
              <a:t>mod.rel</a:t>
            </a:r>
            <a:r>
              <a:rPr lang="en-US" altLang="en-US" sz="1800" dirty="0">
                <a:latin typeface="Courier New" pitchFamily="49" charset="0"/>
              </a:rPr>
              <a:t>&lt;-</a:t>
            </a:r>
            <a:r>
              <a:rPr lang="en-US" altLang="en-US" sz="1800" dirty="0" err="1">
                <a:latin typeface="Courier New" pitchFamily="49" charset="0"/>
              </a:rPr>
              <a:t>lme</a:t>
            </a:r>
            <a:r>
              <a:rPr lang="en-US" altLang="en-US" sz="1800" dirty="0">
                <a:latin typeface="Courier New" pitchFamily="49" charset="0"/>
              </a:rPr>
              <a:t>(gdp1k~TIME+TRANS+RECOV</a:t>
            </a:r>
            <a:r>
              <a:rPr lang="en-US" altLang="en-US" sz="1800" dirty="0" smtClean="0">
                <a:latin typeface="Courier New" pitchFamily="49" charset="0"/>
              </a:rPr>
              <a:t>,</a:t>
            </a:r>
          </a:p>
          <a:p>
            <a:pPr>
              <a:spcBef>
                <a:spcPct val="0"/>
              </a:spcBef>
              <a:buFontTx/>
              <a:buNone/>
            </a:pPr>
            <a:r>
              <a:rPr lang="en-US" altLang="en-US" sz="1800" dirty="0" smtClean="0">
                <a:latin typeface="Courier New" pitchFamily="49" charset="0"/>
              </a:rPr>
              <a:t>     random</a:t>
            </a:r>
            <a:r>
              <a:rPr lang="en-US" altLang="en-US" sz="1800" dirty="0">
                <a:latin typeface="Courier New" pitchFamily="49" charset="0"/>
              </a:rPr>
              <a:t>=~</a:t>
            </a:r>
            <a:r>
              <a:rPr lang="en-US" altLang="en-US" sz="1800" dirty="0" err="1">
                <a:latin typeface="Courier New" pitchFamily="49" charset="0"/>
              </a:rPr>
              <a:t>TIME+TRANS+RECOV|state</a:t>
            </a:r>
            <a:r>
              <a:rPr lang="en-US" altLang="en-US" sz="1800" dirty="0">
                <a:latin typeface="Courier New" pitchFamily="49" charset="0"/>
              </a:rPr>
              <a:t>,</a:t>
            </a:r>
          </a:p>
          <a:p>
            <a:pPr>
              <a:spcBef>
                <a:spcPct val="0"/>
              </a:spcBef>
              <a:buFontTx/>
              <a:buNone/>
            </a:pPr>
            <a:r>
              <a:rPr lang="en-US" altLang="en-US" sz="1800" dirty="0">
                <a:latin typeface="Courier New" pitchFamily="49" charset="0"/>
              </a:rPr>
              <a:t> </a:t>
            </a:r>
            <a:r>
              <a:rPr lang="en-US" altLang="en-US" sz="1800" dirty="0" smtClean="0">
                <a:latin typeface="Courier New" pitchFamily="49" charset="0"/>
              </a:rPr>
              <a:t>    </a:t>
            </a:r>
            <a:r>
              <a:rPr lang="en-US" altLang="en-US" sz="1800" dirty="0" err="1">
                <a:latin typeface="Courier New" pitchFamily="49" charset="0"/>
              </a:rPr>
              <a:t>gdpdata.univ,control</a:t>
            </a:r>
            <a:r>
              <a:rPr lang="en-US" altLang="en-US" sz="1800" dirty="0">
                <a:latin typeface="Courier New" pitchFamily="49" charset="0"/>
              </a:rPr>
              <a:t>=list(opt="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r>
              <a:rPr lang="en-US" altLang="en-US" sz="1800" dirty="0">
                <a:latin typeface="Courier New" pitchFamily="49" charset="0"/>
              </a:rPr>
              <a:t>&gt; round(summary(</a:t>
            </a:r>
            <a:r>
              <a:rPr lang="en-US" altLang="en-US" sz="1800" dirty="0" err="1">
                <a:latin typeface="Courier New" pitchFamily="49" charset="0"/>
              </a:rPr>
              <a:t>mod.rel</a:t>
            </a:r>
            <a:r>
              <a:rPr lang="en-US" altLang="en-US" sz="1800" dirty="0">
                <a:latin typeface="Courier New" pitchFamily="49" charset="0"/>
              </a:rPr>
              <a:t>)$</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    26.159 711   6.070   0.000</a:t>
            </a:r>
          </a:p>
          <a:p>
            <a:pPr>
              <a:spcBef>
                <a:spcPct val="0"/>
              </a:spcBef>
              <a:buFontTx/>
              <a:buNone/>
            </a:pPr>
            <a:r>
              <a:rPr lang="en-US" altLang="en-US" sz="1800" dirty="0">
                <a:latin typeface="Courier New" pitchFamily="49" charset="0"/>
              </a:rPr>
              <a:t>TIME         10.867     1.992 711   5.455   0.000</a:t>
            </a:r>
          </a:p>
          <a:p>
            <a:pPr>
              <a:spcBef>
                <a:spcPct val="0"/>
              </a:spcBef>
              <a:buFontTx/>
              <a:buNone/>
            </a:pPr>
            <a:r>
              <a:rPr lang="en-US" altLang="en-US" sz="1800" dirty="0">
                <a:latin typeface="Courier New" pitchFamily="49" charset="0"/>
              </a:rPr>
              <a:t>TRANS        -5.499     2.293 711  -2.398   0.017</a:t>
            </a:r>
          </a:p>
          <a:p>
            <a:pPr>
              <a:spcBef>
                <a:spcPct val="0"/>
              </a:spcBef>
              <a:buFontTx/>
              <a:buNone/>
            </a:pPr>
            <a:r>
              <a:rPr lang="en-US" altLang="en-US" sz="1800" dirty="0">
                <a:latin typeface="Courier New" pitchFamily="49" charset="0"/>
              </a:rPr>
              <a:t>RECOV        -5.091     1.422 711  -3.580   0.000</a:t>
            </a:r>
          </a:p>
        </p:txBody>
      </p:sp>
    </p:spTree>
    <p:extLst>
      <p:ext uri="{BB962C8B-B14F-4D97-AF65-F5344CB8AC3E}">
        <p14:creationId xmlns:p14="http://schemas.microsoft.com/office/powerpoint/2010/main" val="343346400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2"/>
          <p:cNvGraphicFramePr>
            <a:graphicFrameLocks noChangeAspect="1"/>
          </p:cNvGraphicFramePr>
          <p:nvPr/>
        </p:nvGraphicFramePr>
        <p:xfrm>
          <a:off x="962025" y="1014413"/>
          <a:ext cx="7243763" cy="5394325"/>
        </p:xfrm>
        <a:graphic>
          <a:graphicData uri="http://schemas.openxmlformats.org/presentationml/2006/ole">
            <mc:AlternateContent xmlns:mc="http://schemas.openxmlformats.org/markup-compatibility/2006">
              <mc:Choice xmlns:v="urn:schemas-microsoft-com:vml" Requires="v">
                <p:oleObj spid="_x0000_s291880" r:id="rId4" imgW="7242676" imgH="5389331" progId="Excel.Chart.8">
                  <p:embed/>
                </p:oleObj>
              </mc:Choice>
              <mc:Fallback>
                <p:oleObj r:id="rId4" imgW="7242676" imgH="5389331"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025" y="1014413"/>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5" name="Rectangle 3"/>
          <p:cNvSpPr>
            <a:spLocks noGrp="1" noChangeArrowheads="1"/>
          </p:cNvSpPr>
          <p:nvPr>
            <p:ph type="title"/>
          </p:nvPr>
        </p:nvSpPr>
        <p:spPr>
          <a:xfrm>
            <a:off x="1731963" y="198438"/>
            <a:ext cx="6553200" cy="762000"/>
          </a:xfrm>
        </p:spPr>
        <p:txBody>
          <a:bodyPr/>
          <a:lstStyle/>
          <a:p>
            <a:r>
              <a:rPr lang="en-US" altLang="en-US" smtClean="0"/>
              <a:t>Create Time-Related Covariates</a:t>
            </a:r>
          </a:p>
        </p:txBody>
      </p:sp>
      <p:cxnSp>
        <p:nvCxnSpPr>
          <p:cNvPr id="59396" name="Straight Connector 3"/>
          <p:cNvCxnSpPr>
            <a:cxnSpLocks noChangeShapeType="1"/>
          </p:cNvCxnSpPr>
          <p:nvPr/>
        </p:nvCxnSpPr>
        <p:spPr bwMode="auto">
          <a:xfrm flipV="1">
            <a:off x="2941638" y="2522538"/>
            <a:ext cx="4440237" cy="2236787"/>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ight Arrow 5"/>
          <p:cNvSpPr/>
          <p:nvPr/>
        </p:nvSpPr>
        <p:spPr bwMode="auto">
          <a:xfrm rot="16200000">
            <a:off x="3899694" y="4453731"/>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7" name="Right Arrow 6"/>
          <p:cNvSpPr/>
          <p:nvPr/>
        </p:nvSpPr>
        <p:spPr bwMode="auto">
          <a:xfrm rot="16200000">
            <a:off x="6795294" y="3277394"/>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8" name="Right Arrow 7"/>
          <p:cNvSpPr/>
          <p:nvPr/>
        </p:nvSpPr>
        <p:spPr bwMode="auto">
          <a:xfrm rot="10800000">
            <a:off x="6280150" y="3087688"/>
            <a:ext cx="495300" cy="115887"/>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2" name="TextBox 1"/>
          <p:cNvSpPr txBox="1"/>
          <p:nvPr/>
        </p:nvSpPr>
        <p:spPr>
          <a:xfrm>
            <a:off x="3773488" y="4759325"/>
            <a:ext cx="747712" cy="369888"/>
          </a:xfrm>
          <a:prstGeom prst="rect">
            <a:avLst/>
          </a:prstGeom>
          <a:noFill/>
        </p:spPr>
        <p:txBody>
          <a:bodyPr wrap="none">
            <a:spAutoFit/>
          </a:bodyPr>
          <a:lstStyle/>
          <a:p>
            <a:pPr eaLnBrk="1" hangingPunct="1">
              <a:defRPr/>
            </a:pPr>
            <a:r>
              <a:rPr lang="en-US" dirty="0">
                <a:latin typeface="+mn-lt"/>
              </a:rPr>
              <a:t>TIME</a:t>
            </a:r>
          </a:p>
        </p:txBody>
      </p:sp>
      <p:sp>
        <p:nvSpPr>
          <p:cNvPr id="9" name="TextBox 8"/>
          <p:cNvSpPr txBox="1"/>
          <p:nvPr/>
        </p:nvSpPr>
        <p:spPr>
          <a:xfrm>
            <a:off x="6540500" y="3582988"/>
            <a:ext cx="1004888" cy="369887"/>
          </a:xfrm>
          <a:prstGeom prst="rect">
            <a:avLst/>
          </a:prstGeom>
          <a:noFill/>
        </p:spPr>
        <p:txBody>
          <a:bodyPr wrap="none">
            <a:spAutoFit/>
          </a:bodyPr>
          <a:lstStyle/>
          <a:p>
            <a:pPr eaLnBrk="1" hangingPunct="1">
              <a:defRPr/>
            </a:pPr>
            <a:r>
              <a:rPr lang="en-US" dirty="0">
                <a:latin typeface="+mn-lt"/>
              </a:rPr>
              <a:t>RECOV</a:t>
            </a:r>
          </a:p>
        </p:txBody>
      </p:sp>
      <p:sp>
        <p:nvSpPr>
          <p:cNvPr id="10" name="TextBox 9"/>
          <p:cNvSpPr txBox="1"/>
          <p:nvPr/>
        </p:nvSpPr>
        <p:spPr>
          <a:xfrm rot="16200000">
            <a:off x="5980113" y="3502025"/>
            <a:ext cx="966788" cy="369887"/>
          </a:xfrm>
          <a:prstGeom prst="rect">
            <a:avLst/>
          </a:prstGeom>
          <a:noFill/>
        </p:spPr>
        <p:txBody>
          <a:bodyPr wrap="none">
            <a:spAutoFit/>
          </a:bodyPr>
          <a:lstStyle/>
          <a:p>
            <a:pPr eaLnBrk="1" hangingPunct="1">
              <a:defRPr/>
            </a:pPr>
            <a:r>
              <a:rPr lang="en-US" dirty="0">
                <a:latin typeface="+mn-lt"/>
              </a:rPr>
              <a:t>TRANS</a:t>
            </a:r>
          </a:p>
        </p:txBody>
      </p:sp>
      <p:sp>
        <p:nvSpPr>
          <p:cNvPr id="3" name="Rectangle 2"/>
          <p:cNvSpPr/>
          <p:nvPr/>
        </p:nvSpPr>
        <p:spPr>
          <a:xfrm>
            <a:off x="3036888" y="4951413"/>
            <a:ext cx="2968625" cy="369887"/>
          </a:xfrm>
          <a:prstGeom prst="rect">
            <a:avLst/>
          </a:prstGeom>
        </p:spPr>
        <p:txBody>
          <a:bodyPr wrap="none">
            <a:spAutoFit/>
          </a:bodyPr>
          <a:lstStyle/>
          <a:p>
            <a:pPr eaLnBrk="1" hangingPunct="1">
              <a:defRPr/>
            </a:pPr>
            <a:r>
              <a:rPr lang="en-US" altLang="en-US" dirty="0">
                <a:latin typeface="+mn-lt"/>
              </a:rPr>
              <a:t>10867.129 yearly increase</a:t>
            </a:r>
            <a:endParaRPr lang="en-US" dirty="0">
              <a:latin typeface="+mn-lt"/>
            </a:endParaRPr>
          </a:p>
        </p:txBody>
      </p:sp>
      <p:sp>
        <p:nvSpPr>
          <p:cNvPr id="4" name="Rectangle 3"/>
          <p:cNvSpPr/>
          <p:nvPr/>
        </p:nvSpPr>
        <p:spPr>
          <a:xfrm>
            <a:off x="450850" y="5634038"/>
            <a:ext cx="1827213" cy="646112"/>
          </a:xfrm>
          <a:prstGeom prst="rect">
            <a:avLst/>
          </a:prstGeom>
        </p:spPr>
        <p:txBody>
          <a:bodyPr wrap="none">
            <a:spAutoFit/>
          </a:bodyPr>
          <a:lstStyle/>
          <a:p>
            <a:pPr eaLnBrk="1" hangingPunct="1">
              <a:defRPr/>
            </a:pPr>
            <a:r>
              <a:rPr lang="en-US" altLang="en-US" dirty="0">
                <a:latin typeface="+mn-lt"/>
              </a:rPr>
              <a:t>GDP  at Time 0</a:t>
            </a:r>
          </a:p>
          <a:p>
            <a:pPr eaLnBrk="1" hangingPunct="1">
              <a:defRPr/>
            </a:pPr>
            <a:r>
              <a:rPr lang="en-US" altLang="en-US" dirty="0">
                <a:latin typeface="+mn-lt"/>
              </a:rPr>
              <a:t> equals 158794 </a:t>
            </a:r>
            <a:endParaRPr lang="en-US" dirty="0">
              <a:latin typeface="+mn-lt"/>
            </a:endParaRPr>
          </a:p>
        </p:txBody>
      </p:sp>
      <p:sp>
        <p:nvSpPr>
          <p:cNvPr id="5" name="Rectangle 4"/>
          <p:cNvSpPr/>
          <p:nvPr/>
        </p:nvSpPr>
        <p:spPr>
          <a:xfrm>
            <a:off x="5160963" y="4125913"/>
            <a:ext cx="2032000" cy="369887"/>
          </a:xfrm>
          <a:prstGeom prst="rect">
            <a:avLst/>
          </a:prstGeom>
        </p:spPr>
        <p:txBody>
          <a:bodyPr wrap="none">
            <a:spAutoFit/>
          </a:bodyPr>
          <a:lstStyle/>
          <a:p>
            <a:pPr eaLnBrk="1" hangingPunct="1">
              <a:defRPr/>
            </a:pPr>
            <a:r>
              <a:rPr lang="en-US" altLang="en-US" dirty="0">
                <a:latin typeface="+mn-lt"/>
              </a:rPr>
              <a:t>Drop of 5498.661 </a:t>
            </a:r>
            <a:endParaRPr lang="en-US" dirty="0">
              <a:latin typeface="+mn-lt"/>
            </a:endParaRPr>
          </a:p>
        </p:txBody>
      </p:sp>
      <p:sp>
        <p:nvSpPr>
          <p:cNvPr id="11" name="Rectangle 10"/>
          <p:cNvSpPr/>
          <p:nvPr/>
        </p:nvSpPr>
        <p:spPr>
          <a:xfrm>
            <a:off x="5910263" y="2028825"/>
            <a:ext cx="2801937" cy="646113"/>
          </a:xfrm>
          <a:prstGeom prst="rect">
            <a:avLst/>
          </a:prstGeom>
        </p:spPr>
        <p:txBody>
          <a:bodyPr wrap="none">
            <a:spAutoFit/>
          </a:bodyPr>
          <a:lstStyle/>
          <a:p>
            <a:pPr eaLnBrk="1" hangingPunct="1">
              <a:defRPr/>
            </a:pPr>
            <a:r>
              <a:rPr lang="en-US" altLang="en-US" dirty="0">
                <a:latin typeface="+mn-lt"/>
              </a:rPr>
              <a:t>Recovery slope 5091.427</a:t>
            </a:r>
          </a:p>
          <a:p>
            <a:pPr eaLnBrk="1" hangingPunct="1">
              <a:defRPr/>
            </a:pPr>
            <a:r>
              <a:rPr lang="en-US" altLang="en-US" dirty="0">
                <a:latin typeface="+mn-lt"/>
              </a:rPr>
              <a:t>Less than original slope </a:t>
            </a:r>
            <a:endParaRPr lang="en-US" dirty="0">
              <a:latin typeface="+mn-lt"/>
            </a:endParaRPr>
          </a:p>
        </p:txBody>
      </p:sp>
      <p:sp>
        <p:nvSpPr>
          <p:cNvPr id="12" name="Date Placeholder 1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13" name="Footer Placeholder 12"/>
          <p:cNvSpPr>
            <a:spLocks noGrp="1"/>
          </p:cNvSpPr>
          <p:nvPr>
            <p:ph type="ftr" sz="quarter" idx="11"/>
          </p:nvPr>
        </p:nvSpPr>
        <p:spPr/>
        <p:txBody>
          <a:bodyPr/>
          <a:lstStyle/>
          <a:p>
            <a:pPr>
              <a:defRPr/>
            </a:pPr>
            <a:r>
              <a:rPr lang="en-US" smtClean="0"/>
              <a:t>Copyright Paul D. Bliese</a:t>
            </a:r>
            <a:endParaRPr lang="en-US"/>
          </a:p>
        </p:txBody>
      </p:sp>
      <p:sp>
        <p:nvSpPr>
          <p:cNvPr id="14" name="Slide Number Placeholder 13"/>
          <p:cNvSpPr>
            <a:spLocks noGrp="1"/>
          </p:cNvSpPr>
          <p:nvPr>
            <p:ph type="sldNum" sz="quarter" idx="12"/>
          </p:nvPr>
        </p:nvSpPr>
        <p:spPr/>
        <p:txBody>
          <a:bodyPr/>
          <a:lstStyle/>
          <a:p>
            <a:pPr>
              <a:defRPr/>
            </a:pPr>
            <a:fld id="{F47C902F-E146-4E0D-B065-520C146C0C24}" type="slidenum">
              <a:rPr lang="en-US" smtClean="0"/>
              <a:pPr>
                <a:defRPr/>
              </a:pPr>
              <a:t>162</a:t>
            </a:fld>
            <a:endParaRPr lang="en-US"/>
          </a:p>
        </p:txBody>
      </p:sp>
    </p:spTree>
    <p:extLst>
      <p:ext uri="{BB962C8B-B14F-4D97-AF65-F5344CB8AC3E}">
        <p14:creationId xmlns:p14="http://schemas.microsoft.com/office/powerpoint/2010/main" val="101497903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Examining Absolute Change</a:t>
            </a:r>
            <a:endParaRPr lang="en-US" dirty="0"/>
          </a:p>
        </p:txBody>
      </p:sp>
      <p:sp>
        <p:nvSpPr>
          <p:cNvPr id="6" name="Content Placeholder 5"/>
          <p:cNvSpPr>
            <a:spLocks noGrp="1"/>
          </p:cNvSpPr>
          <p:nvPr>
            <p:ph idx="1"/>
          </p:nvPr>
        </p:nvSpPr>
        <p:spPr/>
        <p:txBody>
          <a:bodyPr/>
          <a:lstStyle/>
          <a:p>
            <a:r>
              <a:rPr lang="en-US" dirty="0" smtClean="0"/>
              <a:t>The t-tests in the current models provide tests of relative change:</a:t>
            </a:r>
          </a:p>
          <a:p>
            <a:pPr lvl="1"/>
            <a:r>
              <a:rPr lang="en-US" dirty="0" smtClean="0"/>
              <a:t>Is the drop at the transition point significant relative to what would be expected</a:t>
            </a:r>
          </a:p>
          <a:p>
            <a:pPr lvl="1"/>
            <a:r>
              <a:rPr lang="en-US" dirty="0" smtClean="0"/>
              <a:t>Is the recovery slope different than the pre-change slope</a:t>
            </a:r>
          </a:p>
          <a:p>
            <a:r>
              <a:rPr lang="en-US" dirty="0" smtClean="0"/>
              <a:t>What if our theory expected absolute change</a:t>
            </a:r>
          </a:p>
          <a:p>
            <a:pPr lvl="1"/>
            <a:r>
              <a:rPr lang="en-US" dirty="0" smtClean="0"/>
              <a:t>The transition will lead to a significant absolute decline</a:t>
            </a:r>
          </a:p>
          <a:p>
            <a:pPr lvl="1"/>
            <a:r>
              <a:rPr lang="en-US" dirty="0" smtClean="0"/>
              <a:t>The post-transition slope will be negative</a:t>
            </a:r>
            <a:endParaRPr lang="en-US" dirty="0"/>
          </a:p>
        </p:txBody>
      </p:sp>
      <p:sp>
        <p:nvSpPr>
          <p:cNvPr id="3" name="Date Placeholder 2"/>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smtClean="0"/>
              <a:t>Copyright Paul D. Bliese</a:t>
            </a:r>
            <a:endParaRPr lang="en-US"/>
          </a:p>
        </p:txBody>
      </p:sp>
      <p:sp>
        <p:nvSpPr>
          <p:cNvPr id="5" name="Slide Number Placeholder 4"/>
          <p:cNvSpPr>
            <a:spLocks noGrp="1"/>
          </p:cNvSpPr>
          <p:nvPr>
            <p:ph type="sldNum" sz="quarter" idx="12"/>
          </p:nvPr>
        </p:nvSpPr>
        <p:spPr/>
        <p:txBody>
          <a:bodyPr/>
          <a:lstStyle/>
          <a:p>
            <a:pPr>
              <a:defRPr/>
            </a:pPr>
            <a:fld id="{F47C902F-E146-4E0D-B065-520C146C0C24}" type="slidenum">
              <a:rPr lang="en-US" smtClean="0"/>
              <a:pPr>
                <a:defRPr/>
              </a:pPr>
              <a:t>163</a:t>
            </a:fld>
            <a:endParaRPr lang="en-US"/>
          </a:p>
        </p:txBody>
      </p:sp>
    </p:spTree>
    <p:extLst>
      <p:ext uri="{BB962C8B-B14F-4D97-AF65-F5344CB8AC3E}">
        <p14:creationId xmlns:p14="http://schemas.microsoft.com/office/powerpoint/2010/main" val="374904033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1731963" y="198438"/>
            <a:ext cx="6553200" cy="762000"/>
          </a:xfrm>
        </p:spPr>
        <p:txBody>
          <a:bodyPr/>
          <a:lstStyle/>
          <a:p>
            <a:r>
              <a:rPr lang="en-US" altLang="en-US" smtClean="0"/>
              <a:t>Create Time-Related Covariates</a:t>
            </a:r>
          </a:p>
        </p:txBody>
      </p:sp>
      <p:sp>
        <p:nvSpPr>
          <p:cNvPr id="3"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Copyright Paul D. Bliese</a:t>
            </a:r>
          </a:p>
        </p:txBody>
      </p:sp>
      <p:sp>
        <p:nvSpPr>
          <p:cNvPr id="50181"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EBF11263-3941-4C63-A67A-446CF2AC1AF6}" type="slidenum">
              <a:rPr lang="en-US" altLang="en-US" sz="1000"/>
              <a:pPr>
                <a:spcBef>
                  <a:spcPct val="0"/>
                </a:spcBef>
                <a:buFontTx/>
                <a:buNone/>
              </a:pPr>
              <a:t>164</a:t>
            </a:fld>
            <a:endParaRPr lang="en-US" altLang="en-US" sz="1000"/>
          </a:p>
        </p:txBody>
      </p:sp>
      <p:sp>
        <p:nvSpPr>
          <p:cNvPr id="50182" name="Rectangle 5"/>
          <p:cNvSpPr>
            <a:spLocks noChangeArrowheads="1"/>
          </p:cNvSpPr>
          <p:nvPr/>
        </p:nvSpPr>
        <p:spPr bwMode="auto">
          <a:xfrm>
            <a:off x="574290" y="1219200"/>
            <a:ext cx="7978697" cy="4770537"/>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gdpdata.univ$TIME.A</a:t>
            </a:r>
            <a:r>
              <a:rPr lang="en-US" altLang="en-US" sz="1600" dirty="0">
                <a:latin typeface="Courier New" pitchFamily="49" charset="0"/>
                <a:cs typeface="Courier New" pitchFamily="49" charset="0"/>
              </a:rPr>
              <a:t>&lt;-</a:t>
            </a:r>
            <a:r>
              <a:rPr lang="en-US" altLang="en-US" sz="1600" dirty="0" err="1">
                <a:latin typeface="Courier New" pitchFamily="49" charset="0"/>
                <a:cs typeface="Courier New" pitchFamily="49" charset="0"/>
              </a:rPr>
              <a:t>ifelse</a:t>
            </a:r>
            <a:r>
              <a:rPr lang="en-US" altLang="en-US" sz="1600" dirty="0">
                <a:latin typeface="Courier New" pitchFamily="49" charset="0"/>
                <a:cs typeface="Courier New" pitchFamily="49" charset="0"/>
              </a:rPr>
              <a:t>(</a:t>
            </a:r>
            <a:r>
              <a:rPr lang="en-US" altLang="en-US" sz="1600" dirty="0" err="1">
                <a:latin typeface="Courier New" pitchFamily="49" charset="0"/>
                <a:cs typeface="Courier New" pitchFamily="49" charset="0"/>
              </a:rPr>
              <a:t>gdpdata.univ$TIME</a:t>
            </a:r>
            <a:r>
              <a:rPr lang="en-US" altLang="en-US" sz="1600" dirty="0">
                <a:latin typeface="Courier New" pitchFamily="49" charset="0"/>
                <a:cs typeface="Courier New" pitchFamily="49" charset="0"/>
              </a:rPr>
              <a:t>&gt;=10,10,gdpdata.univ$TIME)</a:t>
            </a:r>
          </a:p>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gdpdata.univ</a:t>
            </a:r>
            <a:r>
              <a:rPr lang="en-US" altLang="en-US" sz="1600" dirty="0">
                <a:latin typeface="Courier New" pitchFamily="49" charset="0"/>
                <a:cs typeface="Courier New" pitchFamily="49" charset="0"/>
              </a:rPr>
              <a:t>[1:15,c("</a:t>
            </a:r>
            <a:r>
              <a:rPr lang="en-US" altLang="en-US" sz="1600" dirty="0" err="1">
                <a:latin typeface="Courier New" pitchFamily="49" charset="0"/>
                <a:cs typeface="Courier New" pitchFamily="49" charset="0"/>
              </a:rPr>
              <a:t>state","TIME","TIME.A","TRANS","RECOV</a:t>
            </a:r>
            <a:r>
              <a:rPr lang="en-US" altLang="en-US" sz="1600" dirty="0">
                <a:latin typeface="Courier New" pitchFamily="49" charset="0"/>
                <a:cs typeface="Courier New" pitchFamily="49" charset="0"/>
              </a:rPr>
              <a:t>")]</a:t>
            </a:r>
          </a:p>
          <a:p>
            <a:pPr>
              <a:spcBef>
                <a:spcPct val="0"/>
              </a:spcBef>
              <a:buFontTx/>
              <a:buNone/>
            </a:pPr>
            <a:r>
              <a:rPr lang="en-US" altLang="en-US" sz="1600" dirty="0">
                <a:latin typeface="Courier New" pitchFamily="49" charset="0"/>
                <a:cs typeface="Courier New" pitchFamily="49" charset="0"/>
              </a:rPr>
              <a:t>       state TIME </a:t>
            </a:r>
            <a:r>
              <a:rPr lang="en-US" altLang="en-US" sz="1800" b="1" dirty="0">
                <a:latin typeface="Courier New" pitchFamily="49" charset="0"/>
                <a:cs typeface="Courier New" pitchFamily="49" charset="0"/>
              </a:rPr>
              <a:t>TIME.A</a:t>
            </a:r>
            <a:r>
              <a:rPr lang="en-US" altLang="en-US" sz="1600" dirty="0">
                <a:latin typeface="Courier New" pitchFamily="49" charset="0"/>
                <a:cs typeface="Courier New" pitchFamily="49" charset="0"/>
              </a:rPr>
              <a:t> TRANS RECOV</a:t>
            </a:r>
          </a:p>
          <a:p>
            <a:pPr>
              <a:spcBef>
                <a:spcPct val="0"/>
              </a:spcBef>
              <a:buFontTx/>
              <a:buNone/>
            </a:pPr>
            <a:r>
              <a:rPr lang="en-US" altLang="en-US" sz="1600" dirty="0">
                <a:latin typeface="Courier New" pitchFamily="49" charset="0"/>
                <a:cs typeface="Courier New" pitchFamily="49" charset="0"/>
              </a:rPr>
              <a:t>1    Alabama    0      0     0     0</a:t>
            </a:r>
          </a:p>
          <a:p>
            <a:pPr>
              <a:spcBef>
                <a:spcPct val="0"/>
              </a:spcBef>
              <a:buFontTx/>
              <a:buNone/>
            </a:pPr>
            <a:r>
              <a:rPr lang="en-US" altLang="en-US" sz="1600" dirty="0">
                <a:latin typeface="Courier New" pitchFamily="49" charset="0"/>
                <a:cs typeface="Courier New" pitchFamily="49" charset="0"/>
              </a:rPr>
              <a:t>1.1  Alabama    1      1     0     0</a:t>
            </a:r>
          </a:p>
          <a:p>
            <a:pPr>
              <a:spcBef>
                <a:spcPct val="0"/>
              </a:spcBef>
              <a:buFontTx/>
              <a:buNone/>
            </a:pPr>
            <a:r>
              <a:rPr lang="en-US" altLang="en-US" sz="1600" dirty="0">
                <a:latin typeface="Courier New" pitchFamily="49" charset="0"/>
                <a:cs typeface="Courier New" pitchFamily="49" charset="0"/>
              </a:rPr>
              <a:t>1.2  Alabama    2      2     0     0</a:t>
            </a:r>
          </a:p>
          <a:p>
            <a:pPr>
              <a:spcBef>
                <a:spcPct val="0"/>
              </a:spcBef>
              <a:buFontTx/>
              <a:buNone/>
            </a:pPr>
            <a:r>
              <a:rPr lang="en-US" altLang="en-US" sz="1600" dirty="0">
                <a:latin typeface="Courier New" pitchFamily="49" charset="0"/>
                <a:cs typeface="Courier New" pitchFamily="49" charset="0"/>
              </a:rPr>
              <a:t>1.3  Alabama    3      3     0     0</a:t>
            </a:r>
          </a:p>
          <a:p>
            <a:pPr>
              <a:spcBef>
                <a:spcPct val="0"/>
              </a:spcBef>
              <a:buFontTx/>
              <a:buNone/>
            </a:pPr>
            <a:r>
              <a:rPr lang="en-US" altLang="en-US" sz="1600" dirty="0">
                <a:latin typeface="Courier New" pitchFamily="49" charset="0"/>
                <a:cs typeface="Courier New" pitchFamily="49" charset="0"/>
              </a:rPr>
              <a:t>1.4  Alabama    4      4     0     0</a:t>
            </a:r>
          </a:p>
          <a:p>
            <a:pPr>
              <a:spcBef>
                <a:spcPct val="0"/>
              </a:spcBef>
              <a:buFontTx/>
              <a:buNone/>
            </a:pPr>
            <a:r>
              <a:rPr lang="en-US" altLang="en-US" sz="1600" dirty="0">
                <a:latin typeface="Courier New" pitchFamily="49" charset="0"/>
                <a:cs typeface="Courier New" pitchFamily="49" charset="0"/>
              </a:rPr>
              <a:t>1.5  Alabama    5      5     0     0</a:t>
            </a:r>
          </a:p>
          <a:p>
            <a:pPr>
              <a:spcBef>
                <a:spcPct val="0"/>
              </a:spcBef>
              <a:buFontTx/>
              <a:buNone/>
            </a:pPr>
            <a:r>
              <a:rPr lang="en-US" altLang="en-US" sz="1600" dirty="0">
                <a:latin typeface="Courier New" pitchFamily="49" charset="0"/>
                <a:cs typeface="Courier New" pitchFamily="49" charset="0"/>
              </a:rPr>
              <a:t>1.6  Alabama    6      6     0     0</a:t>
            </a:r>
          </a:p>
          <a:p>
            <a:pPr>
              <a:spcBef>
                <a:spcPct val="0"/>
              </a:spcBef>
              <a:buFontTx/>
              <a:buNone/>
            </a:pPr>
            <a:r>
              <a:rPr lang="en-US" altLang="en-US" sz="1600" dirty="0">
                <a:latin typeface="Courier New" pitchFamily="49" charset="0"/>
                <a:cs typeface="Courier New" pitchFamily="49" charset="0"/>
              </a:rPr>
              <a:t>1.7  Alabama    7      7     0     0</a:t>
            </a:r>
          </a:p>
          <a:p>
            <a:pPr>
              <a:spcBef>
                <a:spcPct val="0"/>
              </a:spcBef>
              <a:buFontTx/>
              <a:buNone/>
            </a:pPr>
            <a:r>
              <a:rPr lang="en-US" altLang="en-US" sz="1600" dirty="0">
                <a:latin typeface="Courier New" pitchFamily="49" charset="0"/>
                <a:cs typeface="Courier New" pitchFamily="49" charset="0"/>
              </a:rPr>
              <a:t>1.8  Alabama    8      8     0     0</a:t>
            </a:r>
          </a:p>
          <a:p>
            <a:pPr>
              <a:spcBef>
                <a:spcPct val="0"/>
              </a:spcBef>
              <a:buFontTx/>
              <a:buNone/>
            </a:pPr>
            <a:r>
              <a:rPr lang="en-US" altLang="en-US" sz="1600" dirty="0">
                <a:latin typeface="Courier New" pitchFamily="49" charset="0"/>
                <a:cs typeface="Courier New" pitchFamily="49" charset="0"/>
              </a:rPr>
              <a:t>1.9  Alabama    9      9     0     0</a:t>
            </a:r>
          </a:p>
          <a:p>
            <a:pPr>
              <a:spcBef>
                <a:spcPct val="0"/>
              </a:spcBef>
              <a:buFontTx/>
              <a:buNone/>
            </a:pPr>
            <a:r>
              <a:rPr lang="en-US" altLang="en-US" sz="1600" dirty="0">
                <a:latin typeface="Courier New" pitchFamily="49" charset="0"/>
                <a:cs typeface="Courier New" pitchFamily="49" charset="0"/>
              </a:rPr>
              <a:t>1.10 Alabama   10     </a:t>
            </a:r>
            <a:r>
              <a:rPr lang="en-US" altLang="en-US" sz="1600" b="1" dirty="0">
                <a:latin typeface="Courier New" pitchFamily="49" charset="0"/>
                <a:cs typeface="Courier New" pitchFamily="49" charset="0"/>
              </a:rPr>
              <a:t>10 </a:t>
            </a:r>
            <a:r>
              <a:rPr lang="en-US" altLang="en-US" sz="1600" dirty="0">
                <a:latin typeface="Courier New" pitchFamily="49" charset="0"/>
                <a:cs typeface="Courier New" pitchFamily="49" charset="0"/>
              </a:rPr>
              <a:t>    0     0</a:t>
            </a:r>
          </a:p>
          <a:p>
            <a:pPr>
              <a:spcBef>
                <a:spcPct val="0"/>
              </a:spcBef>
              <a:buFontTx/>
              <a:buNone/>
            </a:pPr>
            <a:r>
              <a:rPr lang="en-US" altLang="en-US" sz="1600" dirty="0">
                <a:latin typeface="Courier New" pitchFamily="49" charset="0"/>
                <a:cs typeface="Courier New" pitchFamily="49" charset="0"/>
              </a:rPr>
              <a:t>1.11 Alabama   11     </a:t>
            </a:r>
            <a:r>
              <a:rPr lang="en-US" altLang="en-US" sz="1600" b="1" dirty="0">
                <a:latin typeface="Courier New" pitchFamily="49" charset="0"/>
                <a:cs typeface="Courier New" pitchFamily="49" charset="0"/>
              </a:rPr>
              <a:t>10</a:t>
            </a:r>
            <a:r>
              <a:rPr lang="en-US" altLang="en-US" sz="1600" dirty="0">
                <a:latin typeface="Courier New" pitchFamily="49" charset="0"/>
                <a:cs typeface="Courier New" pitchFamily="49" charset="0"/>
              </a:rPr>
              <a:t>     1     0</a:t>
            </a:r>
          </a:p>
          <a:p>
            <a:pPr>
              <a:spcBef>
                <a:spcPct val="0"/>
              </a:spcBef>
              <a:buFontTx/>
              <a:buNone/>
            </a:pPr>
            <a:r>
              <a:rPr lang="en-US" altLang="en-US" sz="1600" dirty="0">
                <a:latin typeface="Courier New" pitchFamily="49" charset="0"/>
                <a:cs typeface="Courier New" pitchFamily="49" charset="0"/>
              </a:rPr>
              <a:t>1.12 Alabama   12     </a:t>
            </a:r>
            <a:r>
              <a:rPr lang="en-US" altLang="en-US" sz="1600" b="1" dirty="0">
                <a:latin typeface="Courier New" pitchFamily="49" charset="0"/>
                <a:cs typeface="Courier New" pitchFamily="49" charset="0"/>
              </a:rPr>
              <a:t>10</a:t>
            </a:r>
            <a:r>
              <a:rPr lang="en-US" altLang="en-US" sz="1600" dirty="0">
                <a:latin typeface="Courier New" pitchFamily="49" charset="0"/>
                <a:cs typeface="Courier New" pitchFamily="49" charset="0"/>
              </a:rPr>
              <a:t>     1     1</a:t>
            </a:r>
          </a:p>
          <a:p>
            <a:pPr>
              <a:spcBef>
                <a:spcPct val="0"/>
              </a:spcBef>
              <a:buFontTx/>
              <a:buNone/>
            </a:pPr>
            <a:r>
              <a:rPr lang="en-US" altLang="en-US" sz="1600" dirty="0">
                <a:latin typeface="Courier New" pitchFamily="49" charset="0"/>
                <a:cs typeface="Courier New" pitchFamily="49" charset="0"/>
              </a:rPr>
              <a:t>1.13 Alabama   13     </a:t>
            </a:r>
            <a:r>
              <a:rPr lang="en-US" altLang="en-US" sz="1600" b="1" dirty="0">
                <a:latin typeface="Courier New" pitchFamily="49" charset="0"/>
                <a:cs typeface="Courier New" pitchFamily="49" charset="0"/>
              </a:rPr>
              <a:t>10</a:t>
            </a:r>
            <a:r>
              <a:rPr lang="en-US" altLang="en-US" sz="1600" dirty="0">
                <a:latin typeface="Courier New" pitchFamily="49" charset="0"/>
                <a:cs typeface="Courier New" pitchFamily="49" charset="0"/>
              </a:rPr>
              <a:t>     1     2</a:t>
            </a:r>
          </a:p>
          <a:p>
            <a:pPr>
              <a:spcBef>
                <a:spcPct val="0"/>
              </a:spcBef>
              <a:buFontTx/>
              <a:buNone/>
            </a:pPr>
            <a:r>
              <a:rPr lang="en-US" altLang="en-US" sz="1600" dirty="0">
                <a:latin typeface="Courier New" pitchFamily="49" charset="0"/>
                <a:cs typeface="Courier New" pitchFamily="49" charset="0"/>
              </a:rPr>
              <a:t>1.14 Alabama   14     </a:t>
            </a:r>
            <a:r>
              <a:rPr lang="en-US" altLang="en-US" sz="1600" b="1" dirty="0">
                <a:latin typeface="Courier New" pitchFamily="49" charset="0"/>
                <a:cs typeface="Courier New" pitchFamily="49" charset="0"/>
              </a:rPr>
              <a:t>10</a:t>
            </a:r>
            <a:r>
              <a:rPr lang="en-US" altLang="en-US" sz="1600" dirty="0">
                <a:latin typeface="Courier New" pitchFamily="49" charset="0"/>
                <a:cs typeface="Courier New" pitchFamily="49" charset="0"/>
              </a:rPr>
              <a:t>     1     3</a:t>
            </a:r>
          </a:p>
        </p:txBody>
      </p:sp>
    </p:spTree>
    <p:extLst>
      <p:ext uri="{BB962C8B-B14F-4D97-AF65-F5344CB8AC3E}">
        <p14:creationId xmlns:p14="http://schemas.microsoft.com/office/powerpoint/2010/main" val="323157397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2"/>
          <p:cNvSpPr>
            <a:spLocks noGrp="1" noChangeArrowheads="1"/>
          </p:cNvSpPr>
          <p:nvPr>
            <p:ph type="title"/>
          </p:nvPr>
        </p:nvSpPr>
        <p:spPr/>
        <p:txBody>
          <a:bodyPr/>
          <a:lstStyle/>
          <a:p>
            <a:r>
              <a:rPr lang="en-US" altLang="en-US" smtClean="0"/>
              <a:t>Interpreting Step 2</a:t>
            </a:r>
          </a:p>
        </p:txBody>
      </p:sp>
      <p:sp>
        <p:nvSpPr>
          <p:cNvPr id="5"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5837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92FAA131-6E54-4CB2-BDE0-96999E6C87FC}" type="slidenum">
              <a:rPr lang="en-US" altLang="en-US" sz="1000"/>
              <a:pPr>
                <a:spcBef>
                  <a:spcPct val="0"/>
                </a:spcBef>
                <a:buFontTx/>
                <a:buNone/>
              </a:pPr>
              <a:t>165</a:t>
            </a:fld>
            <a:endParaRPr lang="en-US" altLang="en-US" sz="1000"/>
          </a:p>
        </p:txBody>
      </p:sp>
      <p:sp>
        <p:nvSpPr>
          <p:cNvPr id="58375" name="Text Box 4"/>
          <p:cNvSpPr txBox="1">
            <a:spLocks noChangeArrowheads="1"/>
          </p:cNvSpPr>
          <p:nvPr/>
        </p:nvSpPr>
        <p:spPr bwMode="auto">
          <a:xfrm>
            <a:off x="842963" y="3675063"/>
            <a:ext cx="7399337" cy="2586037"/>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smtClean="0">
                <a:latin typeface="Courier New" pitchFamily="49" charset="0"/>
              </a:rPr>
              <a:t>mod.abs</a:t>
            </a:r>
            <a:r>
              <a:rPr lang="en-US" altLang="en-US" sz="1800" dirty="0" smtClean="0">
                <a:latin typeface="Courier New" pitchFamily="49" charset="0"/>
              </a:rPr>
              <a:t>&lt;-</a:t>
            </a:r>
            <a:r>
              <a:rPr lang="en-US" altLang="en-US" sz="1800" dirty="0" err="1">
                <a:latin typeface="Courier New" pitchFamily="49" charset="0"/>
              </a:rPr>
              <a:t>lme</a:t>
            </a:r>
            <a:r>
              <a:rPr lang="en-US" altLang="en-US" sz="1800" dirty="0">
                <a:latin typeface="Courier New" pitchFamily="49" charset="0"/>
              </a:rPr>
              <a:t>(gdp1k~TIME+TRANS+RECOV,</a:t>
            </a:r>
          </a:p>
          <a:p>
            <a:pPr>
              <a:spcBef>
                <a:spcPct val="0"/>
              </a:spcBef>
              <a:buFontTx/>
              <a:buNone/>
            </a:pPr>
            <a:r>
              <a:rPr lang="en-US" altLang="en-US" sz="1800" dirty="0">
                <a:latin typeface="Courier New" pitchFamily="49" charset="0"/>
              </a:rPr>
              <a:t>     random=~</a:t>
            </a:r>
            <a:r>
              <a:rPr lang="en-US" altLang="en-US" sz="1800" dirty="0" err="1">
                <a:latin typeface="Courier New" pitchFamily="49" charset="0"/>
              </a:rPr>
              <a:t>TIME+TRANS+RECOV|state</a:t>
            </a:r>
            <a:r>
              <a:rPr lang="en-US" altLang="en-US" sz="1800" dirty="0">
                <a:latin typeface="Courier New" pitchFamily="49" charset="0"/>
              </a:rPr>
              <a:t>,</a:t>
            </a:r>
          </a:p>
          <a:p>
            <a:pPr>
              <a:spcBef>
                <a:spcPct val="0"/>
              </a:spcBef>
              <a:buFontTx/>
              <a:buNone/>
            </a:pPr>
            <a:r>
              <a:rPr lang="en-US" altLang="en-US" sz="1800" dirty="0">
                <a:latin typeface="Courier New" pitchFamily="49" charset="0"/>
              </a:rPr>
              <a:t>     </a:t>
            </a:r>
            <a:r>
              <a:rPr lang="en-US" altLang="en-US" sz="1800" dirty="0" err="1">
                <a:latin typeface="Courier New" pitchFamily="49" charset="0"/>
              </a:rPr>
              <a:t>gdpdata.univ,control</a:t>
            </a:r>
            <a:r>
              <a:rPr lang="en-US" altLang="en-US" sz="1800" dirty="0">
                <a:latin typeface="Courier New" pitchFamily="49" charset="0"/>
              </a:rPr>
              <a:t>=list(opt="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r>
              <a:rPr lang="en-US" altLang="en-US" sz="1800" dirty="0">
                <a:latin typeface="Courier New" pitchFamily="49" charset="0"/>
              </a:rPr>
              <a:t>&gt; round(summary(</a:t>
            </a:r>
            <a:r>
              <a:rPr lang="en-US" altLang="en-US" sz="1800" dirty="0" err="1">
                <a:latin typeface="Courier New" pitchFamily="49" charset="0"/>
              </a:rPr>
              <a:t>mod.rel</a:t>
            </a:r>
            <a:r>
              <a:rPr lang="en-US" altLang="en-US" sz="1800" dirty="0">
                <a:latin typeface="Courier New" pitchFamily="49" charset="0"/>
              </a:rPr>
              <a:t>)$</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    26.159 711   6.070   0.000</a:t>
            </a:r>
          </a:p>
          <a:p>
            <a:pPr>
              <a:spcBef>
                <a:spcPct val="0"/>
              </a:spcBef>
              <a:buFontTx/>
              <a:buNone/>
            </a:pPr>
            <a:r>
              <a:rPr lang="en-US" altLang="en-US" sz="1800" dirty="0">
                <a:latin typeface="Courier New" pitchFamily="49" charset="0"/>
              </a:rPr>
              <a:t>TIME         10.867     1.992 711   5.455   0.000</a:t>
            </a:r>
          </a:p>
          <a:p>
            <a:pPr>
              <a:spcBef>
                <a:spcPct val="0"/>
              </a:spcBef>
              <a:buFontTx/>
              <a:buNone/>
            </a:pPr>
            <a:r>
              <a:rPr lang="en-US" altLang="en-US" sz="1800" dirty="0">
                <a:latin typeface="Courier New" pitchFamily="49" charset="0"/>
              </a:rPr>
              <a:t>TRANS        -5.499     2.293 711  -2.398   0.017</a:t>
            </a:r>
          </a:p>
          <a:p>
            <a:pPr>
              <a:spcBef>
                <a:spcPct val="0"/>
              </a:spcBef>
              <a:buFontTx/>
              <a:buNone/>
            </a:pPr>
            <a:r>
              <a:rPr lang="en-US" altLang="en-US" sz="1800" dirty="0">
                <a:latin typeface="Courier New" pitchFamily="49" charset="0"/>
              </a:rPr>
              <a:t>RECOV        -5.091     1.422 711  -3.580   0.000</a:t>
            </a:r>
          </a:p>
        </p:txBody>
      </p:sp>
      <p:sp>
        <p:nvSpPr>
          <p:cNvPr id="8" name="Text Box 4"/>
          <p:cNvSpPr txBox="1">
            <a:spLocks noChangeArrowheads="1"/>
          </p:cNvSpPr>
          <p:nvPr/>
        </p:nvSpPr>
        <p:spPr bwMode="auto">
          <a:xfrm>
            <a:off x="836339" y="1034574"/>
            <a:ext cx="7399337" cy="2586037"/>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smtClean="0">
                <a:latin typeface="Courier New" pitchFamily="49" charset="0"/>
              </a:rPr>
              <a:t>mod.abs</a:t>
            </a:r>
            <a:r>
              <a:rPr lang="en-US" altLang="en-US" sz="1800" dirty="0" smtClean="0">
                <a:latin typeface="Courier New" pitchFamily="49" charset="0"/>
              </a:rPr>
              <a:t>&lt;-</a:t>
            </a:r>
            <a:r>
              <a:rPr lang="en-US" altLang="en-US" sz="1800" dirty="0" err="1" smtClean="0">
                <a:latin typeface="Courier New" pitchFamily="49" charset="0"/>
              </a:rPr>
              <a:t>lme</a:t>
            </a:r>
            <a:r>
              <a:rPr lang="en-US" altLang="en-US" sz="1800" dirty="0" smtClean="0">
                <a:latin typeface="Courier New" pitchFamily="49" charset="0"/>
              </a:rPr>
              <a:t>(gdp1k~TIME.A+TRANS+RECOV</a:t>
            </a:r>
            <a:r>
              <a:rPr lang="en-US" altLang="en-US" sz="1800" dirty="0">
                <a:latin typeface="Courier New" pitchFamily="49" charset="0"/>
              </a:rPr>
              <a:t>,</a:t>
            </a:r>
          </a:p>
          <a:p>
            <a:pPr>
              <a:spcBef>
                <a:spcPct val="0"/>
              </a:spcBef>
              <a:buFontTx/>
              <a:buNone/>
            </a:pPr>
            <a:r>
              <a:rPr lang="en-US" altLang="en-US" sz="1800" dirty="0">
                <a:latin typeface="Courier New" pitchFamily="49" charset="0"/>
              </a:rPr>
              <a:t>     random=~</a:t>
            </a:r>
            <a:r>
              <a:rPr lang="en-US" altLang="en-US" sz="1800" dirty="0" err="1">
                <a:latin typeface="Courier New" pitchFamily="49" charset="0"/>
              </a:rPr>
              <a:t>TIME+TRANS+RECOV|state</a:t>
            </a:r>
            <a:r>
              <a:rPr lang="en-US" altLang="en-US" sz="1800" dirty="0">
                <a:latin typeface="Courier New" pitchFamily="49" charset="0"/>
              </a:rPr>
              <a:t>,</a:t>
            </a:r>
          </a:p>
          <a:p>
            <a:pPr>
              <a:spcBef>
                <a:spcPct val="0"/>
              </a:spcBef>
              <a:buFontTx/>
              <a:buNone/>
            </a:pPr>
            <a:r>
              <a:rPr lang="en-US" altLang="en-US" sz="1800" dirty="0">
                <a:latin typeface="Courier New" pitchFamily="49" charset="0"/>
              </a:rPr>
              <a:t>     </a:t>
            </a:r>
            <a:r>
              <a:rPr lang="en-US" altLang="en-US" sz="1800" dirty="0" err="1">
                <a:latin typeface="Courier New" pitchFamily="49" charset="0"/>
              </a:rPr>
              <a:t>gdpdata.univ,control</a:t>
            </a:r>
            <a:r>
              <a:rPr lang="en-US" altLang="en-US" sz="1800" dirty="0">
                <a:latin typeface="Courier New" pitchFamily="49" charset="0"/>
              </a:rPr>
              <a:t>=list(opt="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r>
              <a:rPr lang="en-US" altLang="en-US" sz="1800" dirty="0">
                <a:latin typeface="Courier New" pitchFamily="49" charset="0"/>
              </a:rPr>
              <a:t>&gt; round(summary(</a:t>
            </a:r>
            <a:r>
              <a:rPr lang="en-US" altLang="en-US" sz="1800" dirty="0" err="1">
                <a:latin typeface="Courier New" pitchFamily="49" charset="0"/>
              </a:rPr>
              <a:t>mod.abs</a:t>
            </a:r>
            <a:r>
              <a:rPr lang="en-US" altLang="en-US" sz="1800" dirty="0">
                <a:latin typeface="Courier New" pitchFamily="49" charset="0"/>
              </a:rPr>
              <a:t>)$</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    26.159 711   6.070   0.000</a:t>
            </a:r>
          </a:p>
          <a:p>
            <a:pPr>
              <a:spcBef>
                <a:spcPct val="0"/>
              </a:spcBef>
              <a:buFontTx/>
              <a:buNone/>
            </a:pPr>
            <a:r>
              <a:rPr lang="en-US" altLang="en-US" sz="1800" dirty="0">
                <a:latin typeface="Courier New" pitchFamily="49" charset="0"/>
              </a:rPr>
              <a:t>TIME.A       10.867     1.992 711   5.455   0.000</a:t>
            </a:r>
          </a:p>
          <a:p>
            <a:pPr>
              <a:spcBef>
                <a:spcPct val="0"/>
              </a:spcBef>
              <a:buFontTx/>
              <a:buNone/>
            </a:pPr>
            <a:r>
              <a:rPr lang="en-US" altLang="en-US" sz="1800" dirty="0">
                <a:latin typeface="Courier New" pitchFamily="49" charset="0"/>
              </a:rPr>
              <a:t>TRANS         5.368     2.130 711   2.520   0.012</a:t>
            </a:r>
          </a:p>
          <a:p>
            <a:pPr>
              <a:spcBef>
                <a:spcPct val="0"/>
              </a:spcBef>
              <a:buFontTx/>
              <a:buNone/>
            </a:pPr>
            <a:r>
              <a:rPr lang="en-US" altLang="en-US" sz="1800" dirty="0">
                <a:latin typeface="Courier New" pitchFamily="49" charset="0"/>
              </a:rPr>
              <a:t>RECOV         5.776     1.145 711   5.046   0.000</a:t>
            </a:r>
          </a:p>
        </p:txBody>
      </p:sp>
    </p:spTree>
    <p:extLst>
      <p:ext uri="{BB962C8B-B14F-4D97-AF65-F5344CB8AC3E}">
        <p14:creationId xmlns:p14="http://schemas.microsoft.com/office/powerpoint/2010/main" val="173443282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Extensions</a:t>
            </a:r>
            <a:endParaRPr lang="en-US" dirty="0"/>
          </a:p>
        </p:txBody>
      </p:sp>
      <p:sp>
        <p:nvSpPr>
          <p:cNvPr id="3" name="Content Placeholder 2"/>
          <p:cNvSpPr>
            <a:spLocks noGrp="1"/>
          </p:cNvSpPr>
          <p:nvPr>
            <p:ph idx="1"/>
          </p:nvPr>
        </p:nvSpPr>
        <p:spPr/>
        <p:txBody>
          <a:bodyPr/>
          <a:lstStyle/>
          <a:p>
            <a:r>
              <a:rPr lang="en-US" dirty="0" smtClean="0"/>
              <a:t>Other models covered</a:t>
            </a:r>
          </a:p>
          <a:p>
            <a:pPr lvl="1"/>
            <a:r>
              <a:rPr lang="en-US" dirty="0" err="1" smtClean="0"/>
              <a:t>Bliese</a:t>
            </a:r>
            <a:r>
              <a:rPr lang="en-US" dirty="0" smtClean="0"/>
              <a:t> &amp; Lang (in press). </a:t>
            </a:r>
            <a:r>
              <a:rPr lang="en-US" dirty="0"/>
              <a:t>Modeling Relative and Absolute Change in Discontinuous Growth Models</a:t>
            </a:r>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166</a:t>
            </a:fld>
            <a:endParaRPr lang="en-US"/>
          </a:p>
        </p:txBody>
      </p:sp>
      <p:pic>
        <p:nvPicPr>
          <p:cNvPr id="7" name="Picture 6" descr="C:\Users\jlang\Desktop\paul-discont\figure1.tif"/>
          <p:cNvPicPr/>
          <p:nvPr/>
        </p:nvPicPr>
        <p:blipFill rotWithShape="1">
          <a:blip r:embed="rId2" cstate="print">
            <a:extLst>
              <a:ext uri="{28A0092B-C50C-407E-A947-70E740481C1C}">
                <a14:useLocalDpi xmlns:a14="http://schemas.microsoft.com/office/drawing/2010/main" val="0"/>
              </a:ext>
            </a:extLst>
          </a:blip>
          <a:srcRect l="50073" t="7182"/>
          <a:stretch/>
        </p:blipFill>
        <p:spPr bwMode="auto">
          <a:xfrm>
            <a:off x="511147" y="2848651"/>
            <a:ext cx="2694940" cy="2671445"/>
          </a:xfrm>
          <a:prstGeom prst="rect">
            <a:avLst/>
          </a:prstGeom>
          <a:noFill/>
          <a:ln>
            <a:noFill/>
          </a:ln>
          <a:extLst>
            <a:ext uri="{53640926-AAD7-44D8-BBD7-CCE9431645EC}">
              <a14:shadowObscured xmlns:a14="http://schemas.microsoft.com/office/drawing/2010/main"/>
            </a:ext>
          </a:extLst>
        </p:spPr>
      </p:pic>
      <p:pic>
        <p:nvPicPr>
          <p:cNvPr id="8" name="Picture 7" descr="C:\Users\jlang\Desktop\paul-discont\figure3.t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2803" y="2745145"/>
            <a:ext cx="2703195" cy="2878455"/>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6156007" y="2744510"/>
            <a:ext cx="2699385" cy="2879090"/>
          </a:xfrm>
          <a:prstGeom prst="rect">
            <a:avLst/>
          </a:prstGeom>
        </p:spPr>
      </p:pic>
    </p:spTree>
    <p:extLst>
      <p:ext uri="{BB962C8B-B14F-4D97-AF65-F5344CB8AC3E}">
        <p14:creationId xmlns:p14="http://schemas.microsoft.com/office/powerpoint/2010/main" val="216064334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BB29618B-D395-4622-9304-B7F21BBA54E8}" type="slidenum">
              <a:rPr lang="en-US"/>
              <a:pPr>
                <a:defRPr/>
              </a:pPr>
              <a:t>167</a:t>
            </a:fld>
            <a:endParaRPr lang="en-US"/>
          </a:p>
        </p:txBody>
      </p:sp>
      <p:sp>
        <p:nvSpPr>
          <p:cNvPr id="202757" name="Rectangle 2"/>
          <p:cNvSpPr>
            <a:spLocks noGrp="1" noChangeArrowheads="1"/>
          </p:cNvSpPr>
          <p:nvPr>
            <p:ph type="ctrTitle"/>
          </p:nvPr>
        </p:nvSpPr>
        <p:spPr>
          <a:xfrm>
            <a:off x="685800" y="2286000"/>
            <a:ext cx="7772400" cy="1143000"/>
          </a:xfrm>
        </p:spPr>
        <p:txBody>
          <a:bodyPr/>
          <a:lstStyle/>
          <a:p>
            <a:r>
              <a:rPr lang="en-US" altLang="en-US" dirty="0" smtClean="0"/>
              <a:t>Part IV</a:t>
            </a:r>
          </a:p>
        </p:txBody>
      </p:sp>
      <p:sp>
        <p:nvSpPr>
          <p:cNvPr id="202758" name="Rectangle 3"/>
          <p:cNvSpPr>
            <a:spLocks noGrp="1" noChangeArrowheads="1"/>
          </p:cNvSpPr>
          <p:nvPr>
            <p:ph type="subTitle" idx="1"/>
          </p:nvPr>
        </p:nvSpPr>
        <p:spPr/>
        <p:txBody>
          <a:bodyPr/>
          <a:lstStyle/>
          <a:p>
            <a:r>
              <a:rPr lang="en-US" altLang="en-US" dirty="0" smtClean="0"/>
              <a:t>Mediation Models</a:t>
            </a:r>
          </a:p>
          <a:p>
            <a:r>
              <a:rPr lang="en-US" sz="2000" dirty="0"/>
              <a:t>Borrowing ideas from Malhotra, </a:t>
            </a:r>
            <a:r>
              <a:rPr lang="en-US" sz="2000" dirty="0" err="1"/>
              <a:t>Singhal</a:t>
            </a:r>
            <a:r>
              <a:rPr lang="en-US" sz="2000" dirty="0"/>
              <a:t>, Shang &amp; </a:t>
            </a:r>
            <a:r>
              <a:rPr lang="en-US" sz="2000" dirty="0" err="1"/>
              <a:t>Ployhart</a:t>
            </a:r>
            <a:r>
              <a:rPr lang="en-US" sz="2000" dirty="0"/>
              <a:t> (2014) and others</a:t>
            </a:r>
          </a:p>
          <a:p>
            <a:endParaRPr lang="en-US" altLang="en-US" dirty="0" smtClean="0"/>
          </a:p>
        </p:txBody>
      </p:sp>
    </p:spTree>
    <p:extLst>
      <p:ext uri="{BB962C8B-B14F-4D97-AF65-F5344CB8AC3E}">
        <p14:creationId xmlns:p14="http://schemas.microsoft.com/office/powerpoint/2010/main" val="186307793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Mediation Model</a:t>
            </a:r>
            <a:endParaRPr lang="en-US" dirty="0"/>
          </a:p>
        </p:txBody>
      </p:sp>
      <p:sp>
        <p:nvSpPr>
          <p:cNvPr id="4" name="Content Placeholder 3"/>
          <p:cNvSpPr>
            <a:spLocks noGrp="1"/>
          </p:cNvSpPr>
          <p:nvPr>
            <p:ph idx="1"/>
          </p:nvPr>
        </p:nvSpPr>
        <p:spPr/>
        <p:txBody>
          <a:bodyPr/>
          <a:lstStyle/>
          <a:p>
            <a:pPr lvl="1"/>
            <a:endParaRPr lang="en-US" dirty="0" smtClean="0"/>
          </a:p>
          <a:p>
            <a:pPr lvl="1"/>
            <a:endParaRPr lang="en-US" dirty="0" smtClean="0"/>
          </a:p>
          <a:p>
            <a:pPr lvl="1"/>
            <a:endParaRPr lang="en-US" dirty="0"/>
          </a:p>
        </p:txBody>
      </p:sp>
      <p:pic>
        <p:nvPicPr>
          <p:cNvPr id="3" name="Picture 2"/>
          <p:cNvPicPr>
            <a:picLocks noChangeAspect="1"/>
          </p:cNvPicPr>
          <p:nvPr/>
        </p:nvPicPr>
        <p:blipFill rotWithShape="1">
          <a:blip r:embed="rId2"/>
          <a:srcRect l="30233" t="9339" r="31880" b="51394"/>
          <a:stretch/>
        </p:blipFill>
        <p:spPr>
          <a:xfrm>
            <a:off x="1346017" y="1911177"/>
            <a:ext cx="5788404" cy="3725241"/>
          </a:xfrm>
          <a:prstGeom prst="rect">
            <a:avLst/>
          </a:prstGeom>
        </p:spPr>
      </p:pic>
      <p:sp>
        <p:nvSpPr>
          <p:cNvPr id="5" name="Date Placeholder 4"/>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6" name="Footer Placeholder 5"/>
          <p:cNvSpPr>
            <a:spLocks noGrp="1"/>
          </p:cNvSpPr>
          <p:nvPr>
            <p:ph type="ftr" sz="quarter" idx="11"/>
          </p:nvPr>
        </p:nvSpPr>
        <p:spPr/>
        <p:txBody>
          <a:bodyPr/>
          <a:lstStyle/>
          <a:p>
            <a:pPr>
              <a:defRPr/>
            </a:pPr>
            <a:r>
              <a:rPr lang="en-US" smtClean="0"/>
              <a:t>Copyright Paul D. Bliese</a:t>
            </a:r>
            <a:endParaRPr lang="en-US"/>
          </a:p>
        </p:txBody>
      </p:sp>
      <p:sp>
        <p:nvSpPr>
          <p:cNvPr id="7" name="Slide Number Placeholder 6"/>
          <p:cNvSpPr>
            <a:spLocks noGrp="1"/>
          </p:cNvSpPr>
          <p:nvPr>
            <p:ph type="sldNum" sz="quarter" idx="12"/>
          </p:nvPr>
        </p:nvSpPr>
        <p:spPr/>
        <p:txBody>
          <a:bodyPr/>
          <a:lstStyle/>
          <a:p>
            <a:pPr>
              <a:defRPr/>
            </a:pPr>
            <a:fld id="{1CF459BE-A16C-4A32-8C89-856E5E7DC8C0}" type="slidenum">
              <a:rPr lang="en-US" smtClean="0"/>
              <a:pPr>
                <a:defRPr/>
              </a:pPr>
              <a:t>168</a:t>
            </a:fld>
            <a:endParaRPr lang="en-US"/>
          </a:p>
        </p:txBody>
      </p:sp>
    </p:spTree>
    <p:extLst>
      <p:ext uri="{BB962C8B-B14F-4D97-AF65-F5344CB8AC3E}">
        <p14:creationId xmlns:p14="http://schemas.microsoft.com/office/powerpoint/2010/main" val="369087968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Baron and Kenny (1986)</a:t>
            </a:r>
            <a:endParaRPr lang="en-US" dirty="0"/>
          </a:p>
        </p:txBody>
      </p:sp>
      <p:sp>
        <p:nvSpPr>
          <p:cNvPr id="3" name="Content Placeholder 2"/>
          <p:cNvSpPr>
            <a:spLocks noGrp="1"/>
          </p:cNvSpPr>
          <p:nvPr>
            <p:ph idx="1"/>
          </p:nvPr>
        </p:nvSpPr>
        <p:spPr/>
        <p:txBody>
          <a:bodyPr/>
          <a:lstStyle/>
          <a:p>
            <a:r>
              <a:rPr lang="en-US" dirty="0"/>
              <a:t>http://davidakenny.net/cm/mediate.htm</a:t>
            </a:r>
          </a:p>
          <a:p>
            <a:pPr lvl="1"/>
            <a:r>
              <a:rPr lang="en-US" sz="1600" dirty="0"/>
              <a:t>Step 1:  Show that the causal variable is correlated with the </a:t>
            </a:r>
            <a:r>
              <a:rPr lang="en-US" sz="1600" dirty="0" smtClean="0"/>
              <a:t>outcome (c).</a:t>
            </a:r>
            <a:endParaRPr lang="en-US" sz="1600" dirty="0"/>
          </a:p>
          <a:p>
            <a:pPr lvl="1"/>
            <a:r>
              <a:rPr lang="en-US" sz="1600" dirty="0"/>
              <a:t>Step 2: Show that the causal variable is correlated with the </a:t>
            </a:r>
            <a:r>
              <a:rPr lang="en-US" sz="1600" dirty="0" smtClean="0"/>
              <a:t>mediator (a).</a:t>
            </a:r>
            <a:r>
              <a:rPr lang="en-US" sz="1600" dirty="0"/>
              <a:t> </a:t>
            </a:r>
          </a:p>
          <a:p>
            <a:pPr lvl="1"/>
            <a:r>
              <a:rPr lang="en-US" sz="1600" dirty="0"/>
              <a:t>Step 3:  Show that the mediator affects the outcome </a:t>
            </a:r>
            <a:r>
              <a:rPr lang="en-US" sz="1600" dirty="0" smtClean="0"/>
              <a:t>variable (b).</a:t>
            </a:r>
            <a:r>
              <a:rPr lang="en-US" sz="1600" dirty="0"/>
              <a:t>  Use Y as the criterion variable in a regression equation and X and M as </a:t>
            </a:r>
            <a:r>
              <a:rPr lang="en-US" sz="1600" dirty="0" smtClean="0"/>
              <a:t>predictors.</a:t>
            </a:r>
            <a:endParaRPr lang="en-US" sz="1600" dirty="0"/>
          </a:p>
          <a:p>
            <a:pPr lvl="1"/>
            <a:r>
              <a:rPr lang="en-US" sz="1600" dirty="0"/>
              <a:t>Step 4:  To establish that M completely mediates the X-Y relationship, the effect of X on Y controlling for M (path </a:t>
            </a:r>
            <a:r>
              <a:rPr lang="en-US" sz="1600" i="1" dirty="0"/>
              <a:t>c'</a:t>
            </a:r>
            <a:r>
              <a:rPr lang="en-US" sz="1600" dirty="0"/>
              <a:t>) should be </a:t>
            </a:r>
            <a:r>
              <a:rPr lang="en-US" sz="1600" dirty="0" smtClean="0"/>
              <a:t>zero. </a:t>
            </a:r>
            <a:r>
              <a:rPr lang="en-US" sz="1600" dirty="0"/>
              <a:t>  </a:t>
            </a:r>
            <a:r>
              <a:rPr lang="en-US" sz="1600" i="1" dirty="0"/>
              <a:t>The effects in both Steps 3 and 4 are estimated in the same equation.</a:t>
            </a:r>
          </a:p>
        </p:txBody>
      </p:sp>
      <p:pic>
        <p:nvPicPr>
          <p:cNvPr id="4" name="Picture 3"/>
          <p:cNvPicPr>
            <a:picLocks noChangeAspect="1"/>
          </p:cNvPicPr>
          <p:nvPr/>
        </p:nvPicPr>
        <p:blipFill rotWithShape="1">
          <a:blip r:embed="rId2"/>
          <a:srcRect l="30233" t="30666" r="31880" b="51394"/>
          <a:stretch/>
        </p:blipFill>
        <p:spPr>
          <a:xfrm>
            <a:off x="1609627" y="4214523"/>
            <a:ext cx="5788404" cy="1701981"/>
          </a:xfrm>
          <a:prstGeom prst="rect">
            <a:avLst/>
          </a:prstGeom>
        </p:spPr>
      </p:pic>
      <p:sp>
        <p:nvSpPr>
          <p:cNvPr id="5" name="Date Placeholder 4"/>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6" name="Footer Placeholder 5"/>
          <p:cNvSpPr>
            <a:spLocks noGrp="1"/>
          </p:cNvSpPr>
          <p:nvPr>
            <p:ph type="ftr" sz="quarter" idx="11"/>
          </p:nvPr>
        </p:nvSpPr>
        <p:spPr/>
        <p:txBody>
          <a:bodyPr/>
          <a:lstStyle/>
          <a:p>
            <a:pPr>
              <a:defRPr/>
            </a:pPr>
            <a:r>
              <a:rPr lang="en-US" smtClean="0"/>
              <a:t>Copyright Paul D. Bliese</a:t>
            </a:r>
            <a:endParaRPr lang="en-US"/>
          </a:p>
        </p:txBody>
      </p:sp>
      <p:sp>
        <p:nvSpPr>
          <p:cNvPr id="7" name="Slide Number Placeholder 6"/>
          <p:cNvSpPr>
            <a:spLocks noGrp="1"/>
          </p:cNvSpPr>
          <p:nvPr>
            <p:ph type="sldNum" sz="quarter" idx="12"/>
          </p:nvPr>
        </p:nvSpPr>
        <p:spPr/>
        <p:txBody>
          <a:bodyPr/>
          <a:lstStyle/>
          <a:p>
            <a:pPr>
              <a:defRPr/>
            </a:pPr>
            <a:fld id="{1CF459BE-A16C-4A32-8C89-856E5E7DC8C0}" type="slidenum">
              <a:rPr lang="en-US" smtClean="0"/>
              <a:pPr>
                <a:defRPr/>
              </a:pPr>
              <a:t>169</a:t>
            </a:fld>
            <a:endParaRPr lang="en-US"/>
          </a:p>
        </p:txBody>
      </p:sp>
    </p:spTree>
    <p:extLst>
      <p:ext uri="{BB962C8B-B14F-4D97-AF65-F5344CB8AC3E}">
        <p14:creationId xmlns:p14="http://schemas.microsoft.com/office/powerpoint/2010/main" val="746794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8" name="Footer Placeholder 3"/>
          <p:cNvSpPr>
            <a:spLocks noGrp="1"/>
          </p:cNvSpPr>
          <p:nvPr>
            <p:ph type="ftr" sz="quarter" idx="11"/>
          </p:nvPr>
        </p:nvSpPr>
        <p:spPr/>
        <p:txBody>
          <a:bodyPr/>
          <a:lstStyle/>
          <a:p>
            <a:pPr>
              <a:defRPr/>
            </a:pPr>
            <a:r>
              <a:rPr lang="en-US"/>
              <a:t>Copyright Paul D. Bliese</a:t>
            </a:r>
          </a:p>
        </p:txBody>
      </p:sp>
      <p:sp>
        <p:nvSpPr>
          <p:cNvPr id="59" name="Slide Number Placeholder 4"/>
          <p:cNvSpPr>
            <a:spLocks noGrp="1"/>
          </p:cNvSpPr>
          <p:nvPr>
            <p:ph type="sldNum" sz="quarter" idx="12"/>
          </p:nvPr>
        </p:nvSpPr>
        <p:spPr/>
        <p:txBody>
          <a:bodyPr/>
          <a:lstStyle/>
          <a:p>
            <a:pPr>
              <a:defRPr/>
            </a:pPr>
            <a:fld id="{80D8AA36-132E-400A-A2B2-55C29ADEBAF9}" type="slidenum">
              <a:rPr lang="en-US"/>
              <a:pPr>
                <a:defRPr/>
              </a:pPr>
              <a:t>17</a:t>
            </a:fld>
            <a:endParaRPr lang="en-US"/>
          </a:p>
        </p:txBody>
      </p:sp>
      <p:sp>
        <p:nvSpPr>
          <p:cNvPr id="29701" name="Rectangle 2"/>
          <p:cNvSpPr>
            <a:spLocks noGrp="1" noChangeArrowheads="1"/>
          </p:cNvSpPr>
          <p:nvPr>
            <p:ph type="title"/>
          </p:nvPr>
        </p:nvSpPr>
        <p:spPr/>
        <p:txBody>
          <a:bodyPr/>
          <a:lstStyle/>
          <a:p>
            <a:r>
              <a:rPr lang="en-US" altLang="en-US" smtClean="0"/>
              <a:t>Intro:  Account for Variance</a:t>
            </a:r>
          </a:p>
        </p:txBody>
      </p:sp>
      <p:graphicFrame>
        <p:nvGraphicFramePr>
          <p:cNvPr id="622855" name="Group 263"/>
          <p:cNvGraphicFramePr>
            <a:graphicFrameLocks noGrp="1"/>
          </p:cNvGraphicFramePr>
          <p:nvPr/>
        </p:nvGraphicFramePr>
        <p:xfrm>
          <a:off x="1778000" y="1276350"/>
          <a:ext cx="5892800" cy="4762500"/>
        </p:xfrm>
        <a:graphic>
          <a:graphicData uri="http://schemas.openxmlformats.org/drawingml/2006/table">
            <a:tbl>
              <a:tblPr/>
              <a:tblGrid>
                <a:gridCol w="762000"/>
                <a:gridCol w="1943100"/>
                <a:gridCol w="1778000"/>
                <a:gridCol w="1409700"/>
              </a:tblGrid>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GRP</a:t>
                      </a:r>
                      <a:endParaRPr kumimoji="0" lang="en-US" sz="2000" b="0" i="0" u="none" strike="noStrike" cap="none" normalizeH="0" baseline="0" smtClean="0">
                        <a:ln>
                          <a:noFill/>
                        </a:ln>
                        <a:solidFill>
                          <a:schemeClr val="tx1"/>
                        </a:solidFill>
                        <a:effectLst/>
                        <a:latin typeface="Arial" charset="0"/>
                      </a:endParaRPr>
                    </a:p>
                  </a:txBody>
                  <a:tcPr anchor="b" horzOverflow="overflow">
                    <a:lnL cap="flat">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PERS.COHES</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GRP.COHES</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WBEING</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cap="flat">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1</a:t>
                      </a:r>
                      <a:endParaRPr kumimoji="0" lang="en-US" sz="2000" b="0" i="0" u="none" strike="noStrike" cap="none" normalizeH="0" baseline="0" smtClean="0">
                        <a:ln>
                          <a:noFill/>
                        </a:ln>
                        <a:solidFill>
                          <a:schemeClr val="tx1"/>
                        </a:solidFill>
                        <a:effectLst/>
                        <a:latin typeface="Arial" charset="0"/>
                      </a:endParaRPr>
                    </a:p>
                  </a:txBody>
                  <a:tcPr anchor="b" horzOverflow="overflow">
                    <a:lnL cap="flat">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3.25</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2.93</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3.33</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cap="flat">
                      <a:noFill/>
                    </a:lnR>
                    <a:lnT w="12700" cap="flat" cmpd="sng" algn="ctr">
                      <a:solidFill>
                        <a:srgbClr val="000000"/>
                      </a:solidFill>
                      <a:prstDash val="solid"/>
                      <a:round/>
                      <a:headEnd type="none" w="sm" len="sm"/>
                      <a:tailEnd type="none" w="sm" len="sm"/>
                    </a:lnT>
                    <a:lnB>
                      <a:noFill/>
                    </a:lnB>
                    <a:lnTlToBr>
                      <a:noFill/>
                    </a:lnTlToBr>
                    <a:lnBlToTr>
                      <a:noFill/>
                    </a:lnBlToTr>
                    <a:noFill/>
                  </a:tcPr>
                </a:tc>
              </a:tr>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1</a:t>
                      </a:r>
                      <a:endParaRPr kumimoji="0" lang="en-US" sz="20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3.38</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2.93</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2.11</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cap="flat">
                      <a:noFill/>
                    </a:lnR>
                    <a:lnT>
                      <a:noFill/>
                    </a:lnT>
                    <a:lnB>
                      <a:noFill/>
                    </a:lnB>
                    <a:lnTlToBr>
                      <a:noFill/>
                    </a:lnTlToBr>
                    <a:lnBlToTr>
                      <a:noFill/>
                    </a:lnBlToTr>
                    <a:noFill/>
                  </a:tcPr>
                </a:tc>
              </a:tr>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1</a:t>
                      </a:r>
                      <a:endParaRPr kumimoji="0" lang="en-US" sz="20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3.75</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2.93</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4.39</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cap="flat">
                      <a:noFill/>
                    </a:lnR>
                    <a:lnT>
                      <a:noFill/>
                    </a:lnT>
                    <a:lnB>
                      <a:noFill/>
                    </a:lnB>
                    <a:lnTlToBr>
                      <a:noFill/>
                    </a:lnTlToBr>
                    <a:lnBlToTr>
                      <a:noFill/>
                    </a:lnBlToTr>
                    <a:noFill/>
                  </a:tcPr>
                </a:tc>
              </a:tr>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1</a:t>
                      </a:r>
                      <a:endParaRPr kumimoji="0" lang="en-US" sz="20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4.00</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2.93</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1.72</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cap="flat">
                      <a:noFill/>
                    </a:lnR>
                    <a:lnT>
                      <a:noFill/>
                    </a:lnT>
                    <a:lnB>
                      <a:noFill/>
                    </a:lnB>
                    <a:lnTlToBr>
                      <a:noFill/>
                    </a:lnTlToBr>
                    <a:lnBlToTr>
                      <a:noFill/>
                    </a:lnBlToTr>
                    <a:noFill/>
                  </a:tcPr>
                </a:tc>
              </a:tr>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17</a:t>
                      </a:r>
                      <a:endParaRPr kumimoji="0" lang="en-US" sz="20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2.13</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3.43</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2.83</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cap="flat">
                      <a:noFill/>
                    </a:lnR>
                    <a:lnT>
                      <a:noFill/>
                    </a:lnT>
                    <a:lnB>
                      <a:noFill/>
                    </a:lnB>
                    <a:lnTlToBr>
                      <a:noFill/>
                    </a:lnTlToBr>
                    <a:lnBlToTr>
                      <a:noFill/>
                    </a:lnBlToTr>
                    <a:noFill/>
                  </a:tcPr>
                </a:tc>
              </a:tr>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17</a:t>
                      </a:r>
                      <a:endParaRPr kumimoji="0" lang="en-US" sz="20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3.00</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3.43</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3.22</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cap="flat">
                      <a:noFill/>
                    </a:lnR>
                    <a:lnT>
                      <a:noFill/>
                    </a:lnT>
                    <a:lnB>
                      <a:noFill/>
                    </a:lnB>
                    <a:lnTlToBr>
                      <a:noFill/>
                    </a:lnTlToBr>
                    <a:lnBlToTr>
                      <a:noFill/>
                    </a:lnBlToTr>
                    <a:noFill/>
                  </a:tcPr>
                </a:tc>
              </a:tr>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17</a:t>
                      </a:r>
                      <a:endParaRPr kumimoji="0" lang="en-US" sz="20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3.00</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3.43</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3.28</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cap="flat">
                      <a:noFill/>
                    </a:lnR>
                    <a:lnT>
                      <a:noFill/>
                    </a:lnT>
                    <a:lnB>
                      <a:noFill/>
                    </a:lnB>
                    <a:lnTlToBr>
                      <a:noFill/>
                    </a:lnTlToBr>
                    <a:lnBlToTr>
                      <a:noFill/>
                    </a:lnBlToTr>
                    <a:noFill/>
                  </a:tcPr>
                </a:tc>
              </a:tr>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17</a:t>
                      </a:r>
                      <a:endParaRPr kumimoji="0" lang="en-US" sz="20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3.25</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3.43</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3.17</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cap="flat">
                      <a:noFill/>
                    </a:lnR>
                    <a:lnT>
                      <a:noFill/>
                    </a:lnT>
                    <a:lnB>
                      <a:noFill/>
                    </a:lnB>
                    <a:lnTlToBr>
                      <a:noFill/>
                    </a:lnTlToBr>
                    <a:lnBlToTr>
                      <a:noFill/>
                    </a:lnBlToTr>
                    <a:noFill/>
                  </a:tcPr>
                </a:tc>
              </a:tr>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80</a:t>
                      </a:r>
                      <a:endParaRPr kumimoji="0" lang="en-US" sz="20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1.50</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2.57</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3.00</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cap="flat">
                      <a:noFill/>
                    </a:lnR>
                    <a:lnT>
                      <a:noFill/>
                    </a:lnT>
                    <a:lnB>
                      <a:noFill/>
                    </a:lnB>
                    <a:lnTlToBr>
                      <a:noFill/>
                    </a:lnTlToBr>
                    <a:lnBlToTr>
                      <a:noFill/>
                    </a:lnBlToTr>
                    <a:noFill/>
                  </a:tcPr>
                </a:tc>
              </a:tr>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80</a:t>
                      </a:r>
                      <a:endParaRPr kumimoji="0" lang="en-US" sz="20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1.75</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2.57</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1.83</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cap="flat">
                      <a:noFill/>
                    </a:lnR>
                    <a:lnT>
                      <a:noFill/>
                    </a:lnT>
                    <a:lnB>
                      <a:noFill/>
                    </a:lnB>
                    <a:lnTlToBr>
                      <a:noFill/>
                    </a:lnTlToBr>
                    <a:lnBlToTr>
                      <a:noFill/>
                    </a:lnBlToTr>
                    <a:noFill/>
                  </a:tcPr>
                </a:tc>
              </a:tr>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80</a:t>
                      </a:r>
                      <a:endParaRPr kumimoji="0" lang="en-US" sz="20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2.88</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2.57</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0.94</a:t>
                      </a:r>
                      <a:endParaRPr kumimoji="0" lang="en-US" sz="2000" b="0" i="0" u="none" strike="noStrike" cap="none" normalizeH="0" baseline="0" smtClean="0">
                        <a:ln>
                          <a:noFill/>
                        </a:ln>
                        <a:solidFill>
                          <a:schemeClr val="tx1"/>
                        </a:solidFill>
                        <a:effectLst/>
                        <a:latin typeface="Arial" charset="0"/>
                      </a:endParaRPr>
                    </a:p>
                  </a:txBody>
                  <a:tcPr anchor="b" horzOverflow="overflow">
                    <a:lnL>
                      <a:noFill/>
                    </a:lnL>
                    <a:lnR cap="flat">
                      <a:noFill/>
                    </a:lnR>
                    <a:lnT>
                      <a:noFill/>
                    </a:lnT>
                    <a:lnB w="12700" cap="flat" cmpd="sng" algn="ctr">
                      <a:solidFill>
                        <a:srgbClr val="000000"/>
                      </a:solidFill>
                      <a:prstDash val="solid"/>
                      <a:round/>
                      <a:headEnd type="none" w="sm" len="sm"/>
                      <a:tailEnd type="none" w="sm" len="sm"/>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Baron and Kenny (1986</a:t>
            </a:r>
            <a:r>
              <a:rPr lang="en-US" dirty="0" smtClean="0"/>
              <a:t>) Alternatives</a:t>
            </a:r>
            <a:endParaRPr lang="en-US" dirty="0"/>
          </a:p>
        </p:txBody>
      </p:sp>
      <p:sp>
        <p:nvSpPr>
          <p:cNvPr id="3" name="Content Placeholder 2"/>
          <p:cNvSpPr>
            <a:spLocks noGrp="1"/>
          </p:cNvSpPr>
          <p:nvPr>
            <p:ph idx="1"/>
          </p:nvPr>
        </p:nvSpPr>
        <p:spPr/>
        <p:txBody>
          <a:bodyPr/>
          <a:lstStyle/>
          <a:p>
            <a:r>
              <a:rPr lang="en-US" sz="2000" dirty="0" smtClean="0"/>
              <a:t>Requiring c to be significant is overly restrictive and assumes that both a and b have the same sign</a:t>
            </a:r>
          </a:p>
          <a:p>
            <a:pPr lvl="1"/>
            <a:r>
              <a:rPr lang="en-US" sz="2000" dirty="0" smtClean="0"/>
              <a:t>Take-home message:  Methodologists generally agree that step 1 is too restrictive</a:t>
            </a:r>
          </a:p>
          <a:p>
            <a:r>
              <a:rPr lang="en-US" sz="2000" dirty="0" smtClean="0"/>
              <a:t>Mediation now focuses on estimating the "Indirect Effect"</a:t>
            </a:r>
          </a:p>
          <a:p>
            <a:pPr lvl="1"/>
            <a:r>
              <a:rPr lang="en-US" sz="2000" dirty="0" smtClean="0"/>
              <a:t>Whether the product of path a and b is significant (a*b)</a:t>
            </a:r>
          </a:p>
          <a:p>
            <a:pPr lvl="1"/>
            <a:r>
              <a:rPr lang="en-US" sz="2000" dirty="0" smtClean="0"/>
              <a:t>Interestingly a*b also equals the reduction in c </a:t>
            </a:r>
            <a:r>
              <a:rPr lang="en-US" sz="2000" dirty="0"/>
              <a:t>(c – c</a:t>
            </a:r>
            <a:r>
              <a:rPr lang="en-US" sz="2000" dirty="0" smtClean="0"/>
              <a:t>') when M is in the model  with X</a:t>
            </a:r>
          </a:p>
          <a:p>
            <a:endParaRPr lang="en-US" sz="2000" dirty="0"/>
          </a:p>
        </p:txBody>
      </p:sp>
      <p:pic>
        <p:nvPicPr>
          <p:cNvPr id="4" name="Picture 3"/>
          <p:cNvPicPr>
            <a:picLocks noChangeAspect="1"/>
          </p:cNvPicPr>
          <p:nvPr/>
        </p:nvPicPr>
        <p:blipFill rotWithShape="1">
          <a:blip r:embed="rId2"/>
          <a:srcRect l="30233" t="30666" r="31880" b="51394"/>
          <a:stretch/>
        </p:blipFill>
        <p:spPr>
          <a:xfrm>
            <a:off x="1609627" y="4214523"/>
            <a:ext cx="5788404" cy="1701981"/>
          </a:xfrm>
          <a:prstGeom prst="rect">
            <a:avLst/>
          </a:prstGeom>
        </p:spPr>
      </p:pic>
      <p:sp>
        <p:nvSpPr>
          <p:cNvPr id="5" name="Date Placeholder 4"/>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6" name="Footer Placeholder 5"/>
          <p:cNvSpPr>
            <a:spLocks noGrp="1"/>
          </p:cNvSpPr>
          <p:nvPr>
            <p:ph type="ftr" sz="quarter" idx="11"/>
          </p:nvPr>
        </p:nvSpPr>
        <p:spPr/>
        <p:txBody>
          <a:bodyPr/>
          <a:lstStyle/>
          <a:p>
            <a:pPr>
              <a:defRPr/>
            </a:pPr>
            <a:r>
              <a:rPr lang="en-US" smtClean="0"/>
              <a:t>Copyright Paul D. Bliese</a:t>
            </a:r>
            <a:endParaRPr lang="en-US"/>
          </a:p>
        </p:txBody>
      </p:sp>
      <p:sp>
        <p:nvSpPr>
          <p:cNvPr id="7" name="Slide Number Placeholder 6"/>
          <p:cNvSpPr>
            <a:spLocks noGrp="1"/>
          </p:cNvSpPr>
          <p:nvPr>
            <p:ph type="sldNum" sz="quarter" idx="12"/>
          </p:nvPr>
        </p:nvSpPr>
        <p:spPr/>
        <p:txBody>
          <a:bodyPr/>
          <a:lstStyle/>
          <a:p>
            <a:pPr>
              <a:defRPr/>
            </a:pPr>
            <a:fld id="{1CF459BE-A16C-4A32-8C89-856E5E7DC8C0}" type="slidenum">
              <a:rPr lang="en-US" smtClean="0"/>
              <a:pPr>
                <a:defRPr/>
              </a:pPr>
              <a:t>170</a:t>
            </a:fld>
            <a:endParaRPr lang="en-US"/>
          </a:p>
        </p:txBody>
      </p:sp>
    </p:spTree>
    <p:extLst>
      <p:ext uri="{BB962C8B-B14F-4D97-AF65-F5344CB8AC3E}">
        <p14:creationId xmlns:p14="http://schemas.microsoft.com/office/powerpoint/2010/main" val="392221865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955417" y="5061819"/>
            <a:ext cx="2559933" cy="433184"/>
          </a:xfrm>
          <a:prstGeom prst="rect">
            <a:avLst/>
          </a:prstGeom>
          <a:solidFill>
            <a:srgbClr val="FFFF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Indirect Effect Tests</a:t>
            </a:r>
            <a:endParaRPr lang="en-US" dirty="0"/>
          </a:p>
        </p:txBody>
      </p:sp>
      <p:sp>
        <p:nvSpPr>
          <p:cNvPr id="3" name="Content Placeholder 2"/>
          <p:cNvSpPr>
            <a:spLocks noGrp="1"/>
          </p:cNvSpPr>
          <p:nvPr>
            <p:ph idx="1"/>
          </p:nvPr>
        </p:nvSpPr>
        <p:spPr/>
        <p:txBody>
          <a:bodyPr/>
          <a:lstStyle/>
          <a:p>
            <a:r>
              <a:rPr lang="en-US" dirty="0" smtClean="0"/>
              <a:t>A example in R:  Work Hours (</a:t>
            </a:r>
            <a:r>
              <a:rPr lang="en-US" dirty="0" err="1" smtClean="0"/>
              <a:t>pred</a:t>
            </a:r>
            <a:r>
              <a:rPr lang="en-US" dirty="0" smtClean="0"/>
              <a:t>) -&gt; Leadership (med) -&gt; Wellbeing</a:t>
            </a:r>
            <a:endParaRPr lang="en-US" dirty="0"/>
          </a:p>
        </p:txBody>
      </p:sp>
      <p:pic>
        <p:nvPicPr>
          <p:cNvPr id="4" name="Picture 3"/>
          <p:cNvPicPr>
            <a:picLocks noChangeAspect="1"/>
          </p:cNvPicPr>
          <p:nvPr/>
        </p:nvPicPr>
        <p:blipFill rotWithShape="1">
          <a:blip r:embed="rId2"/>
          <a:srcRect l="30233" t="30666" r="31880" b="51394"/>
          <a:stretch/>
        </p:blipFill>
        <p:spPr>
          <a:xfrm>
            <a:off x="1609627" y="2679336"/>
            <a:ext cx="5788404" cy="1701981"/>
          </a:xfrm>
          <a:prstGeom prst="rect">
            <a:avLst/>
          </a:prstGeom>
        </p:spPr>
      </p:pic>
      <p:sp>
        <p:nvSpPr>
          <p:cNvPr id="6" name="TextBox 5"/>
          <p:cNvSpPr txBox="1"/>
          <p:nvPr/>
        </p:nvSpPr>
        <p:spPr>
          <a:xfrm rot="19989582">
            <a:off x="1383147" y="2548971"/>
            <a:ext cx="2509020" cy="830997"/>
          </a:xfrm>
          <a:prstGeom prst="rect">
            <a:avLst/>
          </a:prstGeom>
          <a:noFill/>
        </p:spPr>
        <p:txBody>
          <a:bodyPr wrap="none" rtlCol="0">
            <a:spAutoFit/>
          </a:bodyPr>
          <a:lstStyle/>
          <a:p>
            <a:r>
              <a:rPr lang="en-US" sz="1200" b="1" dirty="0" smtClean="0">
                <a:latin typeface="Courier New" panose="02070309020205020404" pitchFamily="49" charset="0"/>
                <a:cs typeface="Courier New" panose="02070309020205020404" pitchFamily="49" charset="0"/>
              </a:rPr>
              <a:t>$`</a:t>
            </a:r>
            <a:r>
              <a:rPr lang="en-US" sz="1200" b="1" dirty="0">
                <a:latin typeface="Courier New" panose="02070309020205020404" pitchFamily="49" charset="0"/>
                <a:cs typeface="Courier New" panose="02070309020205020404" pitchFamily="49" charset="0"/>
              </a:rPr>
              <a:t>Mod3: M~X</a:t>
            </a:r>
            <a:r>
              <a:rPr lang="en-US" sz="1200" b="1" dirty="0" smtClean="0">
                <a:latin typeface="Courier New" panose="02070309020205020404" pitchFamily="49" charset="0"/>
                <a:cs typeface="Courier New" panose="02070309020205020404" pitchFamily="49" charset="0"/>
              </a:rPr>
              <a:t>` lm(LEAD~HRS)</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               Estimate  </a:t>
            </a:r>
            <a:endParaRPr lang="en-US" sz="1200" b="1" dirty="0" smtClean="0">
              <a:latin typeface="Courier New" panose="02070309020205020404" pitchFamily="49" charset="0"/>
              <a:cs typeface="Courier New" panose="02070309020205020404" pitchFamily="49" charset="0"/>
            </a:endParaRPr>
          </a:p>
          <a:p>
            <a:r>
              <a:rPr lang="en-US" sz="1200" b="1" dirty="0" smtClean="0">
                <a:latin typeface="Courier New" panose="02070309020205020404" pitchFamily="49" charset="0"/>
                <a:cs typeface="Courier New" panose="02070309020205020404" pitchFamily="49" charset="0"/>
              </a:rPr>
              <a:t>(</a:t>
            </a:r>
            <a:r>
              <a:rPr lang="en-US" sz="1200" b="1" dirty="0">
                <a:latin typeface="Courier New" panose="02070309020205020404" pitchFamily="49" charset="0"/>
                <a:cs typeface="Courier New" panose="02070309020205020404" pitchFamily="49" charset="0"/>
              </a:rPr>
              <a:t>Intercept)  3.40718349 </a:t>
            </a:r>
          </a:p>
          <a:p>
            <a:r>
              <a:rPr lang="en-US" sz="1200" b="1" dirty="0" err="1">
                <a:latin typeface="Courier New" panose="02070309020205020404" pitchFamily="49" charset="0"/>
                <a:cs typeface="Courier New" panose="02070309020205020404" pitchFamily="49" charset="0"/>
              </a:rPr>
              <a:t>pred</a:t>
            </a:r>
            <a:r>
              <a:rPr lang="en-US" sz="1200" b="1" dirty="0">
                <a:latin typeface="Courier New" panose="02070309020205020404" pitchFamily="49" charset="0"/>
                <a:cs typeface="Courier New" panose="02070309020205020404" pitchFamily="49" charset="0"/>
              </a:rPr>
              <a:t>        -0.04571488 </a:t>
            </a:r>
          </a:p>
        </p:txBody>
      </p:sp>
      <p:sp>
        <p:nvSpPr>
          <p:cNvPr id="7" name="TextBox 6"/>
          <p:cNvSpPr txBox="1"/>
          <p:nvPr/>
        </p:nvSpPr>
        <p:spPr>
          <a:xfrm>
            <a:off x="1765579" y="5296236"/>
            <a:ext cx="5577168" cy="1015663"/>
          </a:xfrm>
          <a:prstGeom prst="rect">
            <a:avLst/>
          </a:prstGeom>
          <a:noFill/>
        </p:spPr>
        <p:txBody>
          <a:bodyPr wrap="none" rtlCol="0">
            <a:spAutoFit/>
          </a:bodyPr>
          <a:lstStyle/>
          <a:p>
            <a:r>
              <a:rPr lang="en-US" sz="1200" b="1" dirty="0" smtClean="0">
                <a:latin typeface="Courier New" panose="02070309020205020404" pitchFamily="49" charset="0"/>
                <a:cs typeface="Courier New" panose="02070309020205020404" pitchFamily="49" charset="0"/>
              </a:rPr>
              <a:t>$`</a:t>
            </a:r>
            <a:r>
              <a:rPr lang="en-US" sz="1200" b="1" dirty="0">
                <a:latin typeface="Courier New" panose="02070309020205020404" pitchFamily="49" charset="0"/>
                <a:cs typeface="Courier New" panose="02070309020205020404" pitchFamily="49" charset="0"/>
              </a:rPr>
              <a:t>Mod2: Y~X+M</a:t>
            </a:r>
            <a:r>
              <a:rPr lang="en-US" sz="1200" b="1" dirty="0" smtClean="0">
                <a:latin typeface="Courier New" panose="02070309020205020404" pitchFamily="49" charset="0"/>
                <a:cs typeface="Courier New" panose="02070309020205020404" pitchFamily="49" charset="0"/>
              </a:rPr>
              <a:t>` lm(WBEING~HRS+LEAD)</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               Estimate Std. Error   t value      </a:t>
            </a:r>
            <a:r>
              <a:rPr lang="en-US" sz="1200" b="1" dirty="0" err="1">
                <a:latin typeface="Courier New" panose="02070309020205020404" pitchFamily="49" charset="0"/>
                <a:cs typeface="Courier New" panose="02070309020205020404" pitchFamily="49" charset="0"/>
              </a:rPr>
              <a:t>Pr</a:t>
            </a:r>
            <a:r>
              <a:rPr lang="en-US" sz="1200" b="1" dirty="0">
                <a:latin typeface="Courier New" panose="02070309020205020404" pitchFamily="49" charset="0"/>
                <a:cs typeface="Courier New" panose="02070309020205020404" pitchFamily="49" charset="0"/>
              </a:rPr>
              <a:t>(&gt;|t|)</a:t>
            </a:r>
          </a:p>
          <a:p>
            <a:r>
              <a:rPr lang="en-US" sz="1200" b="1" dirty="0">
                <a:latin typeface="Courier New" panose="02070309020205020404" pitchFamily="49" charset="0"/>
                <a:cs typeface="Courier New" panose="02070309020205020404" pitchFamily="49" charset="0"/>
              </a:rPr>
              <a:t>(Intercept)  1.86832973 0.06413083  29.13310 1.024201e-176</a:t>
            </a:r>
          </a:p>
          <a:p>
            <a:r>
              <a:rPr lang="en-US" sz="1200" b="1" dirty="0" err="1">
                <a:latin typeface="Courier New" panose="02070309020205020404" pitchFamily="49" charset="0"/>
                <a:cs typeface="Courier New" panose="02070309020205020404" pitchFamily="49" charset="0"/>
              </a:rPr>
              <a:t>pred</a:t>
            </a:r>
            <a:r>
              <a:rPr lang="en-US" sz="1200" b="1" dirty="0">
                <a:latin typeface="Courier New" panose="02070309020205020404" pitchFamily="49" charset="0"/>
                <a:cs typeface="Courier New" panose="02070309020205020404" pitchFamily="49" charset="0"/>
              </a:rPr>
              <a:t>        -0.04311316 0.00421918 -10.21837  2.382257e-24</a:t>
            </a:r>
          </a:p>
          <a:p>
            <a:r>
              <a:rPr lang="en-US" sz="1200" b="1" dirty="0">
                <a:latin typeface="Courier New" panose="02070309020205020404" pitchFamily="49" charset="0"/>
                <a:cs typeface="Courier New" panose="02070309020205020404" pitchFamily="49" charset="0"/>
              </a:rPr>
              <a:t>med          0.48386196 0.01242129  38.95426 </a:t>
            </a:r>
            <a:r>
              <a:rPr lang="en-US" sz="1200" b="1" dirty="0" smtClean="0">
                <a:latin typeface="Courier New" panose="02070309020205020404" pitchFamily="49" charset="0"/>
                <a:cs typeface="Courier New" panose="02070309020205020404" pitchFamily="49" charset="0"/>
              </a:rPr>
              <a:t>4.967825e-302</a:t>
            </a:r>
            <a:endParaRPr lang="en-US" sz="1200" b="1" dirty="0">
              <a:latin typeface="Courier New" panose="02070309020205020404" pitchFamily="49" charset="0"/>
              <a:cs typeface="Courier New" panose="02070309020205020404" pitchFamily="49" charset="0"/>
            </a:endParaRPr>
          </a:p>
        </p:txBody>
      </p:sp>
      <p:sp>
        <p:nvSpPr>
          <p:cNvPr id="8" name="TextBox 7"/>
          <p:cNvSpPr txBox="1"/>
          <p:nvPr/>
        </p:nvSpPr>
        <p:spPr>
          <a:xfrm>
            <a:off x="1744663" y="4226277"/>
            <a:ext cx="5577168" cy="830997"/>
          </a:xfrm>
          <a:prstGeom prst="rect">
            <a:avLst/>
          </a:prstGeom>
          <a:noFill/>
        </p:spPr>
        <p:txBody>
          <a:bodyPr wrap="none" rtlCol="0">
            <a:spAutoFit/>
          </a:bodyPr>
          <a:lstStyle/>
          <a:p>
            <a:r>
              <a:rPr lang="en-US" sz="1200" b="1" dirty="0" smtClean="0">
                <a:latin typeface="Courier New" panose="02070309020205020404" pitchFamily="49" charset="0"/>
                <a:cs typeface="Courier New" panose="02070309020205020404" pitchFamily="49" charset="0"/>
              </a:rPr>
              <a:t>$`</a:t>
            </a:r>
            <a:r>
              <a:rPr lang="en-US" sz="1200" b="1" dirty="0">
                <a:latin typeface="Courier New" panose="02070309020205020404" pitchFamily="49" charset="0"/>
                <a:cs typeface="Courier New" panose="02070309020205020404" pitchFamily="49" charset="0"/>
              </a:rPr>
              <a:t>Mod1: Y~X</a:t>
            </a:r>
            <a:r>
              <a:rPr lang="en-US" sz="1200" b="1" dirty="0" smtClean="0">
                <a:latin typeface="Courier New" panose="02070309020205020404" pitchFamily="49" charset="0"/>
                <a:cs typeface="Courier New" panose="02070309020205020404" pitchFamily="49" charset="0"/>
              </a:rPr>
              <a:t>` lm(WBEING~HRS)</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               Estimate  Std. Error   t value     </a:t>
            </a:r>
            <a:r>
              <a:rPr lang="en-US" sz="1200" b="1" dirty="0" err="1">
                <a:latin typeface="Courier New" panose="02070309020205020404" pitchFamily="49" charset="0"/>
                <a:cs typeface="Courier New" panose="02070309020205020404" pitchFamily="49" charset="0"/>
              </a:rPr>
              <a:t>Pr</a:t>
            </a:r>
            <a:r>
              <a:rPr lang="en-US" sz="1200" b="1" dirty="0">
                <a:latin typeface="Courier New" panose="02070309020205020404" pitchFamily="49" charset="0"/>
                <a:cs typeface="Courier New" panose="02070309020205020404" pitchFamily="49" charset="0"/>
              </a:rPr>
              <a:t>(&gt;|t|)</a:t>
            </a:r>
          </a:p>
          <a:p>
            <a:r>
              <a:rPr lang="en-US" sz="1200" b="1" dirty="0">
                <a:latin typeface="Courier New" panose="02070309020205020404" pitchFamily="49" charset="0"/>
                <a:cs typeface="Courier New" panose="02070309020205020404" pitchFamily="49" charset="0"/>
              </a:rPr>
              <a:t>(Intercept)  3.51693620 0.052902697  66.47934 0.000000e+00</a:t>
            </a:r>
          </a:p>
          <a:p>
            <a:r>
              <a:rPr lang="en-US" sz="1200" b="1" dirty="0" err="1">
                <a:latin typeface="Courier New" panose="02070309020205020404" pitchFamily="49" charset="0"/>
                <a:cs typeface="Courier New" panose="02070309020205020404" pitchFamily="49" charset="0"/>
              </a:rPr>
              <a:t>pred</a:t>
            </a:r>
            <a:r>
              <a:rPr lang="en-US" sz="1200" b="1" dirty="0">
                <a:latin typeface="Courier New" panose="02070309020205020404" pitchFamily="49" charset="0"/>
                <a:cs typeface="Courier New" panose="02070309020205020404" pitchFamily="49" charset="0"/>
              </a:rPr>
              <a:t>        -0.06523285 0.004590274 -14.21110 </a:t>
            </a:r>
            <a:r>
              <a:rPr lang="en-US" sz="1200" b="1" dirty="0" smtClean="0">
                <a:latin typeface="Courier New" panose="02070309020205020404" pitchFamily="49" charset="0"/>
                <a:cs typeface="Courier New" panose="02070309020205020404" pitchFamily="49" charset="0"/>
              </a:rPr>
              <a:t>3.078129e-45</a:t>
            </a:r>
            <a:endParaRPr lang="en-US" sz="1200" b="1" dirty="0">
              <a:latin typeface="Courier New" panose="02070309020205020404" pitchFamily="49" charset="0"/>
              <a:cs typeface="Courier New" panose="02070309020205020404" pitchFamily="49" charset="0"/>
            </a:endParaRPr>
          </a:p>
        </p:txBody>
      </p:sp>
      <p:sp>
        <p:nvSpPr>
          <p:cNvPr id="9" name="Rectangle 8"/>
          <p:cNvSpPr/>
          <p:nvPr/>
        </p:nvSpPr>
        <p:spPr>
          <a:xfrm>
            <a:off x="2866768" y="4835611"/>
            <a:ext cx="1153297" cy="148281"/>
          </a:xfrm>
          <a:prstGeom prst="rect">
            <a:avLst/>
          </a:prstGeom>
          <a:solidFill>
            <a:srgbClr val="FFFF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920312" y="5894177"/>
            <a:ext cx="1153297" cy="148281"/>
          </a:xfrm>
          <a:prstGeom prst="rect">
            <a:avLst/>
          </a:prstGeom>
          <a:solidFill>
            <a:srgbClr val="FFFF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955417" y="5033338"/>
            <a:ext cx="2694969" cy="46166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&gt; -0.06523285-(-0.04311316)</a:t>
            </a:r>
          </a:p>
          <a:p>
            <a:r>
              <a:rPr lang="en-US" sz="1200" b="1" dirty="0">
                <a:latin typeface="Courier New" panose="02070309020205020404" pitchFamily="49" charset="0"/>
                <a:cs typeface="Courier New" panose="02070309020205020404" pitchFamily="49" charset="0"/>
              </a:rPr>
              <a:t>[1] -0.02211969</a:t>
            </a:r>
          </a:p>
        </p:txBody>
      </p:sp>
      <p:sp>
        <p:nvSpPr>
          <p:cNvPr id="15" name="Rectangle 14"/>
          <p:cNvSpPr/>
          <p:nvPr/>
        </p:nvSpPr>
        <p:spPr>
          <a:xfrm>
            <a:off x="2916190" y="6071291"/>
            <a:ext cx="1153297" cy="148281"/>
          </a:xfrm>
          <a:prstGeom prst="rect">
            <a:avLst/>
          </a:prstGeom>
          <a:solidFill>
            <a:schemeClr val="accent1">
              <a:lumMod val="40000"/>
              <a:lumOff val="60000"/>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19878966">
            <a:off x="2566085" y="2923284"/>
            <a:ext cx="1153297" cy="148281"/>
          </a:xfrm>
          <a:prstGeom prst="rect">
            <a:avLst/>
          </a:prstGeom>
          <a:solidFill>
            <a:schemeClr val="accent1">
              <a:lumMod val="40000"/>
              <a:lumOff val="60000"/>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89980" y="2502804"/>
            <a:ext cx="2416046" cy="46166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&gt; -0.04571488*0.48386196</a:t>
            </a:r>
          </a:p>
          <a:p>
            <a:r>
              <a:rPr lang="en-US" sz="1200" b="1" dirty="0">
                <a:latin typeface="Courier New" panose="02070309020205020404" pitchFamily="49" charset="0"/>
                <a:cs typeface="Courier New" panose="02070309020205020404" pitchFamily="49" charset="0"/>
              </a:rPr>
              <a:t>[1] -0.02211969</a:t>
            </a:r>
          </a:p>
        </p:txBody>
      </p:sp>
      <p:sp>
        <p:nvSpPr>
          <p:cNvPr id="18" name="Rectangle 17"/>
          <p:cNvSpPr/>
          <p:nvPr/>
        </p:nvSpPr>
        <p:spPr>
          <a:xfrm>
            <a:off x="5489980" y="2531055"/>
            <a:ext cx="2416046" cy="421442"/>
          </a:xfrm>
          <a:prstGeom prst="rect">
            <a:avLst/>
          </a:prstGeom>
          <a:solidFill>
            <a:schemeClr val="accent1">
              <a:lumMod val="40000"/>
              <a:lumOff val="60000"/>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12" name="Footer Placeholder 11"/>
          <p:cNvSpPr>
            <a:spLocks noGrp="1"/>
          </p:cNvSpPr>
          <p:nvPr>
            <p:ph type="ftr" sz="quarter" idx="11"/>
          </p:nvPr>
        </p:nvSpPr>
        <p:spPr/>
        <p:txBody>
          <a:bodyPr/>
          <a:lstStyle/>
          <a:p>
            <a:pPr>
              <a:defRPr/>
            </a:pPr>
            <a:r>
              <a:rPr lang="en-US" smtClean="0"/>
              <a:t>Copyright Paul D. Bliese</a:t>
            </a:r>
            <a:endParaRPr lang="en-US"/>
          </a:p>
        </p:txBody>
      </p:sp>
      <p:sp>
        <p:nvSpPr>
          <p:cNvPr id="13" name="Slide Number Placeholder 12"/>
          <p:cNvSpPr>
            <a:spLocks noGrp="1"/>
          </p:cNvSpPr>
          <p:nvPr>
            <p:ph type="sldNum" sz="quarter" idx="12"/>
          </p:nvPr>
        </p:nvSpPr>
        <p:spPr/>
        <p:txBody>
          <a:bodyPr/>
          <a:lstStyle/>
          <a:p>
            <a:pPr>
              <a:defRPr/>
            </a:pPr>
            <a:fld id="{1CF459BE-A16C-4A32-8C89-856E5E7DC8C0}" type="slidenum">
              <a:rPr lang="en-US" smtClean="0"/>
              <a:pPr>
                <a:defRPr/>
              </a:pPr>
              <a:t>171</a:t>
            </a:fld>
            <a:endParaRPr lang="en-US"/>
          </a:p>
        </p:txBody>
      </p:sp>
    </p:spTree>
    <p:extLst>
      <p:ext uri="{BB962C8B-B14F-4D97-AF65-F5344CB8AC3E}">
        <p14:creationId xmlns:p14="http://schemas.microsoft.com/office/powerpoint/2010/main" val="300970323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Indirect Tests</a:t>
            </a:r>
            <a:endParaRPr lang="en-US" dirty="0"/>
          </a:p>
        </p:txBody>
      </p:sp>
      <p:sp>
        <p:nvSpPr>
          <p:cNvPr id="3" name="Content Placeholder 2"/>
          <p:cNvSpPr>
            <a:spLocks noGrp="1"/>
          </p:cNvSpPr>
          <p:nvPr>
            <p:ph idx="1"/>
          </p:nvPr>
        </p:nvSpPr>
        <p:spPr/>
        <p:txBody>
          <a:bodyPr/>
          <a:lstStyle/>
          <a:p>
            <a:r>
              <a:rPr lang="en-US" dirty="0" smtClean="0"/>
              <a:t>How do we know if a*b (i.e., c-c') is significant?</a:t>
            </a:r>
          </a:p>
          <a:p>
            <a:pPr lvl="1"/>
            <a:r>
              <a:rPr lang="en-US" dirty="0" err="1" smtClean="0"/>
              <a:t>Sobel</a:t>
            </a:r>
            <a:r>
              <a:rPr lang="en-US" dirty="0" smtClean="0"/>
              <a:t> test (in multilevel library)</a:t>
            </a:r>
          </a:p>
          <a:p>
            <a:pPr lvl="1"/>
            <a:endParaRPr lang="en-US" dirty="0" smtClean="0"/>
          </a:p>
          <a:p>
            <a:endParaRPr lang="en-US" dirty="0" smtClean="0"/>
          </a:p>
        </p:txBody>
      </p:sp>
      <p:sp>
        <p:nvSpPr>
          <p:cNvPr id="4" name="TextBox 3"/>
          <p:cNvSpPr txBox="1"/>
          <p:nvPr/>
        </p:nvSpPr>
        <p:spPr>
          <a:xfrm>
            <a:off x="1654047" y="2224250"/>
            <a:ext cx="6413935" cy="404726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&gt; </a:t>
            </a:r>
            <a:r>
              <a:rPr lang="en-US" sz="1400" b="1" dirty="0" err="1">
                <a:latin typeface="Courier New" panose="02070309020205020404" pitchFamily="49" charset="0"/>
                <a:cs typeface="Courier New" panose="02070309020205020404" pitchFamily="49" charset="0"/>
              </a:rPr>
              <a:t>sobel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pred</a:t>
            </a:r>
            <a:r>
              <a:rPr lang="en-US" sz="1400" b="1" dirty="0">
                <a:latin typeface="Courier New" panose="02070309020205020404" pitchFamily="49" charset="0"/>
                <a:cs typeface="Courier New" panose="02070309020205020404" pitchFamily="49" charset="0"/>
              </a:rPr>
              <a:t>=bh1996$HRS,med=bh1996$LEAD,out=bh1996$WBEING)</a:t>
            </a:r>
          </a:p>
          <a:p>
            <a:r>
              <a:rPr lang="en-US" sz="900" b="1" dirty="0">
                <a:latin typeface="Courier New" panose="02070309020205020404" pitchFamily="49" charset="0"/>
                <a:cs typeface="Courier New" panose="02070309020205020404" pitchFamily="49" charset="0"/>
              </a:rPr>
              <a:t>$`Mod1: Y~X`</a:t>
            </a:r>
          </a:p>
          <a:p>
            <a:r>
              <a:rPr lang="en-US" sz="900" b="1" dirty="0">
                <a:latin typeface="Courier New" panose="02070309020205020404" pitchFamily="49" charset="0"/>
                <a:cs typeface="Courier New" panose="02070309020205020404" pitchFamily="49" charset="0"/>
              </a:rPr>
              <a:t>               Estimate  Std. Error   t value     </a:t>
            </a:r>
            <a:r>
              <a:rPr lang="en-US" sz="900" b="1" dirty="0" err="1">
                <a:latin typeface="Courier New" panose="02070309020205020404" pitchFamily="49" charset="0"/>
                <a:cs typeface="Courier New" panose="02070309020205020404" pitchFamily="49" charset="0"/>
              </a:rPr>
              <a:t>Pr</a:t>
            </a:r>
            <a:r>
              <a:rPr lang="en-US" sz="900" b="1" dirty="0">
                <a:latin typeface="Courier New" panose="02070309020205020404" pitchFamily="49" charset="0"/>
                <a:cs typeface="Courier New" panose="02070309020205020404" pitchFamily="49" charset="0"/>
              </a:rPr>
              <a:t>(&gt;|t|)</a:t>
            </a:r>
          </a:p>
          <a:p>
            <a:r>
              <a:rPr lang="en-US" sz="900" b="1" dirty="0">
                <a:latin typeface="Courier New" panose="02070309020205020404" pitchFamily="49" charset="0"/>
                <a:cs typeface="Courier New" panose="02070309020205020404" pitchFamily="49" charset="0"/>
              </a:rPr>
              <a:t>(Intercept)  3.51693620 0.052902697  66.47934 0.000000e+00</a:t>
            </a:r>
          </a:p>
          <a:p>
            <a:r>
              <a:rPr lang="en-US" sz="900" b="1" dirty="0" err="1">
                <a:latin typeface="Courier New" panose="02070309020205020404" pitchFamily="49" charset="0"/>
                <a:cs typeface="Courier New" panose="02070309020205020404" pitchFamily="49" charset="0"/>
              </a:rPr>
              <a:t>pred</a:t>
            </a:r>
            <a:r>
              <a:rPr lang="en-US" sz="900" b="1" dirty="0">
                <a:latin typeface="Courier New" panose="02070309020205020404" pitchFamily="49" charset="0"/>
                <a:cs typeface="Courier New" panose="02070309020205020404" pitchFamily="49" charset="0"/>
              </a:rPr>
              <a:t>        -0.06523285 0.004590274 -14.21110 3.078129e-45</a:t>
            </a:r>
          </a:p>
          <a:p>
            <a:endParaRPr lang="en-US" sz="900" b="1" dirty="0">
              <a:latin typeface="Courier New" panose="02070309020205020404" pitchFamily="49" charset="0"/>
              <a:cs typeface="Courier New" panose="02070309020205020404" pitchFamily="49" charset="0"/>
            </a:endParaRPr>
          </a:p>
          <a:p>
            <a:r>
              <a:rPr lang="en-US" sz="900" b="1" dirty="0">
                <a:latin typeface="Courier New" panose="02070309020205020404" pitchFamily="49" charset="0"/>
                <a:cs typeface="Courier New" panose="02070309020205020404" pitchFamily="49" charset="0"/>
              </a:rPr>
              <a:t>$`Mod2: Y~X+M`</a:t>
            </a:r>
          </a:p>
          <a:p>
            <a:r>
              <a:rPr lang="en-US" sz="900" b="1" dirty="0">
                <a:latin typeface="Courier New" panose="02070309020205020404" pitchFamily="49" charset="0"/>
                <a:cs typeface="Courier New" panose="02070309020205020404" pitchFamily="49" charset="0"/>
              </a:rPr>
              <a:t>               Estimate Std. Error   t value      </a:t>
            </a:r>
            <a:r>
              <a:rPr lang="en-US" sz="900" b="1" dirty="0" err="1">
                <a:latin typeface="Courier New" panose="02070309020205020404" pitchFamily="49" charset="0"/>
                <a:cs typeface="Courier New" panose="02070309020205020404" pitchFamily="49" charset="0"/>
              </a:rPr>
              <a:t>Pr</a:t>
            </a:r>
            <a:r>
              <a:rPr lang="en-US" sz="900" b="1" dirty="0">
                <a:latin typeface="Courier New" panose="02070309020205020404" pitchFamily="49" charset="0"/>
                <a:cs typeface="Courier New" panose="02070309020205020404" pitchFamily="49" charset="0"/>
              </a:rPr>
              <a:t>(&gt;|t|)</a:t>
            </a:r>
          </a:p>
          <a:p>
            <a:r>
              <a:rPr lang="en-US" sz="900" b="1" dirty="0">
                <a:latin typeface="Courier New" panose="02070309020205020404" pitchFamily="49" charset="0"/>
                <a:cs typeface="Courier New" panose="02070309020205020404" pitchFamily="49" charset="0"/>
              </a:rPr>
              <a:t>(Intercept)  1.86832973 0.06413083  29.13310 1.024201e-176</a:t>
            </a:r>
          </a:p>
          <a:p>
            <a:r>
              <a:rPr lang="en-US" sz="900" b="1" dirty="0" err="1">
                <a:latin typeface="Courier New" panose="02070309020205020404" pitchFamily="49" charset="0"/>
                <a:cs typeface="Courier New" panose="02070309020205020404" pitchFamily="49" charset="0"/>
              </a:rPr>
              <a:t>pred</a:t>
            </a:r>
            <a:r>
              <a:rPr lang="en-US" sz="900" b="1" dirty="0">
                <a:latin typeface="Courier New" panose="02070309020205020404" pitchFamily="49" charset="0"/>
                <a:cs typeface="Courier New" panose="02070309020205020404" pitchFamily="49" charset="0"/>
              </a:rPr>
              <a:t>        -0.04311316 0.00421918 -10.21837  2.382257e-24</a:t>
            </a:r>
          </a:p>
          <a:p>
            <a:r>
              <a:rPr lang="en-US" sz="900" b="1" dirty="0">
                <a:latin typeface="Courier New" panose="02070309020205020404" pitchFamily="49" charset="0"/>
                <a:cs typeface="Courier New" panose="02070309020205020404" pitchFamily="49" charset="0"/>
              </a:rPr>
              <a:t>med          0.48386196 0.01242129  38.95426 4.967825e-302</a:t>
            </a:r>
          </a:p>
          <a:p>
            <a:endParaRPr lang="en-US" sz="900" b="1" dirty="0">
              <a:latin typeface="Courier New" panose="02070309020205020404" pitchFamily="49" charset="0"/>
              <a:cs typeface="Courier New" panose="02070309020205020404" pitchFamily="49" charset="0"/>
            </a:endParaRPr>
          </a:p>
          <a:p>
            <a:r>
              <a:rPr lang="en-US" sz="900" b="1" dirty="0">
                <a:latin typeface="Courier New" panose="02070309020205020404" pitchFamily="49" charset="0"/>
                <a:cs typeface="Courier New" panose="02070309020205020404" pitchFamily="49" charset="0"/>
              </a:rPr>
              <a:t>$`Mod3: M~X`</a:t>
            </a:r>
          </a:p>
          <a:p>
            <a:r>
              <a:rPr lang="en-US" sz="900" b="1" dirty="0">
                <a:latin typeface="Courier New" panose="02070309020205020404" pitchFamily="49" charset="0"/>
                <a:cs typeface="Courier New" panose="02070309020205020404" pitchFamily="49" charset="0"/>
              </a:rPr>
              <a:t>               Estimate  Std. Error   t value     </a:t>
            </a:r>
            <a:r>
              <a:rPr lang="en-US" sz="900" b="1" dirty="0" err="1">
                <a:latin typeface="Courier New" panose="02070309020205020404" pitchFamily="49" charset="0"/>
                <a:cs typeface="Courier New" panose="02070309020205020404" pitchFamily="49" charset="0"/>
              </a:rPr>
              <a:t>Pr</a:t>
            </a:r>
            <a:r>
              <a:rPr lang="en-US" sz="900" b="1" dirty="0">
                <a:latin typeface="Courier New" panose="02070309020205020404" pitchFamily="49" charset="0"/>
                <a:cs typeface="Courier New" panose="02070309020205020404" pitchFamily="49" charset="0"/>
              </a:rPr>
              <a:t>(&gt;|t|)</a:t>
            </a:r>
          </a:p>
          <a:p>
            <a:r>
              <a:rPr lang="en-US" sz="900" b="1" dirty="0">
                <a:latin typeface="Courier New" panose="02070309020205020404" pitchFamily="49" charset="0"/>
                <a:cs typeface="Courier New" panose="02070309020205020404" pitchFamily="49" charset="0"/>
              </a:rPr>
              <a:t>(Intercept)  3.40718349 0.045154735  75.45573 0.000000e+00</a:t>
            </a:r>
          </a:p>
          <a:p>
            <a:r>
              <a:rPr lang="en-US" sz="900" b="1" dirty="0" err="1">
                <a:latin typeface="Courier New" panose="02070309020205020404" pitchFamily="49" charset="0"/>
                <a:cs typeface="Courier New" panose="02070309020205020404" pitchFamily="49" charset="0"/>
              </a:rPr>
              <a:t>pred</a:t>
            </a:r>
            <a:r>
              <a:rPr lang="en-US" sz="900" b="1" dirty="0">
                <a:latin typeface="Courier New" panose="02070309020205020404" pitchFamily="49" charset="0"/>
                <a:cs typeface="Courier New" panose="02070309020205020404" pitchFamily="49" charset="0"/>
              </a:rPr>
              <a:t>        -0.04571488 0.003917997 -11.66792 3.488366e-31</a:t>
            </a:r>
          </a:p>
          <a:p>
            <a:endParaRPr lang="en-US" sz="900" b="1" dirty="0">
              <a:latin typeface="Courier New" panose="02070309020205020404" pitchFamily="49" charset="0"/>
              <a:cs typeface="Courier New" panose="02070309020205020404" pitchFamily="49" charset="0"/>
            </a:endParaRPr>
          </a:p>
          <a:p>
            <a:r>
              <a:rPr lang="en-US" sz="900" b="1" dirty="0">
                <a:latin typeface="Courier New" panose="02070309020205020404" pitchFamily="49" charset="0"/>
                <a:cs typeface="Courier New" panose="02070309020205020404" pitchFamily="49" charset="0"/>
              </a:rPr>
              <a:t>$</a:t>
            </a:r>
            <a:r>
              <a:rPr lang="en-US" sz="900" b="1" dirty="0" err="1">
                <a:latin typeface="Courier New" panose="02070309020205020404" pitchFamily="49" charset="0"/>
                <a:cs typeface="Courier New" panose="02070309020205020404" pitchFamily="49" charset="0"/>
              </a:rPr>
              <a:t>Indirect.Effect</a:t>
            </a:r>
            <a:endParaRPr lang="en-US" sz="900" b="1" dirty="0">
              <a:latin typeface="Courier New" panose="02070309020205020404" pitchFamily="49" charset="0"/>
              <a:cs typeface="Courier New" panose="02070309020205020404" pitchFamily="49" charset="0"/>
            </a:endParaRPr>
          </a:p>
          <a:p>
            <a:r>
              <a:rPr lang="en-US" sz="900" b="1" dirty="0">
                <a:latin typeface="Courier New" panose="02070309020205020404" pitchFamily="49" charset="0"/>
                <a:cs typeface="Courier New" panose="02070309020205020404" pitchFamily="49" charset="0"/>
              </a:rPr>
              <a:t>[1] -0.02211969</a:t>
            </a:r>
          </a:p>
          <a:p>
            <a:endParaRPr lang="en-US" sz="900" b="1" dirty="0">
              <a:latin typeface="Courier New" panose="02070309020205020404" pitchFamily="49" charset="0"/>
              <a:cs typeface="Courier New" panose="02070309020205020404" pitchFamily="49" charset="0"/>
            </a:endParaRPr>
          </a:p>
          <a:p>
            <a:r>
              <a:rPr lang="en-US" sz="900" b="1" dirty="0">
                <a:latin typeface="Courier New" panose="02070309020205020404" pitchFamily="49" charset="0"/>
                <a:cs typeface="Courier New" panose="02070309020205020404" pitchFamily="49" charset="0"/>
              </a:rPr>
              <a:t>$SE</a:t>
            </a:r>
          </a:p>
          <a:p>
            <a:r>
              <a:rPr lang="en-US" sz="900" b="1" dirty="0">
                <a:latin typeface="Courier New" panose="02070309020205020404" pitchFamily="49" charset="0"/>
                <a:cs typeface="Courier New" panose="02070309020205020404" pitchFamily="49" charset="0"/>
              </a:rPr>
              <a:t>[1] 0.001978985</a:t>
            </a:r>
          </a:p>
          <a:p>
            <a:endParaRPr lang="en-US" sz="900" b="1" dirty="0">
              <a:latin typeface="Courier New" panose="02070309020205020404" pitchFamily="49" charset="0"/>
              <a:cs typeface="Courier New" panose="02070309020205020404" pitchFamily="49" charset="0"/>
            </a:endParaRPr>
          </a:p>
          <a:p>
            <a:r>
              <a:rPr lang="en-US" sz="900" b="1" dirty="0">
                <a:solidFill>
                  <a:srgbClr val="FF0000"/>
                </a:solidFill>
                <a:latin typeface="Courier New" panose="02070309020205020404" pitchFamily="49" charset="0"/>
                <a:cs typeface="Courier New" panose="02070309020205020404" pitchFamily="49" charset="0"/>
              </a:rPr>
              <a:t>$</a:t>
            </a:r>
            <a:r>
              <a:rPr lang="en-US" sz="900" b="1" dirty="0" err="1">
                <a:solidFill>
                  <a:srgbClr val="FF0000"/>
                </a:solidFill>
                <a:latin typeface="Courier New" panose="02070309020205020404" pitchFamily="49" charset="0"/>
                <a:cs typeface="Courier New" panose="02070309020205020404" pitchFamily="49" charset="0"/>
              </a:rPr>
              <a:t>z.value</a:t>
            </a:r>
            <a:endParaRPr lang="en-US" sz="900" b="1" dirty="0">
              <a:solidFill>
                <a:srgbClr val="FF0000"/>
              </a:solidFill>
              <a:latin typeface="Courier New" panose="02070309020205020404" pitchFamily="49" charset="0"/>
              <a:cs typeface="Courier New" panose="02070309020205020404" pitchFamily="49" charset="0"/>
            </a:endParaRPr>
          </a:p>
          <a:p>
            <a:r>
              <a:rPr lang="en-US" sz="900" b="1" dirty="0">
                <a:solidFill>
                  <a:srgbClr val="FF0000"/>
                </a:solidFill>
                <a:latin typeface="Courier New" panose="02070309020205020404" pitchFamily="49" charset="0"/>
                <a:cs typeface="Courier New" panose="02070309020205020404" pitchFamily="49" charset="0"/>
              </a:rPr>
              <a:t>[1] -11.17729</a:t>
            </a:r>
          </a:p>
          <a:p>
            <a:endParaRPr lang="en-US" sz="900" b="1" dirty="0">
              <a:latin typeface="Courier New" panose="02070309020205020404" pitchFamily="49" charset="0"/>
              <a:cs typeface="Courier New" panose="02070309020205020404" pitchFamily="49" charset="0"/>
            </a:endParaRPr>
          </a:p>
          <a:p>
            <a:r>
              <a:rPr lang="en-US" sz="900" b="1" dirty="0">
                <a:latin typeface="Courier New" panose="02070309020205020404" pitchFamily="49" charset="0"/>
                <a:cs typeface="Courier New" panose="02070309020205020404" pitchFamily="49" charset="0"/>
              </a:rPr>
              <a:t>$N</a:t>
            </a:r>
          </a:p>
          <a:p>
            <a:r>
              <a:rPr lang="en-US" sz="900" b="1" dirty="0">
                <a:latin typeface="Courier New" panose="02070309020205020404" pitchFamily="49" charset="0"/>
                <a:cs typeface="Courier New" panose="02070309020205020404" pitchFamily="49" charset="0"/>
              </a:rPr>
              <a:t>[1] 7382</a:t>
            </a:r>
          </a:p>
        </p:txBody>
      </p:sp>
      <p:sp>
        <p:nvSpPr>
          <p:cNvPr id="5" name="Date Placeholder 4"/>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6" name="Footer Placeholder 5"/>
          <p:cNvSpPr>
            <a:spLocks noGrp="1"/>
          </p:cNvSpPr>
          <p:nvPr>
            <p:ph type="ftr" sz="quarter" idx="11"/>
          </p:nvPr>
        </p:nvSpPr>
        <p:spPr/>
        <p:txBody>
          <a:bodyPr/>
          <a:lstStyle/>
          <a:p>
            <a:pPr>
              <a:defRPr/>
            </a:pPr>
            <a:r>
              <a:rPr lang="en-US" smtClean="0"/>
              <a:t>Copyright Paul D. Bliese</a:t>
            </a:r>
            <a:endParaRPr lang="en-US"/>
          </a:p>
        </p:txBody>
      </p:sp>
      <p:sp>
        <p:nvSpPr>
          <p:cNvPr id="7" name="Slide Number Placeholder 6"/>
          <p:cNvSpPr>
            <a:spLocks noGrp="1"/>
          </p:cNvSpPr>
          <p:nvPr>
            <p:ph type="sldNum" sz="quarter" idx="12"/>
          </p:nvPr>
        </p:nvSpPr>
        <p:spPr/>
        <p:txBody>
          <a:bodyPr/>
          <a:lstStyle/>
          <a:p>
            <a:pPr>
              <a:defRPr/>
            </a:pPr>
            <a:fld id="{1CF459BE-A16C-4A32-8C89-856E5E7DC8C0}" type="slidenum">
              <a:rPr lang="en-US" smtClean="0"/>
              <a:pPr>
                <a:defRPr/>
              </a:pPr>
              <a:t>172</a:t>
            </a:fld>
            <a:endParaRPr lang="en-US"/>
          </a:p>
        </p:txBody>
      </p:sp>
    </p:spTree>
    <p:extLst>
      <p:ext uri="{BB962C8B-B14F-4D97-AF65-F5344CB8AC3E}">
        <p14:creationId xmlns:p14="http://schemas.microsoft.com/office/powerpoint/2010/main" val="2277741862"/>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Indirect Tests</a:t>
            </a:r>
            <a:endParaRPr lang="en-US" dirty="0"/>
          </a:p>
        </p:txBody>
      </p:sp>
      <p:sp>
        <p:nvSpPr>
          <p:cNvPr id="3" name="Content Placeholder 2"/>
          <p:cNvSpPr>
            <a:spLocks noGrp="1"/>
          </p:cNvSpPr>
          <p:nvPr>
            <p:ph idx="1"/>
          </p:nvPr>
        </p:nvSpPr>
        <p:spPr/>
        <p:txBody>
          <a:bodyPr/>
          <a:lstStyle/>
          <a:p>
            <a:r>
              <a:rPr lang="en-US" dirty="0" err="1" smtClean="0"/>
              <a:t>Sobel</a:t>
            </a:r>
            <a:r>
              <a:rPr lang="en-US" dirty="0" smtClean="0"/>
              <a:t> test limitations (</a:t>
            </a:r>
            <a:r>
              <a:rPr lang="en-US" dirty="0"/>
              <a:t>from </a:t>
            </a:r>
            <a:r>
              <a:rPr lang="en-US" dirty="0" smtClean="0"/>
              <a:t>Preacher)</a:t>
            </a:r>
          </a:p>
          <a:p>
            <a:pPr lvl="1"/>
            <a:r>
              <a:rPr lang="en-US" dirty="0" smtClean="0"/>
              <a:t>http</a:t>
            </a:r>
            <a:r>
              <a:rPr lang="en-US" dirty="0"/>
              <a:t>://quantpsy.org/sobel/sobel.htm</a:t>
            </a:r>
            <a:endParaRPr lang="en-US" dirty="0" smtClean="0"/>
          </a:p>
          <a:p>
            <a:pPr lvl="1"/>
            <a:r>
              <a:rPr lang="en-US" b="1" dirty="0"/>
              <a:t>A word to the wise</a:t>
            </a:r>
            <a:endParaRPr lang="en-US" dirty="0"/>
          </a:p>
          <a:p>
            <a:pPr lvl="2"/>
            <a:r>
              <a:rPr lang="en-US" dirty="0"/>
              <a:t>The </a:t>
            </a:r>
            <a:r>
              <a:rPr lang="en-US" dirty="0" err="1"/>
              <a:t>Sobel</a:t>
            </a:r>
            <a:r>
              <a:rPr lang="en-US" dirty="0"/>
              <a:t> test works well </a:t>
            </a:r>
            <a:r>
              <a:rPr lang="en-US" i="1" dirty="0"/>
              <a:t>only in large samples</a:t>
            </a:r>
            <a:r>
              <a:rPr lang="en-US" dirty="0"/>
              <a:t>. We recommend using this test only if the user has no access to raw data. If you have the raw data, bootstrapping offers a </a:t>
            </a:r>
            <a:r>
              <a:rPr lang="en-US" u="sng" dirty="0"/>
              <a:t>much</a:t>
            </a:r>
            <a:r>
              <a:rPr lang="en-US" dirty="0"/>
              <a:t> better alternative that imposes no distributional assumptions. Consult Preacher and Hayes (2004, 2008) for details and easy-to-use macros that run the necessary regression analyses for you</a:t>
            </a:r>
            <a:r>
              <a:rPr lang="en-US" dirty="0" smtClean="0"/>
              <a:t>:</a:t>
            </a:r>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173</a:t>
            </a:fld>
            <a:endParaRPr lang="en-US"/>
          </a:p>
        </p:txBody>
      </p:sp>
    </p:spTree>
    <p:extLst>
      <p:ext uri="{BB962C8B-B14F-4D97-AF65-F5344CB8AC3E}">
        <p14:creationId xmlns:p14="http://schemas.microsoft.com/office/powerpoint/2010/main" val="137320198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Indirect Tests</a:t>
            </a:r>
            <a:endParaRPr lang="en-US" dirty="0"/>
          </a:p>
        </p:txBody>
      </p:sp>
      <p:sp>
        <p:nvSpPr>
          <p:cNvPr id="3" name="Content Placeholder 2"/>
          <p:cNvSpPr>
            <a:spLocks noGrp="1"/>
          </p:cNvSpPr>
          <p:nvPr>
            <p:ph idx="1"/>
          </p:nvPr>
        </p:nvSpPr>
        <p:spPr/>
        <p:txBody>
          <a:bodyPr/>
          <a:lstStyle/>
          <a:p>
            <a:r>
              <a:rPr lang="en-US" dirty="0" smtClean="0"/>
              <a:t>Bootstrapping (non-parametric)</a:t>
            </a:r>
          </a:p>
          <a:p>
            <a:pPr lvl="1"/>
            <a:r>
              <a:rPr lang="en-US" dirty="0" smtClean="0"/>
              <a:t>Sample with replacement</a:t>
            </a:r>
          </a:p>
          <a:p>
            <a:pPr lvl="1"/>
            <a:r>
              <a:rPr lang="en-US" dirty="0" smtClean="0"/>
              <a:t>Makes no assumptions about distribution of indirect effect</a:t>
            </a:r>
          </a:p>
          <a:p>
            <a:pPr lvl="1"/>
            <a:r>
              <a:rPr lang="en-US" dirty="0" smtClean="0"/>
              <a:t>Can use either the bias corrected CI estimates or percentile method</a:t>
            </a:r>
          </a:p>
          <a:p>
            <a:pPr lvl="2"/>
            <a:r>
              <a:rPr lang="en-US" b="1" dirty="0"/>
              <a:t>Fritz, Taylor, and MacKinnon (2012) have raised concerns that bias-corrected bootstrapping test is too liberal with alpha being around .</a:t>
            </a:r>
            <a:r>
              <a:rPr lang="en-US" b="1" dirty="0" smtClean="0"/>
              <a:t>07</a:t>
            </a:r>
            <a:r>
              <a:rPr lang="en-US" b="1" dirty="0"/>
              <a:t> </a:t>
            </a:r>
            <a:r>
              <a:rPr lang="en-US" b="1" dirty="0" smtClean="0"/>
              <a:t>(</a:t>
            </a:r>
            <a:r>
              <a:rPr lang="en-US" dirty="0" smtClean="0"/>
              <a:t>copied from http</a:t>
            </a:r>
            <a:r>
              <a:rPr lang="en-US" dirty="0"/>
              <a:t>://</a:t>
            </a:r>
            <a:r>
              <a:rPr lang="en-US" dirty="0" smtClean="0"/>
              <a:t>davidakenny.net/cm/mediate.htm)</a:t>
            </a:r>
            <a:endParaRPr lang="en-US" b="1" dirty="0"/>
          </a:p>
          <a:p>
            <a:pPr lvl="2"/>
            <a:endParaRPr lang="en-US" dirty="0" smtClean="0"/>
          </a:p>
          <a:p>
            <a:pPr lvl="1"/>
            <a:endParaRPr lang="en-US" dirty="0"/>
          </a:p>
          <a:p>
            <a:endParaRPr lang="en-US" dirty="0" smtClean="0"/>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174</a:t>
            </a:fld>
            <a:endParaRPr lang="en-US"/>
          </a:p>
        </p:txBody>
      </p:sp>
    </p:spTree>
    <p:extLst>
      <p:ext uri="{BB962C8B-B14F-4D97-AF65-F5344CB8AC3E}">
        <p14:creationId xmlns:p14="http://schemas.microsoft.com/office/powerpoint/2010/main" val="243683170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Indirect Test: The Bootstrap</a:t>
            </a:r>
            <a:endParaRPr lang="en-US" dirty="0"/>
          </a:p>
        </p:txBody>
      </p:sp>
      <p:sp>
        <p:nvSpPr>
          <p:cNvPr id="3" name="Content Placeholder 2"/>
          <p:cNvSpPr>
            <a:spLocks noGrp="1"/>
          </p:cNvSpPr>
          <p:nvPr>
            <p:ph idx="1"/>
          </p:nvPr>
        </p:nvSpPr>
        <p:spPr/>
        <p:txBody>
          <a:bodyPr/>
          <a:lstStyle/>
          <a:p>
            <a:r>
              <a:rPr lang="en-US" dirty="0" smtClean="0"/>
              <a:t>The non-parametric bootstrap is a versatile analytic tool</a:t>
            </a:r>
          </a:p>
          <a:p>
            <a:pPr lvl="1"/>
            <a:r>
              <a:rPr lang="en-US" dirty="0" smtClean="0"/>
              <a:t>Resample data (with replacement)</a:t>
            </a:r>
          </a:p>
          <a:p>
            <a:pPr lvl="1"/>
            <a:endParaRPr lang="en-US" dirty="0"/>
          </a:p>
        </p:txBody>
      </p:sp>
      <p:sp>
        <p:nvSpPr>
          <p:cNvPr id="5" name="Slide Number Placeholder 4"/>
          <p:cNvSpPr>
            <a:spLocks noGrp="1"/>
          </p:cNvSpPr>
          <p:nvPr>
            <p:ph type="sldNum" sz="quarter" idx="12"/>
          </p:nvPr>
        </p:nvSpPr>
        <p:spPr/>
        <p:txBody>
          <a:bodyPr/>
          <a:lstStyle/>
          <a:p>
            <a:fld id="{623282AF-B958-45BD-8E85-1873BB88F606}" type="slidenum">
              <a:rPr lang="en-US" smtClean="0"/>
              <a:pPr/>
              <a:t>175</a:t>
            </a:fld>
            <a:endParaRPr lang="en-US"/>
          </a:p>
        </p:txBody>
      </p:sp>
      <p:sp>
        <p:nvSpPr>
          <p:cNvPr id="6" name="Text Box 13"/>
          <p:cNvSpPr txBox="1">
            <a:spLocks noChangeArrowheads="1"/>
          </p:cNvSpPr>
          <p:nvPr/>
        </p:nvSpPr>
        <p:spPr bwMode="auto">
          <a:xfrm>
            <a:off x="1664698" y="2628900"/>
            <a:ext cx="1425390" cy="3416320"/>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nl-NL" altLang="en-US" sz="1800" dirty="0" smtClean="0">
                <a:latin typeface="Courier New" panose="02070309020205020404" pitchFamily="49" charset="0"/>
              </a:rPr>
              <a:t>&gt; </a:t>
            </a:r>
            <a:r>
              <a:rPr lang="nl-NL" altLang="en-US" sz="1800" dirty="0">
                <a:latin typeface="Courier New" panose="02070309020205020404" pitchFamily="49" charset="0"/>
              </a:rPr>
              <a:t>TDAT</a:t>
            </a:r>
          </a:p>
          <a:p>
            <a:pPr>
              <a:spcBef>
                <a:spcPct val="0"/>
              </a:spcBef>
              <a:buFontTx/>
              <a:buNone/>
            </a:pPr>
            <a:r>
              <a:rPr lang="nl-NL" altLang="en-US" sz="1800" dirty="0">
                <a:latin typeface="Courier New" panose="02070309020205020404" pitchFamily="49" charset="0"/>
              </a:rPr>
              <a:t>   ID HRS</a:t>
            </a:r>
          </a:p>
          <a:p>
            <a:pPr>
              <a:spcBef>
                <a:spcPct val="0"/>
              </a:spcBef>
              <a:buFontTx/>
              <a:buNone/>
            </a:pPr>
            <a:r>
              <a:rPr lang="nl-NL" altLang="en-US" sz="1800" dirty="0">
                <a:latin typeface="Courier New" panose="02070309020205020404" pitchFamily="49" charset="0"/>
              </a:rPr>
              <a:t>1   1  12</a:t>
            </a:r>
          </a:p>
          <a:p>
            <a:pPr>
              <a:spcBef>
                <a:spcPct val="0"/>
              </a:spcBef>
              <a:buFontTx/>
              <a:buNone/>
            </a:pPr>
            <a:r>
              <a:rPr lang="nl-NL" altLang="en-US" sz="1800" dirty="0">
                <a:latin typeface="Courier New" panose="02070309020205020404" pitchFamily="49" charset="0"/>
              </a:rPr>
              <a:t>2   2  11</a:t>
            </a:r>
          </a:p>
          <a:p>
            <a:pPr>
              <a:spcBef>
                <a:spcPct val="0"/>
              </a:spcBef>
              <a:buFontTx/>
              <a:buNone/>
            </a:pPr>
            <a:r>
              <a:rPr lang="nl-NL" altLang="en-US" sz="1800" dirty="0">
                <a:latin typeface="Courier New" panose="02070309020205020404" pitchFamily="49" charset="0"/>
              </a:rPr>
              <a:t>3   3  12</a:t>
            </a:r>
          </a:p>
          <a:p>
            <a:pPr>
              <a:spcBef>
                <a:spcPct val="0"/>
              </a:spcBef>
              <a:buFontTx/>
              <a:buNone/>
            </a:pPr>
            <a:r>
              <a:rPr lang="nl-NL" altLang="en-US" sz="1800" dirty="0">
                <a:latin typeface="Courier New" panose="02070309020205020404" pitchFamily="49" charset="0"/>
              </a:rPr>
              <a:t>4   4   9</a:t>
            </a:r>
          </a:p>
          <a:p>
            <a:pPr>
              <a:spcBef>
                <a:spcPct val="0"/>
              </a:spcBef>
              <a:buFontTx/>
              <a:buNone/>
            </a:pPr>
            <a:r>
              <a:rPr lang="nl-NL" altLang="en-US" sz="1800" dirty="0">
                <a:latin typeface="Courier New" panose="02070309020205020404" pitchFamily="49" charset="0"/>
              </a:rPr>
              <a:t>5   5   7</a:t>
            </a:r>
          </a:p>
          <a:p>
            <a:pPr>
              <a:spcBef>
                <a:spcPct val="0"/>
              </a:spcBef>
              <a:buFontTx/>
              <a:buNone/>
            </a:pPr>
            <a:r>
              <a:rPr lang="nl-NL" altLang="en-US" sz="1800" dirty="0">
                <a:latin typeface="Courier New" panose="02070309020205020404" pitchFamily="49" charset="0"/>
              </a:rPr>
              <a:t>6   6   8</a:t>
            </a:r>
          </a:p>
          <a:p>
            <a:pPr>
              <a:spcBef>
                <a:spcPct val="0"/>
              </a:spcBef>
              <a:buFontTx/>
              <a:buNone/>
            </a:pPr>
            <a:r>
              <a:rPr lang="nl-NL" altLang="en-US" sz="1800" dirty="0">
                <a:latin typeface="Courier New" panose="02070309020205020404" pitchFamily="49" charset="0"/>
              </a:rPr>
              <a:t>7   7   9</a:t>
            </a:r>
          </a:p>
          <a:p>
            <a:pPr>
              <a:spcBef>
                <a:spcPct val="0"/>
              </a:spcBef>
              <a:buFontTx/>
              <a:buNone/>
            </a:pPr>
            <a:r>
              <a:rPr lang="nl-NL" altLang="en-US" sz="1800" dirty="0">
                <a:latin typeface="Courier New" panose="02070309020205020404" pitchFamily="49" charset="0"/>
              </a:rPr>
              <a:t>8   8   8</a:t>
            </a:r>
          </a:p>
          <a:p>
            <a:pPr>
              <a:spcBef>
                <a:spcPct val="0"/>
              </a:spcBef>
              <a:buFontTx/>
              <a:buNone/>
            </a:pPr>
            <a:r>
              <a:rPr lang="nl-NL" altLang="en-US" sz="1800" dirty="0">
                <a:latin typeface="Courier New" panose="02070309020205020404" pitchFamily="49" charset="0"/>
              </a:rPr>
              <a:t>9   9  12</a:t>
            </a:r>
          </a:p>
          <a:p>
            <a:pPr>
              <a:spcBef>
                <a:spcPct val="0"/>
              </a:spcBef>
              <a:buFontTx/>
              <a:buNone/>
            </a:pPr>
            <a:r>
              <a:rPr lang="nl-NL" altLang="en-US" sz="1800" dirty="0">
                <a:latin typeface="Courier New" panose="02070309020205020404" pitchFamily="49" charset="0"/>
              </a:rPr>
              <a:t>10 10  </a:t>
            </a:r>
            <a:r>
              <a:rPr lang="nl-NL" altLang="en-US" sz="1800" dirty="0" smtClean="0">
                <a:latin typeface="Courier New" panose="02070309020205020404" pitchFamily="49" charset="0"/>
              </a:rPr>
              <a:t>11</a:t>
            </a:r>
            <a:endParaRPr lang="nl-NL" altLang="en-US" sz="1800" dirty="0">
              <a:latin typeface="Courier New" panose="02070309020205020404" pitchFamily="49" charset="0"/>
            </a:endParaRPr>
          </a:p>
        </p:txBody>
      </p:sp>
      <p:sp>
        <p:nvSpPr>
          <p:cNvPr id="10" name="Text Box 13"/>
          <p:cNvSpPr txBox="1">
            <a:spLocks noChangeArrowheads="1"/>
          </p:cNvSpPr>
          <p:nvPr/>
        </p:nvSpPr>
        <p:spPr bwMode="auto">
          <a:xfrm>
            <a:off x="4400732" y="2573338"/>
            <a:ext cx="2803973" cy="3693319"/>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fr-FR" altLang="en-US" sz="1800" dirty="0" smtClean="0">
                <a:latin typeface="Courier New" panose="02070309020205020404" pitchFamily="49" charset="0"/>
              </a:rPr>
              <a:t>&gt; TDAT[</a:t>
            </a:r>
            <a:r>
              <a:rPr lang="fr-FR" altLang="en-US" sz="1800" dirty="0" err="1" smtClean="0">
                <a:latin typeface="Courier New" panose="02070309020205020404" pitchFamily="49" charset="0"/>
              </a:rPr>
              <a:t>sample</a:t>
            </a:r>
            <a:r>
              <a:rPr lang="fr-FR" altLang="en-US" sz="1800" dirty="0" smtClean="0">
                <a:latin typeface="Courier New" panose="02070309020205020404" pitchFamily="49" charset="0"/>
              </a:rPr>
              <a:t>(1:10,</a:t>
            </a:r>
          </a:p>
          <a:p>
            <a:pPr>
              <a:spcBef>
                <a:spcPct val="0"/>
              </a:spcBef>
              <a:buFontTx/>
              <a:buNone/>
            </a:pPr>
            <a:r>
              <a:rPr lang="fr-FR" altLang="en-US" sz="1800" dirty="0" smtClean="0">
                <a:latin typeface="Courier New" panose="02070309020205020404" pitchFamily="49" charset="0"/>
              </a:rPr>
              <a:t>  replace=T</a:t>
            </a:r>
            <a:r>
              <a:rPr lang="fr-FR" altLang="en-US" sz="1800" dirty="0">
                <a:latin typeface="Courier New" panose="02070309020205020404" pitchFamily="49" charset="0"/>
              </a:rPr>
              <a:t>),]</a:t>
            </a:r>
          </a:p>
          <a:p>
            <a:pPr>
              <a:spcBef>
                <a:spcPct val="0"/>
              </a:spcBef>
              <a:buFontTx/>
              <a:buNone/>
            </a:pPr>
            <a:r>
              <a:rPr lang="fr-FR" altLang="en-US" sz="1800" dirty="0">
                <a:latin typeface="Courier New" panose="02070309020205020404" pitchFamily="49" charset="0"/>
              </a:rPr>
              <a:t>    ID HRS</a:t>
            </a:r>
          </a:p>
          <a:p>
            <a:pPr>
              <a:spcBef>
                <a:spcPct val="0"/>
              </a:spcBef>
              <a:buFontTx/>
              <a:buNone/>
            </a:pPr>
            <a:r>
              <a:rPr lang="fr-FR" altLang="en-US" sz="1800" dirty="0">
                <a:latin typeface="Courier New" panose="02070309020205020404" pitchFamily="49" charset="0"/>
              </a:rPr>
              <a:t>5    5   7</a:t>
            </a:r>
          </a:p>
          <a:p>
            <a:pPr>
              <a:spcBef>
                <a:spcPct val="0"/>
              </a:spcBef>
              <a:buFontTx/>
              <a:buNone/>
            </a:pPr>
            <a:r>
              <a:rPr lang="fr-FR" altLang="en-US" sz="1800" dirty="0">
                <a:latin typeface="Courier New" panose="02070309020205020404" pitchFamily="49" charset="0"/>
              </a:rPr>
              <a:t>6    6   8</a:t>
            </a:r>
          </a:p>
          <a:p>
            <a:pPr>
              <a:spcBef>
                <a:spcPct val="0"/>
              </a:spcBef>
              <a:buFontTx/>
              <a:buNone/>
            </a:pPr>
            <a:r>
              <a:rPr lang="fr-FR" altLang="en-US" sz="1800" dirty="0">
                <a:latin typeface="Courier New" panose="02070309020205020404" pitchFamily="49" charset="0"/>
              </a:rPr>
              <a:t>9    9  12</a:t>
            </a:r>
          </a:p>
          <a:p>
            <a:pPr>
              <a:spcBef>
                <a:spcPct val="0"/>
              </a:spcBef>
              <a:buFontTx/>
              <a:buNone/>
            </a:pPr>
            <a:r>
              <a:rPr lang="fr-FR" altLang="en-US" sz="1800" dirty="0">
                <a:latin typeface="Courier New" panose="02070309020205020404" pitchFamily="49" charset="0"/>
              </a:rPr>
              <a:t>3    3  12</a:t>
            </a:r>
          </a:p>
          <a:p>
            <a:pPr>
              <a:spcBef>
                <a:spcPct val="0"/>
              </a:spcBef>
              <a:buFontTx/>
              <a:buNone/>
            </a:pPr>
            <a:r>
              <a:rPr lang="fr-FR" altLang="en-US" sz="1800" dirty="0">
                <a:latin typeface="Courier New" panose="02070309020205020404" pitchFamily="49" charset="0"/>
              </a:rPr>
              <a:t>1    1  12</a:t>
            </a:r>
          </a:p>
          <a:p>
            <a:pPr>
              <a:spcBef>
                <a:spcPct val="0"/>
              </a:spcBef>
              <a:buFontTx/>
              <a:buNone/>
            </a:pPr>
            <a:r>
              <a:rPr lang="fr-FR" altLang="en-US" sz="1800" dirty="0">
                <a:latin typeface="Courier New" panose="02070309020205020404" pitchFamily="49" charset="0"/>
              </a:rPr>
              <a:t>7    7   9</a:t>
            </a:r>
          </a:p>
          <a:p>
            <a:pPr>
              <a:spcBef>
                <a:spcPct val="0"/>
              </a:spcBef>
              <a:buFontTx/>
              <a:buNone/>
            </a:pPr>
            <a:r>
              <a:rPr lang="fr-FR" altLang="en-US" sz="1800" dirty="0">
                <a:latin typeface="Courier New" panose="02070309020205020404" pitchFamily="49" charset="0"/>
              </a:rPr>
              <a:t>5.1  5   7</a:t>
            </a:r>
          </a:p>
          <a:p>
            <a:pPr>
              <a:spcBef>
                <a:spcPct val="0"/>
              </a:spcBef>
              <a:buFontTx/>
              <a:buNone/>
            </a:pPr>
            <a:r>
              <a:rPr lang="fr-FR" altLang="en-US" sz="1800" dirty="0">
                <a:latin typeface="Courier New" panose="02070309020205020404" pitchFamily="49" charset="0"/>
              </a:rPr>
              <a:t>4    4   9</a:t>
            </a:r>
          </a:p>
          <a:p>
            <a:pPr>
              <a:spcBef>
                <a:spcPct val="0"/>
              </a:spcBef>
              <a:buFontTx/>
              <a:buNone/>
            </a:pPr>
            <a:r>
              <a:rPr lang="fr-FR" altLang="en-US" sz="1800" dirty="0">
                <a:latin typeface="Courier New" panose="02070309020205020404" pitchFamily="49" charset="0"/>
              </a:rPr>
              <a:t>1.1  1  12</a:t>
            </a:r>
          </a:p>
          <a:p>
            <a:pPr>
              <a:spcBef>
                <a:spcPct val="0"/>
              </a:spcBef>
              <a:buFontTx/>
              <a:buNone/>
            </a:pPr>
            <a:r>
              <a:rPr lang="fr-FR" altLang="en-US" sz="1800" dirty="0">
                <a:latin typeface="Courier New" panose="02070309020205020404" pitchFamily="49" charset="0"/>
              </a:rPr>
              <a:t>3.1  3  12</a:t>
            </a:r>
            <a:endParaRPr lang="en-US" altLang="en-US" sz="1800" dirty="0">
              <a:latin typeface="Courier New" panose="02070309020205020404" pitchFamily="49" charset="0"/>
            </a:endParaRPr>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7" name="Footer Placeholder 6"/>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2571075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Indirect Tests</a:t>
            </a:r>
            <a:endParaRPr lang="en-US" dirty="0"/>
          </a:p>
        </p:txBody>
      </p:sp>
      <p:sp>
        <p:nvSpPr>
          <p:cNvPr id="3" name="Content Placeholder 2"/>
          <p:cNvSpPr>
            <a:spLocks noGrp="1"/>
          </p:cNvSpPr>
          <p:nvPr>
            <p:ph idx="1"/>
          </p:nvPr>
        </p:nvSpPr>
        <p:spPr/>
        <p:txBody>
          <a:bodyPr/>
          <a:lstStyle/>
          <a:p>
            <a:r>
              <a:rPr lang="en-US" dirty="0" smtClean="0"/>
              <a:t>Bootstrapping (non-parametric using percentile method)</a:t>
            </a:r>
          </a:p>
          <a:p>
            <a:pPr lvl="1"/>
            <a:endParaRPr lang="en-US" dirty="0"/>
          </a:p>
          <a:p>
            <a:endParaRPr lang="en-US" dirty="0" smtClean="0"/>
          </a:p>
        </p:txBody>
      </p:sp>
      <p:sp>
        <p:nvSpPr>
          <p:cNvPr id="5" name="TextBox 4"/>
          <p:cNvSpPr txBox="1"/>
          <p:nvPr/>
        </p:nvSpPr>
        <p:spPr>
          <a:xfrm>
            <a:off x="731410" y="2265670"/>
            <a:ext cx="7994496" cy="2308324"/>
          </a:xfrm>
          <a:prstGeom prst="rect">
            <a:avLst/>
          </a:prstGeom>
          <a:noFill/>
          <a:ln>
            <a:solidFill>
              <a:schemeClr val="tx1"/>
            </a:solidFill>
          </a:ln>
        </p:spPr>
        <p:txBody>
          <a:bodyPr wrap="none" rtlCol="0">
            <a:spAutoFit/>
          </a:bodyPr>
          <a:lstStyle/>
          <a:p>
            <a:r>
              <a:rPr lang="en-US" sz="1200" b="1" dirty="0">
                <a:latin typeface="Courier New" panose="02070309020205020404" pitchFamily="49" charset="0"/>
                <a:cs typeface="Courier New" panose="02070309020205020404" pitchFamily="49" charset="0"/>
              </a:rPr>
              <a:t>library(bootstrap)</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TDAT&lt;-bh1996[,c("HRS","LEAD","WBEING")]</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theta&lt;-function(</a:t>
            </a:r>
            <a:r>
              <a:rPr lang="en-US" sz="1200" b="1" dirty="0" err="1">
                <a:latin typeface="Courier New" panose="02070309020205020404" pitchFamily="49" charset="0"/>
                <a:cs typeface="Courier New" panose="02070309020205020404" pitchFamily="49" charset="0"/>
              </a:rPr>
              <a:t>x,DATA</a:t>
            </a:r>
            <a:r>
              <a:rPr lang="en-US" sz="1200" b="1" dirty="0">
                <a:latin typeface="Courier New" panose="02070309020205020404" pitchFamily="49" charset="0"/>
                <a:cs typeface="Courier New" panose="02070309020205020404" pitchFamily="49" charset="0"/>
              </a:rPr>
              <a:t>){SOBEL.OUT&lt;-</a:t>
            </a:r>
            <a:r>
              <a:rPr lang="en-US" sz="1200" b="1" dirty="0" err="1">
                <a:latin typeface="Courier New" panose="02070309020205020404" pitchFamily="49" charset="0"/>
                <a:cs typeface="Courier New" panose="02070309020205020404" pitchFamily="49" charset="0"/>
              </a:rPr>
              <a:t>sobel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pred</a:t>
            </a:r>
            <a:r>
              <a:rPr lang="en-US" sz="1200" b="1" dirty="0">
                <a:latin typeface="Courier New" panose="02070309020205020404" pitchFamily="49" charset="0"/>
                <a:cs typeface="Courier New" panose="02070309020205020404" pitchFamily="49" charset="0"/>
              </a:rPr>
              <a:t>=DATA[x,1],med=DATA[x,2],out=DATA[x,3])</a:t>
            </a:r>
          </a:p>
          <a:p>
            <a:r>
              <a:rPr lang="en-US" sz="1200" b="1" dirty="0">
                <a:latin typeface="Courier New" panose="02070309020205020404" pitchFamily="49" charset="0"/>
                <a:cs typeface="Courier New" panose="02070309020205020404" pitchFamily="49" charset="0"/>
              </a:rPr>
              <a:t>                        OUT&lt;-</a:t>
            </a:r>
            <a:r>
              <a:rPr lang="en-US" sz="1200" b="1" dirty="0" err="1">
                <a:latin typeface="Courier New" panose="02070309020205020404" pitchFamily="49" charset="0"/>
                <a:cs typeface="Courier New" panose="02070309020205020404" pitchFamily="49" charset="0"/>
              </a:rPr>
              <a:t>SOBEL.OUT$Indirect.Effect</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                        return(OUT)}</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bootmod</a:t>
            </a:r>
            <a:r>
              <a:rPr lang="en-US" sz="1200" b="1" dirty="0">
                <a:latin typeface="Courier New" panose="02070309020205020404" pitchFamily="49" charset="0"/>
                <a:cs typeface="Courier New" panose="02070309020205020404" pitchFamily="49" charset="0"/>
              </a:rPr>
              <a:t>&lt;-bootstrap(1:nrow(TDAT),</a:t>
            </a:r>
            <a:r>
              <a:rPr lang="en-US" sz="1200" b="1" dirty="0" err="1">
                <a:latin typeface="Courier New" panose="02070309020205020404" pitchFamily="49" charset="0"/>
                <a:cs typeface="Courier New" panose="02070309020205020404" pitchFamily="49" charset="0"/>
              </a:rPr>
              <a:t>theta,TDAT,nboot</a:t>
            </a:r>
            <a:r>
              <a:rPr lang="en-US" sz="1200" b="1" dirty="0">
                <a:latin typeface="Courier New" panose="02070309020205020404" pitchFamily="49" charset="0"/>
                <a:cs typeface="Courier New" panose="02070309020205020404" pitchFamily="49" charset="0"/>
              </a:rPr>
              <a:t>=1000)</a:t>
            </a:r>
          </a:p>
          <a:p>
            <a:r>
              <a:rPr lang="en-US" sz="1200" b="1" dirty="0" smtClean="0">
                <a:latin typeface="Courier New" panose="02070309020205020404" pitchFamily="49" charset="0"/>
                <a:cs typeface="Courier New" panose="02070309020205020404" pitchFamily="49" charset="0"/>
              </a:rPr>
              <a:t>&gt; </a:t>
            </a:r>
            <a:r>
              <a:rPr lang="en-US" sz="1200" b="1" dirty="0" err="1">
                <a:latin typeface="Courier New" panose="02070309020205020404" pitchFamily="49" charset="0"/>
                <a:cs typeface="Courier New" panose="02070309020205020404" pitchFamily="49" charset="0"/>
              </a:rPr>
              <a:t>quantile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bootmod$thetastar</a:t>
            </a:r>
            <a:r>
              <a:rPr lang="en-US" sz="1200" b="1" dirty="0">
                <a:latin typeface="Courier New" panose="02070309020205020404" pitchFamily="49" charset="0"/>
                <a:cs typeface="Courier New" panose="02070309020205020404" pitchFamily="49" charset="0"/>
              </a:rPr>
              <a:t>, c(.025,.975))</a:t>
            </a:r>
          </a:p>
          <a:p>
            <a:r>
              <a:rPr lang="en-US" sz="1200" b="1" dirty="0">
                <a:latin typeface="Courier New" panose="02070309020205020404" pitchFamily="49" charset="0"/>
                <a:cs typeface="Courier New" panose="02070309020205020404" pitchFamily="49" charset="0"/>
              </a:rPr>
              <a:t>       2.5%       97.5% </a:t>
            </a:r>
          </a:p>
          <a:p>
            <a:r>
              <a:rPr lang="en-US" sz="1200" b="1" dirty="0">
                <a:latin typeface="Courier New" panose="02070309020205020404" pitchFamily="49" charset="0"/>
                <a:cs typeface="Courier New" panose="02070309020205020404" pitchFamily="49" charset="0"/>
              </a:rPr>
              <a:t>-0.02634509 -0.01800095</a:t>
            </a:r>
          </a:p>
        </p:txBody>
      </p:sp>
      <p:pic>
        <p:nvPicPr>
          <p:cNvPr id="4" name="Picture 3"/>
          <p:cNvPicPr>
            <a:picLocks noChangeAspect="1"/>
          </p:cNvPicPr>
          <p:nvPr/>
        </p:nvPicPr>
        <p:blipFill>
          <a:blip r:embed="rId2"/>
          <a:stretch>
            <a:fillRect/>
          </a:stretch>
        </p:blipFill>
        <p:spPr>
          <a:xfrm>
            <a:off x="4728658" y="3841441"/>
            <a:ext cx="3381672" cy="2965163"/>
          </a:xfrm>
          <a:prstGeom prst="rect">
            <a:avLst/>
          </a:prstGeom>
        </p:spPr>
      </p:pic>
      <p:sp>
        <p:nvSpPr>
          <p:cNvPr id="6" name="Date Placeholder 5"/>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7" name="Footer Placeholder 6"/>
          <p:cNvSpPr>
            <a:spLocks noGrp="1"/>
          </p:cNvSpPr>
          <p:nvPr>
            <p:ph type="ftr" sz="quarter" idx="11"/>
          </p:nvPr>
        </p:nvSpPr>
        <p:spPr/>
        <p:txBody>
          <a:bodyPr/>
          <a:lstStyle/>
          <a:p>
            <a:pPr>
              <a:defRPr/>
            </a:pPr>
            <a:r>
              <a:rPr lang="en-US" smtClean="0"/>
              <a:t>Copyright Paul D. Bliese</a:t>
            </a:r>
            <a:endParaRPr lang="en-US"/>
          </a:p>
        </p:txBody>
      </p:sp>
      <p:sp>
        <p:nvSpPr>
          <p:cNvPr id="8" name="Slide Number Placeholder 7"/>
          <p:cNvSpPr>
            <a:spLocks noGrp="1"/>
          </p:cNvSpPr>
          <p:nvPr>
            <p:ph type="sldNum" sz="quarter" idx="12"/>
          </p:nvPr>
        </p:nvSpPr>
        <p:spPr/>
        <p:txBody>
          <a:bodyPr/>
          <a:lstStyle/>
          <a:p>
            <a:pPr>
              <a:defRPr/>
            </a:pPr>
            <a:fld id="{1CF459BE-A16C-4A32-8C89-856E5E7DC8C0}" type="slidenum">
              <a:rPr lang="en-US" smtClean="0"/>
              <a:pPr>
                <a:defRPr/>
              </a:pPr>
              <a:t>176</a:t>
            </a:fld>
            <a:endParaRPr lang="en-US"/>
          </a:p>
        </p:txBody>
      </p:sp>
    </p:spTree>
    <p:extLst>
      <p:ext uri="{BB962C8B-B14F-4D97-AF65-F5344CB8AC3E}">
        <p14:creationId xmlns:p14="http://schemas.microsoft.com/office/powerpoint/2010/main" val="139048352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Indirect Tests</a:t>
            </a:r>
            <a:endParaRPr lang="en-US" dirty="0"/>
          </a:p>
        </p:txBody>
      </p:sp>
      <p:sp>
        <p:nvSpPr>
          <p:cNvPr id="3" name="Content Placeholder 2"/>
          <p:cNvSpPr>
            <a:spLocks noGrp="1"/>
          </p:cNvSpPr>
          <p:nvPr>
            <p:ph idx="1"/>
          </p:nvPr>
        </p:nvSpPr>
        <p:spPr/>
        <p:txBody>
          <a:bodyPr/>
          <a:lstStyle/>
          <a:p>
            <a:r>
              <a:rPr lang="en-US" sz="2000" dirty="0" smtClean="0"/>
              <a:t>Monte Carlo Method (</a:t>
            </a:r>
            <a:r>
              <a:rPr lang="en-US" sz="2000" dirty="0"/>
              <a:t>copied http://davidakenny.net/cm/mediate.htm)</a:t>
            </a:r>
            <a:endParaRPr lang="en-US" sz="2000" dirty="0" smtClean="0"/>
          </a:p>
          <a:p>
            <a:pPr lvl="1"/>
            <a:r>
              <a:rPr lang="en-US" sz="2000" dirty="0" smtClean="0"/>
              <a:t>MacKinnon, Lockwood, and Williams (2004) have proposed a computer simulation test of the indirect effect. One starts with a, b </a:t>
            </a:r>
            <a:r>
              <a:rPr lang="en-US" sz="2000" dirty="0" err="1" smtClean="0"/>
              <a:t>s</a:t>
            </a:r>
            <a:r>
              <a:rPr lang="en-US" sz="2000" baseline="-25000" dirty="0" err="1" smtClean="0"/>
              <a:t>a</a:t>
            </a:r>
            <a:r>
              <a:rPr lang="en-US" sz="2000" dirty="0" smtClean="0"/>
              <a:t>, and </a:t>
            </a:r>
            <a:r>
              <a:rPr lang="en-US" sz="2000" dirty="0" err="1" smtClean="0"/>
              <a:t>s</a:t>
            </a:r>
            <a:r>
              <a:rPr lang="en-US" sz="2000" baseline="-25000" dirty="0" err="1" smtClean="0"/>
              <a:t>b</a:t>
            </a:r>
            <a:r>
              <a:rPr lang="en-US" sz="2000" dirty="0" smtClean="0"/>
              <a:t> (not the raw data).  Using this information, random normal variables for a and b are generated to create a distribution of ab values. With these values, confidence intervals and a p value can be created. Selig and Preacher have created a helpful </a:t>
            </a:r>
            <a:r>
              <a:rPr lang="en-US" sz="2000" dirty="0" smtClean="0">
                <a:hlinkClick r:id="rId2"/>
              </a:rPr>
              <a:t>website</a:t>
            </a:r>
            <a:r>
              <a:rPr lang="en-US" sz="2000" dirty="0" smtClean="0"/>
              <a:t> that will perform the necessary calculations using R. The test is useful in situations in which there is not easy to bootstrap (e.g., the raw data are unavailable). If a and b are correlated, then that correlation can be included in the Monte Carlo simulation of a and b values. </a:t>
            </a:r>
          </a:p>
          <a:p>
            <a:pPr lvl="2"/>
            <a:endParaRPr lang="en-US" sz="2000" dirty="0" smtClean="0"/>
          </a:p>
          <a:p>
            <a:pPr lvl="1"/>
            <a:endParaRPr lang="en-US" sz="2000" dirty="0" smtClean="0"/>
          </a:p>
          <a:p>
            <a:endParaRPr lang="en-US" sz="2000" dirty="0" smtClean="0"/>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177</a:t>
            </a:fld>
            <a:endParaRPr lang="en-US"/>
          </a:p>
        </p:txBody>
      </p:sp>
    </p:spTree>
    <p:extLst>
      <p:ext uri="{BB962C8B-B14F-4D97-AF65-F5344CB8AC3E}">
        <p14:creationId xmlns:p14="http://schemas.microsoft.com/office/powerpoint/2010/main" val="340346305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MonteCarlo</a:t>
            </a:r>
            <a:r>
              <a:rPr lang="en-US" dirty="0"/>
              <a:t> Method: http://www.quantpsy.org/medmc/medmc.htm</a:t>
            </a:r>
          </a:p>
        </p:txBody>
      </p:sp>
      <p:pic>
        <p:nvPicPr>
          <p:cNvPr id="4" name="Picture 3"/>
          <p:cNvPicPr>
            <a:picLocks noChangeAspect="1"/>
          </p:cNvPicPr>
          <p:nvPr/>
        </p:nvPicPr>
        <p:blipFill rotWithShape="1">
          <a:blip r:embed="rId2"/>
          <a:srcRect l="12633" t="27919" r="54431" b="4430"/>
          <a:stretch/>
        </p:blipFill>
        <p:spPr>
          <a:xfrm>
            <a:off x="705127" y="1679989"/>
            <a:ext cx="4095395" cy="4572529"/>
          </a:xfrm>
          <a:prstGeom prst="rect">
            <a:avLst/>
          </a:prstGeom>
        </p:spPr>
      </p:pic>
      <p:pic>
        <p:nvPicPr>
          <p:cNvPr id="6" name="Picture 5"/>
          <p:cNvPicPr>
            <a:picLocks noChangeAspect="1"/>
          </p:cNvPicPr>
          <p:nvPr/>
        </p:nvPicPr>
        <p:blipFill>
          <a:blip r:embed="rId3"/>
          <a:stretch>
            <a:fillRect/>
          </a:stretch>
        </p:blipFill>
        <p:spPr>
          <a:xfrm>
            <a:off x="4800522" y="1946662"/>
            <a:ext cx="3890254" cy="3885724"/>
          </a:xfrm>
          <a:prstGeom prst="rect">
            <a:avLst/>
          </a:prstGeom>
        </p:spPr>
      </p:pic>
      <p:sp>
        <p:nvSpPr>
          <p:cNvPr id="7" name="TextBox 6"/>
          <p:cNvSpPr txBox="1"/>
          <p:nvPr/>
        </p:nvSpPr>
        <p:spPr>
          <a:xfrm>
            <a:off x="5310451" y="5871000"/>
            <a:ext cx="2694969" cy="276999"/>
          </a:xfrm>
          <a:prstGeom prst="rect">
            <a:avLst/>
          </a:prstGeom>
          <a:noFill/>
          <a:ln>
            <a:solidFill>
              <a:schemeClr val="tx1"/>
            </a:solidFill>
          </a:ln>
        </p:spPr>
        <p:txBody>
          <a:bodyPr wrap="none" rtlCol="0">
            <a:spAutoFit/>
          </a:bodyPr>
          <a:lstStyle/>
          <a:p>
            <a:r>
              <a:rPr lang="en-US" sz="1200" b="1" dirty="0" smtClean="0">
                <a:latin typeface="Courier New" panose="02070309020205020404" pitchFamily="49" charset="0"/>
                <a:cs typeface="Courier New" panose="02070309020205020404" pitchFamily="49" charset="0"/>
              </a:rPr>
              <a:t>Copy this code right into R</a:t>
            </a:r>
            <a:endParaRPr lang="en-US" sz="1200" b="1" dirty="0">
              <a:latin typeface="Courier New" panose="02070309020205020404" pitchFamily="49" charset="0"/>
              <a:cs typeface="Courier New" panose="02070309020205020404" pitchFamily="49" charset="0"/>
            </a:endParaRPr>
          </a:p>
        </p:txBody>
      </p:sp>
      <p:cxnSp>
        <p:nvCxnSpPr>
          <p:cNvPr id="9" name="Straight Arrow Connector 8"/>
          <p:cNvCxnSpPr>
            <a:stCxn id="7" idx="1"/>
          </p:cNvCxnSpPr>
          <p:nvPr/>
        </p:nvCxnSpPr>
        <p:spPr>
          <a:xfrm flipH="1" flipV="1">
            <a:off x="3558747" y="5123936"/>
            <a:ext cx="1751704" cy="885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310450" y="1485256"/>
            <a:ext cx="3345788" cy="461665"/>
          </a:xfrm>
          <a:prstGeom prst="rect">
            <a:avLst/>
          </a:prstGeom>
          <a:noFill/>
          <a:ln>
            <a:solidFill>
              <a:schemeClr val="tx1"/>
            </a:solidFill>
          </a:ln>
        </p:spPr>
        <p:txBody>
          <a:bodyPr wrap="none" rtlCol="0">
            <a:spAutoFit/>
          </a:bodyPr>
          <a:lstStyle/>
          <a:p>
            <a:r>
              <a:rPr lang="en-US" sz="1200" b="1" dirty="0" smtClean="0">
                <a:latin typeface="Courier New" panose="02070309020205020404" pitchFamily="49" charset="0"/>
                <a:cs typeface="Courier New" panose="02070309020205020404" pitchFamily="49" charset="0"/>
              </a:rPr>
              <a:t>Get these values from models 2 and</a:t>
            </a:r>
          </a:p>
          <a:p>
            <a:r>
              <a:rPr lang="en-US" sz="1200" b="1" dirty="0" smtClean="0">
                <a:latin typeface="Courier New" panose="02070309020205020404" pitchFamily="49" charset="0"/>
                <a:cs typeface="Courier New" panose="02070309020205020404" pitchFamily="49" charset="0"/>
              </a:rPr>
              <a:t>3 in the </a:t>
            </a:r>
            <a:r>
              <a:rPr lang="en-US" sz="1200" b="1" dirty="0" err="1" smtClean="0">
                <a:latin typeface="Courier New" panose="02070309020205020404" pitchFamily="49" charset="0"/>
                <a:cs typeface="Courier New" panose="02070309020205020404" pitchFamily="49" charset="0"/>
              </a:rPr>
              <a:t>sobel</a:t>
            </a:r>
            <a:r>
              <a:rPr lang="en-US" sz="1200" b="1" dirty="0" smtClean="0">
                <a:latin typeface="Courier New" panose="02070309020205020404" pitchFamily="49" charset="0"/>
                <a:cs typeface="Courier New" panose="02070309020205020404" pitchFamily="49" charset="0"/>
              </a:rPr>
              <a:t> function output</a:t>
            </a:r>
            <a:endParaRPr lang="en-US" sz="1200" b="1" dirty="0">
              <a:latin typeface="Courier New" panose="02070309020205020404" pitchFamily="49" charset="0"/>
              <a:cs typeface="Courier New" panose="02070309020205020404" pitchFamily="49" charset="0"/>
            </a:endParaRPr>
          </a:p>
        </p:txBody>
      </p:sp>
      <p:cxnSp>
        <p:nvCxnSpPr>
          <p:cNvPr id="11" name="Straight Arrow Connector 10"/>
          <p:cNvCxnSpPr>
            <a:stCxn id="10" idx="1"/>
          </p:cNvCxnSpPr>
          <p:nvPr/>
        </p:nvCxnSpPr>
        <p:spPr>
          <a:xfrm flipH="1">
            <a:off x="3448754" y="1716089"/>
            <a:ext cx="1861696" cy="581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490435" y="3966253"/>
            <a:ext cx="1486304" cy="276999"/>
          </a:xfrm>
          <a:prstGeom prst="rect">
            <a:avLst/>
          </a:prstGeom>
          <a:noFill/>
          <a:ln>
            <a:solidFill>
              <a:schemeClr val="tx1"/>
            </a:solidFill>
          </a:ln>
        </p:spPr>
        <p:txBody>
          <a:bodyPr wrap="none" rtlCol="0">
            <a:spAutoFit/>
          </a:bodyPr>
          <a:lstStyle/>
          <a:p>
            <a:r>
              <a:rPr lang="en-US" sz="1200" b="1" dirty="0" smtClean="0">
                <a:latin typeface="Courier New" panose="02070309020205020404" pitchFamily="49" charset="0"/>
                <a:cs typeface="Courier New" panose="02070309020205020404" pitchFamily="49" charset="0"/>
              </a:rPr>
              <a:t>Interpret this</a:t>
            </a:r>
            <a:endParaRPr lang="en-US" sz="1200" b="1" dirty="0">
              <a:latin typeface="Courier New" panose="02070309020205020404" pitchFamily="49" charset="0"/>
              <a:cs typeface="Courier New" panose="02070309020205020404" pitchFamily="49" charset="0"/>
            </a:endParaRPr>
          </a:p>
        </p:txBody>
      </p:sp>
      <p:cxnSp>
        <p:nvCxnSpPr>
          <p:cNvPr id="15" name="Straight Arrow Connector 14"/>
          <p:cNvCxnSpPr/>
          <p:nvPr/>
        </p:nvCxnSpPr>
        <p:spPr>
          <a:xfrm flipH="1">
            <a:off x="6829080" y="4243252"/>
            <a:ext cx="1404507" cy="1387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
        <p:nvSpPr>
          <p:cNvPr id="8" name="Slide Number Placeholder 7"/>
          <p:cNvSpPr>
            <a:spLocks noGrp="1"/>
          </p:cNvSpPr>
          <p:nvPr>
            <p:ph type="sldNum" sz="quarter" idx="12"/>
          </p:nvPr>
        </p:nvSpPr>
        <p:spPr/>
        <p:txBody>
          <a:bodyPr/>
          <a:lstStyle/>
          <a:p>
            <a:pPr>
              <a:defRPr/>
            </a:pPr>
            <a:fld id="{F47C902F-E146-4E0D-B065-520C146C0C24}" type="slidenum">
              <a:rPr lang="en-US" smtClean="0"/>
              <a:pPr>
                <a:defRPr/>
              </a:pPr>
              <a:t>178</a:t>
            </a:fld>
            <a:endParaRPr lang="en-US"/>
          </a:p>
        </p:txBody>
      </p:sp>
    </p:spTree>
    <p:extLst>
      <p:ext uri="{BB962C8B-B14F-4D97-AF65-F5344CB8AC3E}">
        <p14:creationId xmlns:p14="http://schemas.microsoft.com/office/powerpoint/2010/main" val="265586050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for Preacher, </a:t>
            </a:r>
            <a:r>
              <a:rPr lang="en-US" dirty="0" err="1" smtClean="0"/>
              <a:t>Zyphur</a:t>
            </a:r>
            <a:r>
              <a:rPr lang="en-US" dirty="0" smtClean="0"/>
              <a:t> &amp; Zhang (2010)</a:t>
            </a:r>
            <a:endParaRPr lang="en-US" dirty="0"/>
          </a:p>
        </p:txBody>
      </p:sp>
      <p:pic>
        <p:nvPicPr>
          <p:cNvPr id="3" name="Picture 2"/>
          <p:cNvPicPr>
            <a:picLocks noChangeAspect="1"/>
          </p:cNvPicPr>
          <p:nvPr/>
        </p:nvPicPr>
        <p:blipFill rotWithShape="1">
          <a:blip r:embed="rId2"/>
          <a:srcRect l="9184" t="14962" r="7909" b="7298"/>
          <a:stretch/>
        </p:blipFill>
        <p:spPr>
          <a:xfrm>
            <a:off x="1004341" y="1690689"/>
            <a:ext cx="6699272" cy="3900642"/>
          </a:xfrm>
          <a:prstGeom prst="rect">
            <a:avLst/>
          </a:prstGeom>
        </p:spPr>
      </p:pic>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F47C902F-E146-4E0D-B065-520C146C0C24}" type="slidenum">
              <a:rPr lang="en-US" smtClean="0"/>
              <a:pPr>
                <a:defRPr/>
              </a:pPr>
              <a:t>179</a:t>
            </a:fld>
            <a:endParaRPr lang="en-US"/>
          </a:p>
        </p:txBody>
      </p:sp>
    </p:spTree>
    <p:extLst>
      <p:ext uri="{BB962C8B-B14F-4D97-AF65-F5344CB8AC3E}">
        <p14:creationId xmlns:p14="http://schemas.microsoft.com/office/powerpoint/2010/main" val="41153018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Date Placeholder 4"/>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43" name="Footer Placeholder 5"/>
          <p:cNvSpPr>
            <a:spLocks noGrp="1"/>
          </p:cNvSpPr>
          <p:nvPr>
            <p:ph type="ftr" sz="quarter" idx="11"/>
          </p:nvPr>
        </p:nvSpPr>
        <p:spPr/>
        <p:txBody>
          <a:bodyPr/>
          <a:lstStyle/>
          <a:p>
            <a:pPr>
              <a:defRPr/>
            </a:pPr>
            <a:r>
              <a:rPr lang="en-US"/>
              <a:t>Copyright Paul D. Bliese</a:t>
            </a:r>
          </a:p>
        </p:txBody>
      </p:sp>
      <p:sp>
        <p:nvSpPr>
          <p:cNvPr id="44" name="Slide Number Placeholder 6"/>
          <p:cNvSpPr>
            <a:spLocks noGrp="1"/>
          </p:cNvSpPr>
          <p:nvPr>
            <p:ph type="sldNum" sz="quarter" idx="12"/>
          </p:nvPr>
        </p:nvSpPr>
        <p:spPr/>
        <p:txBody>
          <a:bodyPr/>
          <a:lstStyle/>
          <a:p>
            <a:pPr>
              <a:defRPr/>
            </a:pPr>
            <a:fld id="{8E1F45D1-8296-427C-AEB4-6948C2AF3E96}" type="slidenum">
              <a:rPr lang="en-US"/>
              <a:pPr>
                <a:defRPr/>
              </a:pPr>
              <a:t>18</a:t>
            </a:fld>
            <a:endParaRPr lang="en-US"/>
          </a:p>
        </p:txBody>
      </p:sp>
      <p:sp>
        <p:nvSpPr>
          <p:cNvPr id="30725" name="Rectangle 2"/>
          <p:cNvSpPr>
            <a:spLocks noGrp="1" noChangeArrowheads="1"/>
          </p:cNvSpPr>
          <p:nvPr>
            <p:ph type="title"/>
          </p:nvPr>
        </p:nvSpPr>
        <p:spPr/>
        <p:txBody>
          <a:bodyPr/>
          <a:lstStyle/>
          <a:p>
            <a:r>
              <a:rPr lang="en-US" altLang="en-US" smtClean="0"/>
              <a:t>Intro:  Account for variance</a:t>
            </a:r>
          </a:p>
        </p:txBody>
      </p:sp>
      <p:graphicFrame>
        <p:nvGraphicFramePr>
          <p:cNvPr id="624859" name="Group 219"/>
          <p:cNvGraphicFramePr>
            <a:graphicFrameLocks noGrp="1"/>
          </p:cNvGraphicFramePr>
          <p:nvPr>
            <p:ph sz="half" idx="1"/>
          </p:nvPr>
        </p:nvGraphicFramePr>
        <p:xfrm>
          <a:off x="1058863" y="1706563"/>
          <a:ext cx="6819900" cy="1365250"/>
        </p:xfrm>
        <a:graphic>
          <a:graphicData uri="http://schemas.openxmlformats.org/drawingml/2006/table">
            <a:tbl>
              <a:tblPr/>
              <a:tblGrid>
                <a:gridCol w="2900362"/>
                <a:gridCol w="1306513"/>
                <a:gridCol w="1306512"/>
                <a:gridCol w="1306513"/>
              </a:tblGrid>
              <a:tr h="441325">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 </a:t>
                      </a:r>
                      <a:endParaRPr kumimoji="0" lang="en-US" sz="2000" b="0" i="0" u="none" strike="noStrike" cap="none" normalizeH="0" baseline="0" dirty="0" smtClean="0">
                        <a:ln>
                          <a:noFill/>
                        </a:ln>
                        <a:solidFill>
                          <a:schemeClr val="tx1"/>
                        </a:solidFill>
                        <a:effectLst/>
                        <a:latin typeface="Times New Roman" pitchFamily="18" charset="0"/>
                      </a:endParaRPr>
                    </a:p>
                  </a:txBody>
                  <a:tcPr anchor="b" horzOverflow="overflow">
                    <a:lnL cap="flat">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Value</a:t>
                      </a:r>
                      <a:endParaRPr kumimoji="0" lang="en-US" sz="2000" b="0" i="0" u="none" strike="noStrike" cap="none" normalizeH="0" baseline="0" smtClean="0">
                        <a:ln>
                          <a:noFill/>
                        </a:ln>
                        <a:solidFill>
                          <a:schemeClr val="tx1"/>
                        </a:solidFill>
                        <a:effectLst/>
                        <a:latin typeface="Times New Roman" pitchFamily="18" charset="0"/>
                      </a:endParaRPr>
                    </a:p>
                  </a:txBody>
                  <a:tcPr anchor="b" horzOverflow="overflow">
                    <a:lnL>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Std.Error</a:t>
                      </a:r>
                      <a:endParaRPr kumimoji="0" lang="en-US" sz="2000" b="0" i="0" u="none" strike="noStrike" cap="none" normalizeH="0" baseline="0" smtClean="0">
                        <a:ln>
                          <a:noFill/>
                        </a:ln>
                        <a:solidFill>
                          <a:schemeClr val="tx1"/>
                        </a:solidFill>
                        <a:effectLst/>
                        <a:latin typeface="Times New Roman" pitchFamily="18" charset="0"/>
                      </a:endParaRPr>
                    </a:p>
                  </a:txBody>
                  <a:tcPr anchor="b" horzOverflow="overflow">
                    <a:lnL>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t-value</a:t>
                      </a:r>
                      <a:endParaRPr kumimoji="0" lang="en-US" sz="2000" b="0" i="0" u="none" strike="noStrike" cap="none" normalizeH="0" baseline="0" smtClean="0">
                        <a:ln>
                          <a:noFill/>
                        </a:ln>
                        <a:solidFill>
                          <a:schemeClr val="tx1"/>
                        </a:solidFill>
                        <a:effectLst/>
                        <a:latin typeface="Times New Roman" pitchFamily="18" charset="0"/>
                      </a:endParaRPr>
                    </a:p>
                  </a:txBody>
                  <a:tcPr anchor="b" horzOverflow="overflow">
                    <a:lnL>
                      <a:noFill/>
                    </a:lnL>
                    <a:lnR cap="flat">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463550">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Group Cohesion: OLS</a:t>
                      </a:r>
                      <a:endParaRPr kumimoji="0" lang="en-US" sz="2000" b="0" i="0" u="none" strike="noStrike" cap="none" normalizeH="0" baseline="0" smtClean="0">
                        <a:ln>
                          <a:noFill/>
                        </a:ln>
                        <a:solidFill>
                          <a:schemeClr val="tx1"/>
                        </a:solidFill>
                        <a:effectLst/>
                        <a:latin typeface="Times New Roman" pitchFamily="18" charset="0"/>
                      </a:endParaRPr>
                    </a:p>
                  </a:txBody>
                  <a:tcPr anchor="b" horzOverflow="overflow">
                    <a:lnL cap="flat">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0.281</a:t>
                      </a:r>
                      <a:endParaRPr kumimoji="0" lang="en-US" sz="2000" b="0" i="0" u="none" strike="noStrike" cap="none" normalizeH="0" baseline="0" smtClean="0">
                        <a:ln>
                          <a:noFill/>
                        </a:ln>
                        <a:solidFill>
                          <a:schemeClr val="tx1"/>
                        </a:solidFill>
                        <a:effectLst/>
                        <a:latin typeface="Times New Roman" pitchFamily="18" charset="0"/>
                      </a:endParaRPr>
                    </a:p>
                  </a:txBody>
                  <a:tcPr anchor="b"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0.051</a:t>
                      </a:r>
                      <a:endParaRPr kumimoji="0" lang="en-US" sz="2000" b="0" i="0" u="none" strike="noStrike" cap="none" normalizeH="0" baseline="0" smtClean="0">
                        <a:ln>
                          <a:noFill/>
                        </a:ln>
                        <a:solidFill>
                          <a:schemeClr val="tx1"/>
                        </a:solidFill>
                        <a:effectLst/>
                        <a:latin typeface="Times New Roman" pitchFamily="18" charset="0"/>
                      </a:endParaRPr>
                    </a:p>
                  </a:txBody>
                  <a:tcPr anchor="b"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5.505</a:t>
                      </a:r>
                      <a:endParaRPr kumimoji="0" lang="en-US" sz="2000" b="0" i="0" u="none" strike="noStrike" cap="none" normalizeH="0" baseline="0" smtClean="0">
                        <a:ln>
                          <a:noFill/>
                        </a:ln>
                        <a:solidFill>
                          <a:schemeClr val="tx1"/>
                        </a:solidFill>
                        <a:effectLst/>
                        <a:latin typeface="Times New Roman" pitchFamily="18" charset="0"/>
                      </a:endParaRPr>
                    </a:p>
                  </a:txBody>
                  <a:tcPr anchor="b" horzOverflow="overflow">
                    <a:lnL>
                      <a:noFill/>
                    </a:lnL>
                    <a:lnR cap="flat">
                      <a:noFill/>
                    </a:lnR>
                    <a:lnT w="12700" cap="flat" cmpd="sng" algn="ctr">
                      <a:solidFill>
                        <a:srgbClr val="000000"/>
                      </a:solidFill>
                      <a:prstDash val="solid"/>
                      <a:round/>
                      <a:headEnd type="none" w="sm" len="sm"/>
                      <a:tailEnd type="none" w="sm" len="sm"/>
                    </a:lnT>
                    <a:lnB>
                      <a:noFill/>
                    </a:lnB>
                    <a:lnTlToBr>
                      <a:noFill/>
                    </a:lnTlToBr>
                    <a:lnBlToTr>
                      <a:noFill/>
                    </a:lnBlToTr>
                    <a:noFill/>
                  </a:tcPr>
                </a:tc>
              </a:tr>
              <a:tr h="460375">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Group Cohesion: </a:t>
                      </a:r>
                      <a:r>
                        <a:rPr kumimoji="0" lang="en-US" sz="2000" b="0" i="0" u="none" strike="noStrike" cap="none" normalizeH="0" baseline="0" dirty="0" err="1" smtClean="0">
                          <a:ln>
                            <a:noFill/>
                          </a:ln>
                          <a:solidFill>
                            <a:schemeClr val="tx1"/>
                          </a:solidFill>
                          <a:effectLst/>
                          <a:latin typeface="Arial" charset="0"/>
                          <a:cs typeface="Times New Roman" pitchFamily="18" charset="0"/>
                        </a:rPr>
                        <a:t>lme</a:t>
                      </a:r>
                      <a:endParaRPr kumimoji="0" lang="en-US" sz="2000" b="0" i="0" u="none" strike="noStrike" cap="none" normalizeH="0" baseline="0" dirty="0" smtClean="0">
                        <a:ln>
                          <a:noFill/>
                        </a:ln>
                        <a:solidFill>
                          <a:schemeClr val="tx1"/>
                        </a:solidFill>
                        <a:effectLst/>
                        <a:latin typeface="Times New Roman" pitchFamily="18" charset="0"/>
                      </a:endParaRPr>
                    </a:p>
                  </a:txBody>
                  <a:tcPr anchor="b" horzOverflow="overflow">
                    <a:lnL cap="flat">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0.314</a:t>
                      </a:r>
                      <a:endParaRPr kumimoji="0" lang="en-US" sz="2000" b="0" i="0" u="none" strike="noStrike" cap="none" normalizeH="0" baseline="0" smtClean="0">
                        <a:ln>
                          <a:noFill/>
                        </a:ln>
                        <a:solidFill>
                          <a:schemeClr val="tx1"/>
                        </a:solidFill>
                        <a:effectLst/>
                        <a:latin typeface="Times New Roman" pitchFamily="18" charset="0"/>
                      </a:endParaRPr>
                    </a:p>
                  </a:txBody>
                  <a:tcPr anchor="b" horzOverflow="overflow">
                    <a:lnL>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0.097</a:t>
                      </a:r>
                      <a:endParaRPr kumimoji="0" lang="en-US" sz="2000" b="0" i="0" u="none" strike="noStrike" cap="none" normalizeH="0" baseline="0" smtClean="0">
                        <a:ln>
                          <a:noFill/>
                        </a:ln>
                        <a:solidFill>
                          <a:schemeClr val="tx1"/>
                        </a:solidFill>
                        <a:effectLst/>
                        <a:latin typeface="Times New Roman" pitchFamily="18" charset="0"/>
                      </a:endParaRPr>
                    </a:p>
                  </a:txBody>
                  <a:tcPr anchor="b" horzOverflow="overflow">
                    <a:lnL>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3.233</a:t>
                      </a:r>
                      <a:endParaRPr kumimoji="0" lang="en-US" sz="2000" b="0" i="0" u="none" strike="noStrike" cap="none" normalizeH="0" baseline="0" smtClean="0">
                        <a:ln>
                          <a:noFill/>
                        </a:ln>
                        <a:solidFill>
                          <a:schemeClr val="tx1"/>
                        </a:solidFill>
                        <a:effectLst/>
                        <a:latin typeface="Times New Roman" pitchFamily="18" charset="0"/>
                      </a:endParaRPr>
                    </a:p>
                  </a:txBody>
                  <a:tcPr anchor="b" horzOverflow="overflow">
                    <a:lnL>
                      <a:noFill/>
                    </a:lnL>
                    <a:lnR cap="flat">
                      <a:noFill/>
                    </a:lnR>
                    <a:lnT>
                      <a:noFill/>
                    </a:lnT>
                    <a:lnB w="12700" cap="flat" cmpd="sng" algn="ctr">
                      <a:solidFill>
                        <a:srgbClr val="000000"/>
                      </a:solidFill>
                      <a:prstDash val="solid"/>
                      <a:round/>
                      <a:headEnd type="none" w="sm" len="sm"/>
                      <a:tailEnd type="none" w="sm" len="sm"/>
                    </a:lnB>
                    <a:lnTlToBr>
                      <a:noFill/>
                    </a:lnTlToBr>
                    <a:lnBlToTr>
                      <a:noFill/>
                    </a:lnBlToTr>
                    <a:noFill/>
                  </a:tcPr>
                </a:tc>
              </a:tr>
            </a:tbl>
          </a:graphicData>
        </a:graphic>
      </p:graphicFrame>
      <p:sp>
        <p:nvSpPr>
          <p:cNvPr id="30742" name="Rectangle 3"/>
          <p:cNvSpPr>
            <a:spLocks noChangeArrowheads="1"/>
          </p:cNvSpPr>
          <p:nvPr/>
        </p:nvSpPr>
        <p:spPr bwMode="auto">
          <a:xfrm>
            <a:off x="3924300" y="5895975"/>
            <a:ext cx="1531938" cy="37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buFontTx/>
              <a:buNone/>
            </a:pPr>
            <a:r>
              <a:rPr lang="en-US" altLang="en-US" sz="1600"/>
              <a:t>Bliese  (2002)</a:t>
            </a:r>
          </a:p>
        </p:txBody>
      </p:sp>
      <p:sp>
        <p:nvSpPr>
          <p:cNvPr id="30743" name="Text Box 40"/>
          <p:cNvSpPr txBox="1">
            <a:spLocks noChangeArrowheads="1"/>
          </p:cNvSpPr>
          <p:nvPr/>
        </p:nvSpPr>
        <p:spPr bwMode="auto">
          <a:xfrm>
            <a:off x="483234" y="3724275"/>
            <a:ext cx="8753165"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dirty="0"/>
              <a:t>Individual-Level </a:t>
            </a:r>
            <a:r>
              <a:rPr lang="en-US" altLang="en-US" dirty="0" smtClean="0"/>
              <a:t>Variable (different values for group members)</a:t>
            </a:r>
            <a:endParaRPr lang="en-US" altLang="en-US" dirty="0"/>
          </a:p>
        </p:txBody>
      </p:sp>
      <p:sp>
        <p:nvSpPr>
          <p:cNvPr id="30744" name="Text Box 60"/>
          <p:cNvSpPr txBox="1">
            <a:spLocks noChangeArrowheads="1"/>
          </p:cNvSpPr>
          <p:nvPr/>
        </p:nvSpPr>
        <p:spPr bwMode="auto">
          <a:xfrm>
            <a:off x="371876" y="1255713"/>
            <a:ext cx="8755538"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dirty="0"/>
              <a:t>Group-Level </a:t>
            </a:r>
            <a:r>
              <a:rPr lang="en-US" altLang="en-US" dirty="0" smtClean="0"/>
              <a:t>Variable (consistent for members in same group)</a:t>
            </a:r>
            <a:endParaRPr lang="en-US" altLang="en-US" dirty="0"/>
          </a:p>
        </p:txBody>
      </p:sp>
      <p:graphicFrame>
        <p:nvGraphicFramePr>
          <p:cNvPr id="624857" name="Group 217"/>
          <p:cNvGraphicFramePr>
            <a:graphicFrameLocks noGrp="1"/>
          </p:cNvGraphicFramePr>
          <p:nvPr>
            <p:ph sz="half" idx="2"/>
          </p:nvPr>
        </p:nvGraphicFramePr>
        <p:xfrm>
          <a:off x="1106488" y="4183063"/>
          <a:ext cx="6858000" cy="1349376"/>
        </p:xfrm>
        <a:graphic>
          <a:graphicData uri="http://schemas.openxmlformats.org/drawingml/2006/table">
            <a:tbl>
              <a:tblPr/>
              <a:tblGrid>
                <a:gridCol w="3092450"/>
                <a:gridCol w="1254125"/>
                <a:gridCol w="1257300"/>
                <a:gridCol w="1254125"/>
              </a:tblGrid>
              <a:tr h="449263">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 </a:t>
                      </a:r>
                      <a:endParaRPr kumimoji="0" lang="en-US" sz="2000" b="0" i="0" u="none" strike="noStrike" cap="none" normalizeH="0" baseline="0" dirty="0" smtClean="0">
                        <a:ln>
                          <a:noFill/>
                        </a:ln>
                        <a:solidFill>
                          <a:schemeClr val="tx1"/>
                        </a:solidFill>
                        <a:effectLst/>
                        <a:latin typeface="Times New Roman" pitchFamily="18" charset="0"/>
                      </a:endParaRPr>
                    </a:p>
                  </a:txBody>
                  <a:tcPr anchor="b" horzOverflow="overflow">
                    <a:lnL cap="flat">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Value</a:t>
                      </a:r>
                      <a:endParaRPr kumimoji="0" lang="en-US" sz="2000" b="0" i="0" u="none" strike="noStrike" cap="none" normalizeH="0" baseline="0" smtClean="0">
                        <a:ln>
                          <a:noFill/>
                        </a:ln>
                        <a:solidFill>
                          <a:schemeClr val="tx1"/>
                        </a:solidFill>
                        <a:effectLst/>
                        <a:latin typeface="Times New Roman" pitchFamily="18" charset="0"/>
                      </a:endParaRPr>
                    </a:p>
                  </a:txBody>
                  <a:tcPr anchor="b" horzOverflow="overflow">
                    <a:lnL>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Std.Error</a:t>
                      </a:r>
                      <a:endParaRPr kumimoji="0" lang="en-US" sz="2000" b="0" i="0" u="none" strike="noStrike" cap="none" normalizeH="0" baseline="0" smtClean="0">
                        <a:ln>
                          <a:noFill/>
                        </a:ln>
                        <a:solidFill>
                          <a:schemeClr val="tx1"/>
                        </a:solidFill>
                        <a:effectLst/>
                        <a:latin typeface="Times New Roman" pitchFamily="18" charset="0"/>
                      </a:endParaRPr>
                    </a:p>
                  </a:txBody>
                  <a:tcPr anchor="b" horzOverflow="overflow">
                    <a:lnL>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t-value</a:t>
                      </a:r>
                      <a:endParaRPr kumimoji="0" lang="en-US" sz="2000" b="0" i="0" u="none" strike="noStrike" cap="none" normalizeH="0" baseline="0" smtClean="0">
                        <a:ln>
                          <a:noFill/>
                        </a:ln>
                        <a:solidFill>
                          <a:schemeClr val="tx1"/>
                        </a:solidFill>
                        <a:effectLst/>
                        <a:latin typeface="Times New Roman" pitchFamily="18" charset="0"/>
                      </a:endParaRPr>
                    </a:p>
                  </a:txBody>
                  <a:tcPr anchor="b" horzOverflow="overflow">
                    <a:lnL>
                      <a:noFill/>
                    </a:lnL>
                    <a:lnR cap="flat">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450850">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Personal Cohesion: OLS</a:t>
                      </a:r>
                      <a:endParaRPr kumimoji="0" lang="en-US" sz="2000" b="0" i="0" u="none" strike="noStrike" cap="none" normalizeH="0" baseline="0" smtClean="0">
                        <a:ln>
                          <a:noFill/>
                        </a:ln>
                        <a:solidFill>
                          <a:schemeClr val="tx1"/>
                        </a:solidFill>
                        <a:effectLst/>
                        <a:latin typeface="Times New Roman" pitchFamily="18" charset="0"/>
                      </a:endParaRPr>
                    </a:p>
                  </a:txBody>
                  <a:tcPr anchor="b" horzOverflow="overflow">
                    <a:lnL cap="flat">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0.254</a:t>
                      </a:r>
                      <a:endParaRPr kumimoji="0" lang="en-US" sz="2000" b="0" i="0" u="none" strike="noStrike" cap="none" normalizeH="0" baseline="0" smtClean="0">
                        <a:ln>
                          <a:noFill/>
                        </a:ln>
                        <a:solidFill>
                          <a:schemeClr val="tx1"/>
                        </a:solidFill>
                        <a:effectLst/>
                        <a:latin typeface="Times New Roman" pitchFamily="18" charset="0"/>
                      </a:endParaRPr>
                    </a:p>
                  </a:txBody>
                  <a:tcPr anchor="b"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0.014</a:t>
                      </a:r>
                      <a:endParaRPr kumimoji="0" lang="en-US" sz="2000" b="0" i="0" u="none" strike="noStrike" cap="none" normalizeH="0" baseline="0" smtClean="0">
                        <a:ln>
                          <a:noFill/>
                        </a:ln>
                        <a:solidFill>
                          <a:schemeClr val="tx1"/>
                        </a:solidFill>
                        <a:effectLst/>
                        <a:latin typeface="Times New Roman" pitchFamily="18" charset="0"/>
                      </a:endParaRPr>
                    </a:p>
                  </a:txBody>
                  <a:tcPr anchor="b"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18.121</a:t>
                      </a:r>
                      <a:endParaRPr kumimoji="0" lang="en-US" sz="2000" b="0" i="0" u="none" strike="noStrike" cap="none" normalizeH="0" baseline="0" smtClean="0">
                        <a:ln>
                          <a:noFill/>
                        </a:ln>
                        <a:solidFill>
                          <a:schemeClr val="tx1"/>
                        </a:solidFill>
                        <a:effectLst/>
                        <a:latin typeface="Times New Roman" pitchFamily="18" charset="0"/>
                      </a:endParaRPr>
                    </a:p>
                  </a:txBody>
                  <a:tcPr anchor="b" horzOverflow="overflow">
                    <a:lnL>
                      <a:noFill/>
                    </a:lnL>
                    <a:lnR cap="flat">
                      <a:noFill/>
                    </a:lnR>
                    <a:lnT w="12700" cap="flat" cmpd="sng" algn="ctr">
                      <a:solidFill>
                        <a:srgbClr val="000000"/>
                      </a:solidFill>
                      <a:prstDash val="solid"/>
                      <a:round/>
                      <a:headEnd type="none" w="sm" len="sm"/>
                      <a:tailEnd type="none" w="sm" len="sm"/>
                    </a:lnT>
                    <a:lnB>
                      <a:noFill/>
                    </a:lnB>
                    <a:lnTlToBr>
                      <a:noFill/>
                    </a:lnTlToBr>
                    <a:lnBlToTr>
                      <a:noFill/>
                    </a:lnBlToTr>
                    <a:noFill/>
                  </a:tcPr>
                </a:tc>
              </a:tr>
              <a:tr h="449263">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Personal Cohesion: </a:t>
                      </a:r>
                      <a:r>
                        <a:rPr kumimoji="0" lang="en-US" sz="2000" b="0" i="0" u="none" strike="noStrike" cap="none" normalizeH="0" baseline="0" dirty="0" err="1" smtClean="0">
                          <a:ln>
                            <a:noFill/>
                          </a:ln>
                          <a:solidFill>
                            <a:schemeClr val="tx1"/>
                          </a:solidFill>
                          <a:effectLst/>
                          <a:latin typeface="Arial" charset="0"/>
                          <a:cs typeface="Arial" charset="0"/>
                        </a:rPr>
                        <a:t>lme</a:t>
                      </a:r>
                      <a:endParaRPr kumimoji="0" lang="en-US" sz="2000" b="0" i="0" u="none" strike="noStrike" cap="none" normalizeH="0" baseline="0" dirty="0" smtClean="0">
                        <a:ln>
                          <a:noFill/>
                        </a:ln>
                        <a:solidFill>
                          <a:schemeClr val="tx1"/>
                        </a:solidFill>
                        <a:effectLst/>
                        <a:latin typeface="Times New Roman" pitchFamily="18" charset="0"/>
                      </a:endParaRPr>
                    </a:p>
                  </a:txBody>
                  <a:tcPr anchor="b" horzOverflow="overflow">
                    <a:lnL cap="flat">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0.249</a:t>
                      </a:r>
                      <a:endParaRPr kumimoji="0" lang="en-US" sz="2000" b="0" i="0" u="none" strike="noStrike" cap="none" normalizeH="0" baseline="0" smtClean="0">
                        <a:ln>
                          <a:noFill/>
                        </a:ln>
                        <a:solidFill>
                          <a:schemeClr val="tx1"/>
                        </a:solidFill>
                        <a:effectLst/>
                        <a:latin typeface="Times New Roman" pitchFamily="18" charset="0"/>
                      </a:endParaRPr>
                    </a:p>
                  </a:txBody>
                  <a:tcPr anchor="b" horzOverflow="overflow">
                    <a:lnL>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0.012</a:t>
                      </a:r>
                      <a:endParaRPr kumimoji="0" lang="en-US" sz="2000" b="0" i="0" u="none" strike="noStrike" cap="none" normalizeH="0" baseline="0" smtClean="0">
                        <a:ln>
                          <a:noFill/>
                        </a:ln>
                        <a:solidFill>
                          <a:schemeClr val="tx1"/>
                        </a:solidFill>
                        <a:effectLst/>
                        <a:latin typeface="Times New Roman" pitchFamily="18" charset="0"/>
                      </a:endParaRPr>
                    </a:p>
                  </a:txBody>
                  <a:tcPr anchor="b" horzOverflow="overflow">
                    <a:lnL>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20.78</a:t>
                      </a:r>
                      <a:endParaRPr kumimoji="0" lang="en-US" sz="2000" b="0" i="0" u="none" strike="noStrike" cap="none" normalizeH="0" baseline="0" smtClean="0">
                        <a:ln>
                          <a:noFill/>
                        </a:ln>
                        <a:solidFill>
                          <a:schemeClr val="tx1"/>
                        </a:solidFill>
                        <a:effectLst/>
                        <a:latin typeface="Times New Roman" pitchFamily="18" charset="0"/>
                      </a:endParaRPr>
                    </a:p>
                  </a:txBody>
                  <a:tcPr anchor="b" horzOverflow="overflow">
                    <a:lnL>
                      <a:noFill/>
                    </a:lnL>
                    <a:lnR cap="flat">
                      <a:noFill/>
                    </a:lnR>
                    <a:lnT>
                      <a:noFill/>
                    </a:lnT>
                    <a:lnB w="12700" cap="flat" cmpd="sng" algn="ctr">
                      <a:solidFill>
                        <a:srgbClr val="000000"/>
                      </a:solidFill>
                      <a:prstDash val="solid"/>
                      <a:round/>
                      <a:headEnd type="none" w="sm" len="sm"/>
                      <a:tailEnd type="none" w="sm" len="sm"/>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problem with our 1-1-1 example?</a:t>
            </a:r>
            <a:endParaRPr lang="en-US" dirty="0"/>
          </a:p>
        </p:txBody>
      </p:sp>
      <p:sp>
        <p:nvSpPr>
          <p:cNvPr id="3" name="TextBox 2"/>
          <p:cNvSpPr txBox="1"/>
          <p:nvPr/>
        </p:nvSpPr>
        <p:spPr>
          <a:xfrm>
            <a:off x="1121024" y="1558004"/>
            <a:ext cx="7064755" cy="4524315"/>
          </a:xfrm>
          <a:prstGeom prst="rect">
            <a:avLst/>
          </a:prstGeom>
          <a:noFill/>
          <a:ln>
            <a:solidFill>
              <a:schemeClr val="tx1"/>
            </a:solidFill>
          </a:ln>
        </p:spPr>
        <p:txBody>
          <a:bodyPr wrap="none" rtlCol="0">
            <a:spAutoFit/>
          </a:bodyPr>
          <a:lstStyle/>
          <a:p>
            <a:r>
              <a:rPr lang="en-US" sz="1200" b="1" dirty="0">
                <a:latin typeface="Courier New" panose="02070309020205020404" pitchFamily="49" charset="0"/>
                <a:cs typeface="Courier New" panose="02070309020205020404" pitchFamily="49" charset="0"/>
              </a:rPr>
              <a:t>&gt; round(summary(lm(WBEING~HRS+LEAD,bh1996))$</a:t>
            </a:r>
            <a:r>
              <a:rPr lang="en-US" sz="1200" b="1" dirty="0" err="1">
                <a:latin typeface="Courier New" panose="02070309020205020404" pitchFamily="49" charset="0"/>
                <a:cs typeface="Courier New" panose="02070309020205020404" pitchFamily="49" charset="0"/>
              </a:rPr>
              <a:t>coef,dig</a:t>
            </a:r>
            <a:r>
              <a:rPr lang="en-US" sz="1200" b="1" dirty="0">
                <a:latin typeface="Courier New" panose="02070309020205020404" pitchFamily="49" charset="0"/>
                <a:cs typeface="Courier New" panose="02070309020205020404" pitchFamily="49" charset="0"/>
              </a:rPr>
              <a:t>=4)</a:t>
            </a:r>
          </a:p>
          <a:p>
            <a:r>
              <a:rPr lang="en-US" sz="1200" b="1" dirty="0">
                <a:latin typeface="Courier New" panose="02070309020205020404" pitchFamily="49" charset="0"/>
                <a:cs typeface="Courier New" panose="02070309020205020404" pitchFamily="49" charset="0"/>
              </a:rPr>
              <a:t>            Estimate Std. Error  t value </a:t>
            </a:r>
            <a:r>
              <a:rPr lang="en-US" sz="1200" b="1" dirty="0" err="1">
                <a:latin typeface="Courier New" panose="02070309020205020404" pitchFamily="49" charset="0"/>
                <a:cs typeface="Courier New" panose="02070309020205020404" pitchFamily="49" charset="0"/>
              </a:rPr>
              <a:t>Pr</a:t>
            </a:r>
            <a:r>
              <a:rPr lang="en-US" sz="1200" b="1" dirty="0">
                <a:latin typeface="Courier New" panose="02070309020205020404" pitchFamily="49" charset="0"/>
                <a:cs typeface="Courier New" panose="02070309020205020404" pitchFamily="49" charset="0"/>
              </a:rPr>
              <a:t>(&gt;|t|)</a:t>
            </a:r>
          </a:p>
          <a:p>
            <a:r>
              <a:rPr lang="en-US" sz="1200" b="1" dirty="0">
                <a:latin typeface="Courier New" panose="02070309020205020404" pitchFamily="49" charset="0"/>
                <a:cs typeface="Courier New" panose="02070309020205020404" pitchFamily="49" charset="0"/>
              </a:rPr>
              <a:t>(Intercept)   1.8683     0.0641  29.1331        0</a:t>
            </a:r>
          </a:p>
          <a:p>
            <a:r>
              <a:rPr lang="en-US" sz="1200" b="1" dirty="0">
                <a:latin typeface="Courier New" panose="02070309020205020404" pitchFamily="49" charset="0"/>
                <a:cs typeface="Courier New" panose="02070309020205020404" pitchFamily="49" charset="0"/>
              </a:rPr>
              <a:t>HRS          </a:t>
            </a:r>
            <a:r>
              <a:rPr lang="en-US" sz="1200" b="1" dirty="0">
                <a:solidFill>
                  <a:srgbClr val="FF0000"/>
                </a:solidFill>
                <a:latin typeface="Courier New" panose="02070309020205020404" pitchFamily="49" charset="0"/>
                <a:cs typeface="Courier New" panose="02070309020205020404" pitchFamily="49" charset="0"/>
              </a:rPr>
              <a:t>-0.0431</a:t>
            </a:r>
            <a:r>
              <a:rPr lang="en-US" sz="1200" b="1" dirty="0">
                <a:latin typeface="Courier New" panose="02070309020205020404" pitchFamily="49" charset="0"/>
                <a:cs typeface="Courier New" panose="02070309020205020404" pitchFamily="49" charset="0"/>
              </a:rPr>
              <a:t>     0.0042 -10.2184        0</a:t>
            </a:r>
          </a:p>
          <a:p>
            <a:r>
              <a:rPr lang="en-US" sz="1200" b="1" dirty="0">
                <a:latin typeface="Courier New" panose="02070309020205020404" pitchFamily="49" charset="0"/>
                <a:cs typeface="Courier New" panose="02070309020205020404" pitchFamily="49" charset="0"/>
              </a:rPr>
              <a:t>LEAD          0.4839     0.0124  38.9543        0</a:t>
            </a:r>
          </a:p>
          <a:p>
            <a:r>
              <a:rPr lang="en-US" sz="1200" b="1" dirty="0" smtClean="0">
                <a:latin typeface="Courier New" panose="02070309020205020404" pitchFamily="49" charset="0"/>
                <a:cs typeface="Courier New" panose="02070309020205020404" pitchFamily="49" charset="0"/>
              </a:rPr>
              <a:t>&gt; </a:t>
            </a:r>
            <a:r>
              <a:rPr lang="en-US" sz="1200" b="1" dirty="0">
                <a:latin typeface="Courier New" panose="02070309020205020404" pitchFamily="49" charset="0"/>
                <a:cs typeface="Courier New" panose="02070309020205020404" pitchFamily="49" charset="0"/>
              </a:rPr>
              <a:t>round(summary(lm(W.WBEING~W.HRS+W.LEAD,bh1996))$</a:t>
            </a:r>
            <a:r>
              <a:rPr lang="en-US" sz="1200" b="1" dirty="0" err="1">
                <a:latin typeface="Courier New" panose="02070309020205020404" pitchFamily="49" charset="0"/>
                <a:cs typeface="Courier New" panose="02070309020205020404" pitchFamily="49" charset="0"/>
              </a:rPr>
              <a:t>coef,dig</a:t>
            </a:r>
            <a:r>
              <a:rPr lang="en-US" sz="1200" b="1" dirty="0">
                <a:latin typeface="Courier New" panose="02070309020205020404" pitchFamily="49" charset="0"/>
                <a:cs typeface="Courier New" panose="02070309020205020404" pitchFamily="49" charset="0"/>
              </a:rPr>
              <a:t>=4)</a:t>
            </a:r>
          </a:p>
          <a:p>
            <a:r>
              <a:rPr lang="en-US" sz="1200" b="1" dirty="0">
                <a:latin typeface="Courier New" panose="02070309020205020404" pitchFamily="49" charset="0"/>
                <a:cs typeface="Courier New" panose="02070309020205020404" pitchFamily="49" charset="0"/>
              </a:rPr>
              <a:t>            Estimate Std. Error t value </a:t>
            </a:r>
            <a:r>
              <a:rPr lang="en-US" sz="1200" b="1" dirty="0" err="1">
                <a:latin typeface="Courier New" panose="02070309020205020404" pitchFamily="49" charset="0"/>
                <a:cs typeface="Courier New" panose="02070309020205020404" pitchFamily="49" charset="0"/>
              </a:rPr>
              <a:t>Pr</a:t>
            </a:r>
            <a:r>
              <a:rPr lang="en-US" sz="1200" b="1" dirty="0">
                <a:latin typeface="Courier New" panose="02070309020205020404" pitchFamily="49" charset="0"/>
                <a:cs typeface="Courier New" panose="02070309020205020404" pitchFamily="49" charset="0"/>
              </a:rPr>
              <a:t>(&gt;|t|)</a:t>
            </a:r>
          </a:p>
          <a:p>
            <a:r>
              <a:rPr lang="en-US" sz="1200" b="1" dirty="0">
                <a:latin typeface="Courier New" panose="02070309020205020404" pitchFamily="49" charset="0"/>
                <a:cs typeface="Courier New" panose="02070309020205020404" pitchFamily="49" charset="0"/>
              </a:rPr>
              <a:t>(Intercept)   0.0000     0.0093  0.0000        1</a:t>
            </a:r>
          </a:p>
          <a:p>
            <a:r>
              <a:rPr lang="en-US" sz="1200" b="1" dirty="0">
                <a:latin typeface="Courier New" panose="02070309020205020404" pitchFamily="49" charset="0"/>
                <a:cs typeface="Courier New" panose="02070309020205020404" pitchFamily="49" charset="0"/>
              </a:rPr>
              <a:t>W.HRS        </a:t>
            </a:r>
            <a:r>
              <a:rPr lang="en-US" sz="1200" b="1" dirty="0">
                <a:solidFill>
                  <a:srgbClr val="FF0000"/>
                </a:solidFill>
                <a:latin typeface="Courier New" panose="02070309020205020404" pitchFamily="49" charset="0"/>
                <a:cs typeface="Courier New" panose="02070309020205020404" pitchFamily="49" charset="0"/>
              </a:rPr>
              <a:t>-0.0278</a:t>
            </a:r>
            <a:r>
              <a:rPr lang="en-US" sz="1200" b="1" dirty="0">
                <a:latin typeface="Courier New" panose="02070309020205020404" pitchFamily="49" charset="0"/>
                <a:cs typeface="Courier New" panose="02070309020205020404" pitchFamily="49" charset="0"/>
              </a:rPr>
              <a:t>     0.0044 -6.2518        0</a:t>
            </a:r>
          </a:p>
          <a:p>
            <a:r>
              <a:rPr lang="en-US" sz="1200" b="1" dirty="0">
                <a:latin typeface="Courier New" panose="02070309020205020404" pitchFamily="49" charset="0"/>
                <a:cs typeface="Courier New" panose="02070309020205020404" pitchFamily="49" charset="0"/>
              </a:rPr>
              <a:t>W.LEAD        0.5085     0.0130 38.9687        0</a:t>
            </a:r>
          </a:p>
          <a:p>
            <a:r>
              <a:rPr lang="en-US" sz="1200" b="1" dirty="0">
                <a:latin typeface="Courier New" panose="02070309020205020404" pitchFamily="49" charset="0"/>
                <a:cs typeface="Courier New" panose="02070309020205020404" pitchFamily="49" charset="0"/>
              </a:rPr>
              <a:t>&gt; </a:t>
            </a:r>
          </a:p>
          <a:p>
            <a:r>
              <a:rPr lang="en-US" sz="1200" b="1" dirty="0">
                <a:latin typeface="Courier New" panose="02070309020205020404" pitchFamily="49" charset="0"/>
                <a:cs typeface="Courier New" panose="02070309020205020404" pitchFamily="49" charset="0"/>
              </a:rPr>
              <a:t>&gt; round(summary(lm(LEAD~HRS,bh1996))$</a:t>
            </a:r>
            <a:r>
              <a:rPr lang="en-US" sz="1200" b="1" dirty="0" err="1">
                <a:latin typeface="Courier New" panose="02070309020205020404" pitchFamily="49" charset="0"/>
                <a:cs typeface="Courier New" panose="02070309020205020404" pitchFamily="49" charset="0"/>
              </a:rPr>
              <a:t>coef,dig</a:t>
            </a:r>
            <a:r>
              <a:rPr lang="en-US" sz="1200" b="1" dirty="0">
                <a:latin typeface="Courier New" panose="02070309020205020404" pitchFamily="49" charset="0"/>
                <a:cs typeface="Courier New" panose="02070309020205020404" pitchFamily="49" charset="0"/>
              </a:rPr>
              <a:t>=4)</a:t>
            </a:r>
          </a:p>
          <a:p>
            <a:r>
              <a:rPr lang="en-US" sz="1200" b="1" dirty="0">
                <a:latin typeface="Courier New" panose="02070309020205020404" pitchFamily="49" charset="0"/>
                <a:cs typeface="Courier New" panose="02070309020205020404" pitchFamily="49" charset="0"/>
              </a:rPr>
              <a:t>            Estimate Std. Error  t value </a:t>
            </a:r>
            <a:r>
              <a:rPr lang="en-US" sz="1200" b="1" dirty="0" err="1">
                <a:latin typeface="Courier New" panose="02070309020205020404" pitchFamily="49" charset="0"/>
                <a:cs typeface="Courier New" panose="02070309020205020404" pitchFamily="49" charset="0"/>
              </a:rPr>
              <a:t>Pr</a:t>
            </a:r>
            <a:r>
              <a:rPr lang="en-US" sz="1200" b="1" dirty="0">
                <a:latin typeface="Courier New" panose="02070309020205020404" pitchFamily="49" charset="0"/>
                <a:cs typeface="Courier New" panose="02070309020205020404" pitchFamily="49" charset="0"/>
              </a:rPr>
              <a:t>(&gt;|t|)</a:t>
            </a:r>
          </a:p>
          <a:p>
            <a:r>
              <a:rPr lang="en-US" sz="1200" b="1" dirty="0">
                <a:latin typeface="Courier New" panose="02070309020205020404" pitchFamily="49" charset="0"/>
                <a:cs typeface="Courier New" panose="02070309020205020404" pitchFamily="49" charset="0"/>
              </a:rPr>
              <a:t>(Intercept)   3.4072     0.0452  75.4557        0</a:t>
            </a:r>
          </a:p>
          <a:p>
            <a:r>
              <a:rPr lang="en-US" sz="1200" b="1" dirty="0">
                <a:latin typeface="Courier New" panose="02070309020205020404" pitchFamily="49" charset="0"/>
                <a:cs typeface="Courier New" panose="02070309020205020404" pitchFamily="49" charset="0"/>
              </a:rPr>
              <a:t>HRS          </a:t>
            </a:r>
            <a:r>
              <a:rPr lang="en-US" sz="1200" b="1" dirty="0">
                <a:solidFill>
                  <a:srgbClr val="0070C0"/>
                </a:solidFill>
                <a:latin typeface="Courier New" panose="02070309020205020404" pitchFamily="49" charset="0"/>
                <a:cs typeface="Courier New" panose="02070309020205020404" pitchFamily="49" charset="0"/>
              </a:rPr>
              <a:t>-0.0457</a:t>
            </a:r>
            <a:r>
              <a:rPr lang="en-US" sz="1200" b="1" dirty="0">
                <a:latin typeface="Courier New" panose="02070309020205020404" pitchFamily="49" charset="0"/>
                <a:cs typeface="Courier New" panose="02070309020205020404" pitchFamily="49" charset="0"/>
              </a:rPr>
              <a:t>     0.0039 -11.6679        0</a:t>
            </a:r>
          </a:p>
          <a:p>
            <a:r>
              <a:rPr lang="en-US" sz="1200" b="1" dirty="0">
                <a:latin typeface="Courier New" panose="02070309020205020404" pitchFamily="49" charset="0"/>
                <a:cs typeface="Courier New" panose="02070309020205020404" pitchFamily="49" charset="0"/>
              </a:rPr>
              <a:t>&gt; round(summary(lm(W.LEAD~W.HRS,bh1996))$</a:t>
            </a:r>
            <a:r>
              <a:rPr lang="en-US" sz="1200" b="1" dirty="0" err="1">
                <a:latin typeface="Courier New" panose="02070309020205020404" pitchFamily="49" charset="0"/>
                <a:cs typeface="Courier New" panose="02070309020205020404" pitchFamily="49" charset="0"/>
              </a:rPr>
              <a:t>coef,dig</a:t>
            </a:r>
            <a:r>
              <a:rPr lang="en-US" sz="1200" b="1" dirty="0">
                <a:latin typeface="Courier New" panose="02070309020205020404" pitchFamily="49" charset="0"/>
                <a:cs typeface="Courier New" panose="02070309020205020404" pitchFamily="49" charset="0"/>
              </a:rPr>
              <a:t>=4)</a:t>
            </a:r>
          </a:p>
          <a:p>
            <a:r>
              <a:rPr lang="en-US" sz="1200" b="1" dirty="0">
                <a:latin typeface="Courier New" panose="02070309020205020404" pitchFamily="49" charset="0"/>
                <a:cs typeface="Courier New" panose="02070309020205020404" pitchFamily="49" charset="0"/>
              </a:rPr>
              <a:t>            Estimate Std. Error t value </a:t>
            </a:r>
            <a:r>
              <a:rPr lang="en-US" sz="1200" b="1" dirty="0" err="1">
                <a:latin typeface="Courier New" panose="02070309020205020404" pitchFamily="49" charset="0"/>
                <a:cs typeface="Courier New" panose="02070309020205020404" pitchFamily="49" charset="0"/>
              </a:rPr>
              <a:t>Pr</a:t>
            </a:r>
            <a:r>
              <a:rPr lang="en-US" sz="1200" b="1" dirty="0">
                <a:latin typeface="Courier New" panose="02070309020205020404" pitchFamily="49" charset="0"/>
                <a:cs typeface="Courier New" panose="02070309020205020404" pitchFamily="49" charset="0"/>
              </a:rPr>
              <a:t>(&gt;|t|)</a:t>
            </a:r>
          </a:p>
          <a:p>
            <a:r>
              <a:rPr lang="en-US" sz="1200" b="1" dirty="0">
                <a:latin typeface="Courier New" panose="02070309020205020404" pitchFamily="49" charset="0"/>
                <a:cs typeface="Courier New" panose="02070309020205020404" pitchFamily="49" charset="0"/>
              </a:rPr>
              <a:t>(Intercept)   0.0000     0.0083  0.0000        1</a:t>
            </a:r>
          </a:p>
          <a:p>
            <a:r>
              <a:rPr lang="en-US" sz="1200" b="1" dirty="0">
                <a:latin typeface="Courier New" panose="02070309020205020404" pitchFamily="49" charset="0"/>
                <a:cs typeface="Courier New" panose="02070309020205020404" pitchFamily="49" charset="0"/>
              </a:rPr>
              <a:t>W.HRS        </a:t>
            </a:r>
            <a:r>
              <a:rPr lang="en-US" sz="1200" b="1" dirty="0">
                <a:solidFill>
                  <a:srgbClr val="0070C0"/>
                </a:solidFill>
                <a:latin typeface="Courier New" panose="02070309020205020404" pitchFamily="49" charset="0"/>
                <a:cs typeface="Courier New" panose="02070309020205020404" pitchFamily="49" charset="0"/>
              </a:rPr>
              <a:t>-0.0367 </a:t>
            </a:r>
            <a:r>
              <a:rPr lang="en-US" sz="1200" b="1" dirty="0">
                <a:latin typeface="Courier New" panose="02070309020205020404" pitchFamily="49" charset="0"/>
                <a:cs typeface="Courier New" panose="02070309020205020404" pitchFamily="49" charset="0"/>
              </a:rPr>
              <a:t>    0.0039 -9.2997        </a:t>
            </a:r>
            <a:r>
              <a:rPr lang="en-US" sz="1200" b="1" dirty="0" smtClean="0">
                <a:latin typeface="Courier New" panose="02070309020205020404" pitchFamily="49" charset="0"/>
                <a:cs typeface="Courier New" panose="02070309020205020404" pitchFamily="49" charset="0"/>
              </a:rPr>
              <a:t>0</a:t>
            </a:r>
          </a:p>
          <a:p>
            <a:endParaRPr lang="en-US" sz="1200" b="1" dirty="0" smtClean="0">
              <a:latin typeface="Courier New" panose="02070309020205020404" pitchFamily="49" charset="0"/>
              <a:cs typeface="Courier New" panose="02070309020205020404" pitchFamily="49" charset="0"/>
            </a:endParaRPr>
          </a:p>
          <a:p>
            <a:r>
              <a:rPr lang="en-US" sz="1200" b="1" dirty="0" smtClean="0">
                <a:latin typeface="Courier New" panose="02070309020205020404" pitchFamily="49" charset="0"/>
                <a:cs typeface="Courier New" panose="02070309020205020404" pitchFamily="49" charset="0"/>
              </a:rPr>
              <a:t>&gt; </a:t>
            </a:r>
            <a:r>
              <a:rPr lang="en-US" sz="1200" b="1" dirty="0">
                <a:latin typeface="Courier New" panose="02070309020205020404" pitchFamily="49" charset="0"/>
                <a:cs typeface="Courier New" panose="02070309020205020404" pitchFamily="49" charset="0"/>
              </a:rPr>
              <a:t>with(bh1996,waba(HRS,LEAD,GRP))</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Cov.Theorem</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RawCorr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EtaBx</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EtaBy</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CorrB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EtaWx</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EtaWy</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CorrW</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1 -0.1345848 0.3787881 0.3708454 -0.2995793 0.9254834 0.9286946 -0.1076245</a:t>
            </a:r>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F47C902F-E146-4E0D-B065-520C146C0C24}" type="slidenum">
              <a:rPr lang="en-US" smtClean="0"/>
              <a:pPr>
                <a:defRPr/>
              </a:pPr>
              <a:t>180</a:t>
            </a:fld>
            <a:endParaRPr lang="en-US"/>
          </a:p>
        </p:txBody>
      </p:sp>
    </p:spTree>
    <p:extLst>
      <p:ext uri="{BB962C8B-B14F-4D97-AF65-F5344CB8AC3E}">
        <p14:creationId xmlns:p14="http://schemas.microsoft.com/office/powerpoint/2010/main" val="150349877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Some fixes to 1-1-1</a:t>
            </a:r>
            <a:endParaRPr lang="en-US" dirty="0"/>
          </a:p>
        </p:txBody>
      </p:sp>
      <p:sp>
        <p:nvSpPr>
          <p:cNvPr id="4" name="Content Placeholder 3"/>
          <p:cNvSpPr>
            <a:spLocks noGrp="1"/>
          </p:cNvSpPr>
          <p:nvPr>
            <p:ph idx="1"/>
          </p:nvPr>
        </p:nvSpPr>
        <p:spPr/>
        <p:txBody>
          <a:bodyPr/>
          <a:lstStyle/>
          <a:p>
            <a:r>
              <a:rPr lang="en-US" dirty="0" smtClean="0"/>
              <a:t>Group-mean center all variables</a:t>
            </a:r>
          </a:p>
          <a:p>
            <a:pPr lvl="1"/>
            <a:r>
              <a:rPr lang="en-US" dirty="0" smtClean="0"/>
              <a:t>Use the centered variables in the </a:t>
            </a:r>
            <a:r>
              <a:rPr lang="en-US" dirty="0" err="1" smtClean="0"/>
              <a:t>sobel</a:t>
            </a:r>
            <a:r>
              <a:rPr lang="en-US" dirty="0" smtClean="0"/>
              <a:t> test</a:t>
            </a:r>
          </a:p>
          <a:p>
            <a:pPr lvl="1"/>
            <a:endParaRPr lang="en-US" dirty="0"/>
          </a:p>
          <a:p>
            <a:pPr lvl="1"/>
            <a:endParaRPr lang="en-US" dirty="0" smtClean="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smtClean="0"/>
          </a:p>
        </p:txBody>
      </p:sp>
      <p:sp>
        <p:nvSpPr>
          <p:cNvPr id="5" name="TextBox 4"/>
          <p:cNvSpPr txBox="1"/>
          <p:nvPr/>
        </p:nvSpPr>
        <p:spPr>
          <a:xfrm>
            <a:off x="898387" y="2543966"/>
            <a:ext cx="6135013" cy="2308324"/>
          </a:xfrm>
          <a:prstGeom prst="rect">
            <a:avLst/>
          </a:prstGeom>
          <a:noFill/>
          <a:ln>
            <a:solidFill>
              <a:schemeClr val="tx1"/>
            </a:solidFill>
          </a:ln>
        </p:spPr>
        <p:txBody>
          <a:bodyPr wrap="none" rtlCol="0">
            <a:spAutoFit/>
          </a:bodyPr>
          <a:lstStyle/>
          <a:p>
            <a:r>
              <a:rPr lang="en-US" sz="1200" b="1" dirty="0">
                <a:latin typeface="Courier New" panose="02070309020205020404" pitchFamily="49" charset="0"/>
                <a:cs typeface="Courier New" panose="02070309020205020404" pitchFamily="49" charset="0"/>
              </a:rPr>
              <a:t>&gt; </a:t>
            </a:r>
            <a:r>
              <a:rPr lang="en-US" sz="1200" b="1" dirty="0" err="1">
                <a:latin typeface="Courier New" panose="02070309020205020404" pitchFamily="49" charset="0"/>
                <a:cs typeface="Courier New" panose="02070309020205020404" pitchFamily="49" charset="0"/>
              </a:rPr>
              <a:t>sobel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pred</a:t>
            </a:r>
            <a:r>
              <a:rPr lang="en-US" sz="1200" b="1" dirty="0">
                <a:latin typeface="Courier New" panose="02070309020205020404" pitchFamily="49" charset="0"/>
                <a:cs typeface="Courier New" panose="02070309020205020404" pitchFamily="49" charset="0"/>
              </a:rPr>
              <a:t>=bh1996$W.HRS,med=bh1996$W.LEAD,out=bh1996$W.WBEING)</a:t>
            </a:r>
          </a:p>
          <a:p>
            <a:r>
              <a:rPr lang="en-US" sz="1200" b="1" dirty="0" smtClean="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Indirect.Effect</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 -0.01865382</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$SE</a:t>
            </a:r>
          </a:p>
          <a:p>
            <a:r>
              <a:rPr lang="en-US" sz="1200" b="1" dirty="0">
                <a:latin typeface="Courier New" panose="02070309020205020404" pitchFamily="49" charset="0"/>
                <a:cs typeface="Courier New" panose="02070309020205020404" pitchFamily="49" charset="0"/>
              </a:rPr>
              <a:t>[1] 0.002062178</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z.value</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 -9.045691</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$N</a:t>
            </a:r>
          </a:p>
          <a:p>
            <a:r>
              <a:rPr lang="en-US" sz="1200" b="1" dirty="0">
                <a:latin typeface="Courier New" panose="02070309020205020404" pitchFamily="49" charset="0"/>
                <a:cs typeface="Courier New" panose="02070309020205020404" pitchFamily="49" charset="0"/>
              </a:rPr>
              <a:t>[1] 7382</a:t>
            </a:r>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6" name="Footer Placeholder 5"/>
          <p:cNvSpPr>
            <a:spLocks noGrp="1"/>
          </p:cNvSpPr>
          <p:nvPr>
            <p:ph type="ftr" sz="quarter" idx="11"/>
          </p:nvPr>
        </p:nvSpPr>
        <p:spPr/>
        <p:txBody>
          <a:bodyPr/>
          <a:lstStyle/>
          <a:p>
            <a:pPr>
              <a:defRPr/>
            </a:pPr>
            <a:r>
              <a:rPr lang="en-US" smtClean="0"/>
              <a:t>Copyright Paul D. Bliese</a:t>
            </a:r>
            <a:endParaRPr lang="en-US"/>
          </a:p>
        </p:txBody>
      </p:sp>
      <p:sp>
        <p:nvSpPr>
          <p:cNvPr id="7" name="Slide Number Placeholder 6"/>
          <p:cNvSpPr>
            <a:spLocks noGrp="1"/>
          </p:cNvSpPr>
          <p:nvPr>
            <p:ph type="sldNum" sz="quarter" idx="12"/>
          </p:nvPr>
        </p:nvSpPr>
        <p:spPr/>
        <p:txBody>
          <a:bodyPr/>
          <a:lstStyle/>
          <a:p>
            <a:pPr>
              <a:defRPr/>
            </a:pPr>
            <a:fld id="{1CF459BE-A16C-4A32-8C89-856E5E7DC8C0}" type="slidenum">
              <a:rPr lang="en-US" smtClean="0"/>
              <a:pPr>
                <a:defRPr/>
              </a:pPr>
              <a:t>181</a:t>
            </a:fld>
            <a:endParaRPr lang="en-US"/>
          </a:p>
        </p:txBody>
      </p:sp>
    </p:spTree>
    <p:extLst>
      <p:ext uri="{BB962C8B-B14F-4D97-AF65-F5344CB8AC3E}">
        <p14:creationId xmlns:p14="http://schemas.microsoft.com/office/powerpoint/2010/main" val="379314258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Some fixes to 1-1-1</a:t>
            </a:r>
            <a:endParaRPr lang="en-US" dirty="0"/>
          </a:p>
        </p:txBody>
      </p:sp>
      <p:sp>
        <p:nvSpPr>
          <p:cNvPr id="4" name="Content Placeholder 3"/>
          <p:cNvSpPr>
            <a:spLocks noGrp="1"/>
          </p:cNvSpPr>
          <p:nvPr>
            <p:ph idx="1"/>
          </p:nvPr>
        </p:nvSpPr>
        <p:spPr/>
        <p:txBody>
          <a:bodyPr/>
          <a:lstStyle/>
          <a:p>
            <a:r>
              <a:rPr lang="en-US" dirty="0" smtClean="0"/>
              <a:t>Group-mean center all variables</a:t>
            </a:r>
          </a:p>
          <a:p>
            <a:pPr lvl="1"/>
            <a:r>
              <a:rPr lang="en-US" dirty="0" smtClean="0"/>
              <a:t>Use the centered variables in a bootstrap</a:t>
            </a:r>
            <a:endParaRPr lang="en-US" dirty="0"/>
          </a:p>
        </p:txBody>
      </p:sp>
      <p:sp>
        <p:nvSpPr>
          <p:cNvPr id="6" name="TextBox 5"/>
          <p:cNvSpPr txBox="1"/>
          <p:nvPr/>
        </p:nvSpPr>
        <p:spPr>
          <a:xfrm>
            <a:off x="707556" y="2639381"/>
            <a:ext cx="7994496" cy="2308324"/>
          </a:xfrm>
          <a:prstGeom prst="rect">
            <a:avLst/>
          </a:prstGeom>
          <a:noFill/>
          <a:ln>
            <a:solidFill>
              <a:schemeClr val="tx1"/>
            </a:solidFill>
          </a:ln>
        </p:spPr>
        <p:txBody>
          <a:bodyPr wrap="none" rtlCol="0">
            <a:spAutoFit/>
          </a:bodyPr>
          <a:lstStyle/>
          <a:p>
            <a:r>
              <a:rPr lang="en-US" sz="1200" b="1" dirty="0">
                <a:latin typeface="Courier New" panose="02070309020205020404" pitchFamily="49" charset="0"/>
                <a:cs typeface="Courier New" panose="02070309020205020404" pitchFamily="49" charset="0"/>
              </a:rPr>
              <a:t>library(bootstrap)</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TDAT&lt;-bh1996[,c</a:t>
            </a:r>
            <a:r>
              <a:rPr lang="en-US" sz="1200" b="1" dirty="0" smtClean="0">
                <a:latin typeface="Courier New" panose="02070309020205020404" pitchFamily="49" charset="0"/>
                <a:cs typeface="Courier New" panose="02070309020205020404" pitchFamily="49" charset="0"/>
              </a:rPr>
              <a:t>("W.HRS","W.LEAD","W.WBEING</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theta&lt;-function(</a:t>
            </a:r>
            <a:r>
              <a:rPr lang="en-US" sz="1200" b="1" dirty="0" err="1">
                <a:latin typeface="Courier New" panose="02070309020205020404" pitchFamily="49" charset="0"/>
                <a:cs typeface="Courier New" panose="02070309020205020404" pitchFamily="49" charset="0"/>
              </a:rPr>
              <a:t>x,DATA</a:t>
            </a:r>
            <a:r>
              <a:rPr lang="en-US" sz="1200" b="1" dirty="0">
                <a:latin typeface="Courier New" panose="02070309020205020404" pitchFamily="49" charset="0"/>
                <a:cs typeface="Courier New" panose="02070309020205020404" pitchFamily="49" charset="0"/>
              </a:rPr>
              <a:t>){SOBEL.OUT&lt;-</a:t>
            </a:r>
            <a:r>
              <a:rPr lang="en-US" sz="1200" b="1" dirty="0" err="1">
                <a:latin typeface="Courier New" panose="02070309020205020404" pitchFamily="49" charset="0"/>
                <a:cs typeface="Courier New" panose="02070309020205020404" pitchFamily="49" charset="0"/>
              </a:rPr>
              <a:t>sobel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pred</a:t>
            </a:r>
            <a:r>
              <a:rPr lang="en-US" sz="1200" b="1" dirty="0">
                <a:latin typeface="Courier New" panose="02070309020205020404" pitchFamily="49" charset="0"/>
                <a:cs typeface="Courier New" panose="02070309020205020404" pitchFamily="49" charset="0"/>
              </a:rPr>
              <a:t>=DATA[x,1],med=DATA[x,2],out=DATA[x,3])</a:t>
            </a:r>
          </a:p>
          <a:p>
            <a:r>
              <a:rPr lang="en-US" sz="1200" b="1" dirty="0">
                <a:latin typeface="Courier New" panose="02070309020205020404" pitchFamily="49" charset="0"/>
                <a:cs typeface="Courier New" panose="02070309020205020404" pitchFamily="49" charset="0"/>
              </a:rPr>
              <a:t>                        OUT&lt;-</a:t>
            </a:r>
            <a:r>
              <a:rPr lang="en-US" sz="1200" b="1" dirty="0" err="1">
                <a:latin typeface="Courier New" panose="02070309020205020404" pitchFamily="49" charset="0"/>
                <a:cs typeface="Courier New" panose="02070309020205020404" pitchFamily="49" charset="0"/>
              </a:rPr>
              <a:t>SOBEL.OUT$Indirect.Effect</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                        return(OUT)}</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bootmod</a:t>
            </a:r>
            <a:r>
              <a:rPr lang="en-US" sz="1200" b="1" dirty="0">
                <a:latin typeface="Courier New" panose="02070309020205020404" pitchFamily="49" charset="0"/>
                <a:cs typeface="Courier New" panose="02070309020205020404" pitchFamily="49" charset="0"/>
              </a:rPr>
              <a:t>&lt;-bootstrap(1:nrow(TDAT),</a:t>
            </a:r>
            <a:r>
              <a:rPr lang="en-US" sz="1200" b="1" dirty="0" err="1">
                <a:latin typeface="Courier New" panose="02070309020205020404" pitchFamily="49" charset="0"/>
                <a:cs typeface="Courier New" panose="02070309020205020404" pitchFamily="49" charset="0"/>
              </a:rPr>
              <a:t>theta,TDAT,nboot</a:t>
            </a:r>
            <a:r>
              <a:rPr lang="en-US" sz="1200" b="1" dirty="0">
                <a:latin typeface="Courier New" panose="02070309020205020404" pitchFamily="49" charset="0"/>
                <a:cs typeface="Courier New" panose="02070309020205020404" pitchFamily="49" charset="0"/>
              </a:rPr>
              <a:t>=1000</a:t>
            </a:r>
            <a:r>
              <a:rPr lang="en-US" sz="1200" b="1" dirty="0" smtClean="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&gt; </a:t>
            </a:r>
            <a:r>
              <a:rPr lang="en-US" sz="1200" b="1" dirty="0" err="1">
                <a:latin typeface="Courier New" panose="02070309020205020404" pitchFamily="49" charset="0"/>
                <a:cs typeface="Courier New" panose="02070309020205020404" pitchFamily="49" charset="0"/>
              </a:rPr>
              <a:t>quantile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bootmod$thetastar</a:t>
            </a:r>
            <a:r>
              <a:rPr lang="en-US" sz="1200" b="1" dirty="0">
                <a:latin typeface="Courier New" panose="02070309020205020404" pitchFamily="49" charset="0"/>
                <a:cs typeface="Courier New" panose="02070309020205020404" pitchFamily="49" charset="0"/>
              </a:rPr>
              <a:t>, c(.025,.975))</a:t>
            </a:r>
          </a:p>
          <a:p>
            <a:r>
              <a:rPr lang="en-US" sz="1200" b="1" dirty="0">
                <a:latin typeface="Courier New" panose="02070309020205020404" pitchFamily="49" charset="0"/>
                <a:cs typeface="Courier New" panose="02070309020205020404" pitchFamily="49" charset="0"/>
              </a:rPr>
              <a:t>       2.5%       97.5% </a:t>
            </a:r>
          </a:p>
          <a:p>
            <a:r>
              <a:rPr lang="en-US" sz="1200" b="1" dirty="0">
                <a:latin typeface="Courier New" panose="02070309020205020404" pitchFamily="49" charset="0"/>
                <a:cs typeface="Courier New" panose="02070309020205020404" pitchFamily="49" charset="0"/>
              </a:rPr>
              <a:t>-0.02317276 -0.01397332 </a:t>
            </a:r>
          </a:p>
        </p:txBody>
      </p:sp>
      <p:pic>
        <p:nvPicPr>
          <p:cNvPr id="7" name="Picture 6"/>
          <p:cNvPicPr>
            <a:picLocks noChangeAspect="1"/>
          </p:cNvPicPr>
          <p:nvPr/>
        </p:nvPicPr>
        <p:blipFill>
          <a:blip r:embed="rId2"/>
          <a:stretch>
            <a:fillRect/>
          </a:stretch>
        </p:blipFill>
        <p:spPr>
          <a:xfrm>
            <a:off x="5710063" y="3681454"/>
            <a:ext cx="2884193" cy="2880834"/>
          </a:xfrm>
          <a:prstGeom prst="rect">
            <a:avLst/>
          </a:prstGeom>
        </p:spPr>
      </p:pic>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8" name="Slide Number Placeholder 7"/>
          <p:cNvSpPr>
            <a:spLocks noGrp="1"/>
          </p:cNvSpPr>
          <p:nvPr>
            <p:ph type="sldNum" sz="quarter" idx="12"/>
          </p:nvPr>
        </p:nvSpPr>
        <p:spPr/>
        <p:txBody>
          <a:bodyPr/>
          <a:lstStyle/>
          <a:p>
            <a:pPr>
              <a:defRPr/>
            </a:pPr>
            <a:fld id="{1CF459BE-A16C-4A32-8C89-856E5E7DC8C0}" type="slidenum">
              <a:rPr lang="en-US" smtClean="0"/>
              <a:pPr>
                <a:defRPr/>
              </a:pPr>
              <a:t>182</a:t>
            </a:fld>
            <a:endParaRPr lang="en-US"/>
          </a:p>
        </p:txBody>
      </p:sp>
    </p:spTree>
    <p:extLst>
      <p:ext uri="{BB962C8B-B14F-4D97-AF65-F5344CB8AC3E}">
        <p14:creationId xmlns:p14="http://schemas.microsoft.com/office/powerpoint/2010/main" val="193364332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Some fixes to 1-1-1</a:t>
            </a:r>
            <a:endParaRPr lang="en-US" dirty="0"/>
          </a:p>
        </p:txBody>
      </p:sp>
      <p:sp>
        <p:nvSpPr>
          <p:cNvPr id="4" name="Content Placeholder 3"/>
          <p:cNvSpPr>
            <a:spLocks noGrp="1"/>
          </p:cNvSpPr>
          <p:nvPr>
            <p:ph idx="4294967295"/>
          </p:nvPr>
        </p:nvSpPr>
        <p:spPr>
          <a:xfrm>
            <a:off x="715958" y="1220788"/>
            <a:ext cx="7772400" cy="4826000"/>
          </a:xfrm>
        </p:spPr>
        <p:txBody>
          <a:bodyPr/>
          <a:lstStyle/>
          <a:p>
            <a:r>
              <a:rPr lang="en-US" dirty="0" smtClean="0"/>
              <a:t>Group-mean center all variables</a:t>
            </a:r>
          </a:p>
          <a:p>
            <a:pPr lvl="1"/>
            <a:r>
              <a:rPr lang="en-US" dirty="0" smtClean="0"/>
              <a:t>Use the coefficients and standard errors  in the </a:t>
            </a:r>
            <a:r>
              <a:rPr lang="en-US" dirty="0" err="1" smtClean="0"/>
              <a:t>montecarlo</a:t>
            </a:r>
            <a:endParaRPr lang="en-US" dirty="0" smtClean="0"/>
          </a:p>
          <a:p>
            <a:pPr lvl="1"/>
            <a:endParaRPr lang="en-US" dirty="0"/>
          </a:p>
        </p:txBody>
      </p:sp>
      <p:sp>
        <p:nvSpPr>
          <p:cNvPr id="5" name="TextBox 4"/>
          <p:cNvSpPr txBox="1"/>
          <p:nvPr/>
        </p:nvSpPr>
        <p:spPr>
          <a:xfrm>
            <a:off x="898387" y="2543966"/>
            <a:ext cx="3554343" cy="4108817"/>
          </a:xfrm>
          <a:prstGeom prst="rect">
            <a:avLst/>
          </a:prstGeom>
          <a:noFill/>
          <a:ln>
            <a:solidFill>
              <a:schemeClr val="tx1"/>
            </a:solidFill>
          </a:ln>
        </p:spPr>
        <p:txBody>
          <a:bodyPr wrap="square" rtlCol="0">
            <a:spAutoFit/>
          </a:bodyPr>
          <a:lstStyle/>
          <a:p>
            <a:r>
              <a:rPr lang="en-US" sz="900" b="1" dirty="0">
                <a:latin typeface="Courier New" panose="02070309020205020404" pitchFamily="49" charset="0"/>
                <a:cs typeface="Courier New" panose="02070309020205020404" pitchFamily="49" charset="0"/>
              </a:rPr>
              <a:t>################################################</a:t>
            </a:r>
          </a:p>
          <a:p>
            <a:r>
              <a:rPr lang="en-US" sz="900" b="1" dirty="0">
                <a:latin typeface="Courier New" panose="02070309020205020404" pitchFamily="49" charset="0"/>
                <a:cs typeface="Courier New" panose="02070309020205020404" pitchFamily="49" charset="0"/>
              </a:rPr>
              <a:t># This code can be edited in this window and   #</a:t>
            </a:r>
          </a:p>
          <a:p>
            <a:r>
              <a:rPr lang="en-US" sz="900" b="1" dirty="0">
                <a:latin typeface="Courier New" panose="02070309020205020404" pitchFamily="49" charset="0"/>
                <a:cs typeface="Courier New" panose="02070309020205020404" pitchFamily="49" charset="0"/>
              </a:rPr>
              <a:t># submitted to </a:t>
            </a:r>
            <a:r>
              <a:rPr lang="en-US" sz="900" b="1" dirty="0" err="1">
                <a:latin typeface="Courier New" panose="02070309020205020404" pitchFamily="49" charset="0"/>
                <a:cs typeface="Courier New" panose="02070309020205020404" pitchFamily="49" charset="0"/>
              </a:rPr>
              <a:t>Rweb</a:t>
            </a:r>
            <a:r>
              <a:rPr lang="en-US" sz="900" b="1" dirty="0">
                <a:latin typeface="Courier New" panose="02070309020205020404" pitchFamily="49" charset="0"/>
                <a:cs typeface="Courier New" panose="02070309020205020404" pitchFamily="49" charset="0"/>
              </a:rPr>
              <a:t>, or for faster performance #</a:t>
            </a:r>
          </a:p>
          <a:p>
            <a:r>
              <a:rPr lang="en-US" sz="900" b="1" dirty="0">
                <a:latin typeface="Courier New" panose="02070309020205020404" pitchFamily="49" charset="0"/>
                <a:cs typeface="Courier New" panose="02070309020205020404" pitchFamily="49" charset="0"/>
              </a:rPr>
              <a:t># and a nicer looking histogram, submit        #</a:t>
            </a:r>
          </a:p>
          <a:p>
            <a:r>
              <a:rPr lang="en-US" sz="900" b="1" dirty="0">
                <a:latin typeface="Courier New" panose="02070309020205020404" pitchFamily="49" charset="0"/>
                <a:cs typeface="Courier New" panose="02070309020205020404" pitchFamily="49" charset="0"/>
              </a:rPr>
              <a:t># directly to R.                               #</a:t>
            </a:r>
          </a:p>
          <a:p>
            <a:r>
              <a:rPr lang="en-US" sz="900" b="1" dirty="0">
                <a:latin typeface="Courier New" panose="02070309020205020404" pitchFamily="49" charset="0"/>
                <a:cs typeface="Courier New" panose="02070309020205020404" pitchFamily="49" charset="0"/>
              </a:rPr>
              <a:t>################################################</a:t>
            </a:r>
          </a:p>
          <a:p>
            <a:r>
              <a:rPr lang="en-US" sz="900" b="1" dirty="0">
                <a:latin typeface="Courier New" panose="02070309020205020404" pitchFamily="49" charset="0"/>
                <a:cs typeface="Courier New" panose="02070309020205020404" pitchFamily="49" charset="0"/>
              </a:rPr>
              <a:t>a=-0.03668403</a:t>
            </a:r>
          </a:p>
          <a:p>
            <a:r>
              <a:rPr lang="en-US" sz="900" b="1" dirty="0">
                <a:latin typeface="Courier New" panose="02070309020205020404" pitchFamily="49" charset="0"/>
                <a:cs typeface="Courier New" panose="02070309020205020404" pitchFamily="49" charset="0"/>
              </a:rPr>
              <a:t>b=0.5084997</a:t>
            </a:r>
          </a:p>
          <a:p>
            <a:r>
              <a:rPr lang="en-US" sz="900" b="1" dirty="0" err="1">
                <a:latin typeface="Courier New" panose="02070309020205020404" pitchFamily="49" charset="0"/>
                <a:cs typeface="Courier New" panose="02070309020205020404" pitchFamily="49" charset="0"/>
              </a:rPr>
              <a:t>astd</a:t>
            </a:r>
            <a:r>
              <a:rPr lang="en-US" sz="900" b="1" dirty="0">
                <a:latin typeface="Courier New" panose="02070309020205020404" pitchFamily="49" charset="0"/>
                <a:cs typeface="Courier New" panose="02070309020205020404" pitchFamily="49" charset="0"/>
              </a:rPr>
              <a:t>=0.003944643</a:t>
            </a:r>
          </a:p>
          <a:p>
            <a:r>
              <a:rPr lang="en-US" sz="900" b="1" dirty="0" err="1">
                <a:latin typeface="Courier New" panose="02070309020205020404" pitchFamily="49" charset="0"/>
                <a:cs typeface="Courier New" panose="02070309020205020404" pitchFamily="49" charset="0"/>
              </a:rPr>
              <a:t>bstd</a:t>
            </a:r>
            <a:r>
              <a:rPr lang="en-US" sz="900" b="1" dirty="0">
                <a:latin typeface="Courier New" panose="02070309020205020404" pitchFamily="49" charset="0"/>
                <a:cs typeface="Courier New" panose="02070309020205020404" pitchFamily="49" charset="0"/>
              </a:rPr>
              <a:t>=0.013048943</a:t>
            </a:r>
          </a:p>
          <a:p>
            <a:r>
              <a:rPr lang="en-US" sz="900" b="1" dirty="0">
                <a:latin typeface="Courier New" panose="02070309020205020404" pitchFamily="49" charset="0"/>
                <a:cs typeface="Courier New" panose="02070309020205020404" pitchFamily="49" charset="0"/>
              </a:rPr>
              <a:t>rep=20000</a:t>
            </a:r>
          </a:p>
          <a:p>
            <a:r>
              <a:rPr lang="en-US" sz="900" b="1" dirty="0" err="1">
                <a:latin typeface="Courier New" panose="02070309020205020404" pitchFamily="49" charset="0"/>
                <a:cs typeface="Courier New" panose="02070309020205020404" pitchFamily="49" charset="0"/>
              </a:rPr>
              <a:t>conf</a:t>
            </a:r>
            <a:r>
              <a:rPr lang="en-US" sz="900" b="1" dirty="0">
                <a:latin typeface="Courier New" panose="02070309020205020404" pitchFamily="49" charset="0"/>
                <a:cs typeface="Courier New" panose="02070309020205020404" pitchFamily="49" charset="0"/>
              </a:rPr>
              <a:t>=95</a:t>
            </a:r>
          </a:p>
          <a:p>
            <a:r>
              <a:rPr lang="en-US" sz="900" b="1" dirty="0">
                <a:latin typeface="Courier New" panose="02070309020205020404" pitchFamily="49" charset="0"/>
                <a:cs typeface="Courier New" panose="02070309020205020404" pitchFamily="49" charset="0"/>
              </a:rPr>
              <a:t>avec=</a:t>
            </a:r>
            <a:r>
              <a:rPr lang="en-US" sz="900" b="1" dirty="0" err="1">
                <a:latin typeface="Courier New" panose="02070309020205020404" pitchFamily="49" charset="0"/>
                <a:cs typeface="Courier New" panose="02070309020205020404" pitchFamily="49" charset="0"/>
              </a:rPr>
              <a:t>rnorm</a:t>
            </a:r>
            <a:r>
              <a:rPr lang="en-US" sz="900" b="1" dirty="0">
                <a:latin typeface="Courier New" panose="02070309020205020404" pitchFamily="49" charset="0"/>
                <a:cs typeface="Courier New" panose="02070309020205020404" pitchFamily="49" charset="0"/>
              </a:rPr>
              <a:t>(rep)*</a:t>
            </a:r>
            <a:r>
              <a:rPr lang="en-US" sz="900" b="1" dirty="0" err="1">
                <a:latin typeface="Courier New" panose="02070309020205020404" pitchFamily="49" charset="0"/>
                <a:cs typeface="Courier New" panose="02070309020205020404" pitchFamily="49" charset="0"/>
              </a:rPr>
              <a:t>astd+a</a:t>
            </a:r>
            <a:endParaRPr lang="en-US" sz="900" b="1" dirty="0">
              <a:latin typeface="Courier New" panose="02070309020205020404" pitchFamily="49" charset="0"/>
              <a:cs typeface="Courier New" panose="02070309020205020404" pitchFamily="49" charset="0"/>
            </a:endParaRPr>
          </a:p>
          <a:p>
            <a:r>
              <a:rPr lang="en-US" sz="900" b="1" dirty="0" err="1">
                <a:latin typeface="Courier New" panose="02070309020205020404" pitchFamily="49" charset="0"/>
                <a:cs typeface="Courier New" panose="02070309020205020404" pitchFamily="49" charset="0"/>
              </a:rPr>
              <a:t>bvec</a:t>
            </a:r>
            <a:r>
              <a:rPr lang="en-US" sz="900" b="1" dirty="0">
                <a:latin typeface="Courier New" panose="02070309020205020404" pitchFamily="49" charset="0"/>
                <a:cs typeface="Courier New" panose="02070309020205020404" pitchFamily="49" charset="0"/>
              </a:rPr>
              <a:t>=</a:t>
            </a:r>
            <a:r>
              <a:rPr lang="en-US" sz="900" b="1" dirty="0" err="1">
                <a:latin typeface="Courier New" panose="02070309020205020404" pitchFamily="49" charset="0"/>
                <a:cs typeface="Courier New" panose="02070309020205020404" pitchFamily="49" charset="0"/>
              </a:rPr>
              <a:t>rnorm</a:t>
            </a:r>
            <a:r>
              <a:rPr lang="en-US" sz="900" b="1" dirty="0">
                <a:latin typeface="Courier New" panose="02070309020205020404" pitchFamily="49" charset="0"/>
                <a:cs typeface="Courier New" panose="02070309020205020404" pitchFamily="49" charset="0"/>
              </a:rPr>
              <a:t>(rep)*</a:t>
            </a:r>
            <a:r>
              <a:rPr lang="en-US" sz="900" b="1" dirty="0" err="1">
                <a:latin typeface="Courier New" panose="02070309020205020404" pitchFamily="49" charset="0"/>
                <a:cs typeface="Courier New" panose="02070309020205020404" pitchFamily="49" charset="0"/>
              </a:rPr>
              <a:t>bstd+b</a:t>
            </a:r>
            <a:endParaRPr lang="en-US" sz="900" b="1" dirty="0">
              <a:latin typeface="Courier New" panose="02070309020205020404" pitchFamily="49" charset="0"/>
              <a:cs typeface="Courier New" panose="02070309020205020404" pitchFamily="49" charset="0"/>
            </a:endParaRPr>
          </a:p>
          <a:p>
            <a:r>
              <a:rPr lang="en-US" sz="900" b="1" dirty="0">
                <a:latin typeface="Courier New" panose="02070309020205020404" pitchFamily="49" charset="0"/>
                <a:cs typeface="Courier New" panose="02070309020205020404" pitchFamily="49" charset="0"/>
              </a:rPr>
              <a:t>ab=avec*</a:t>
            </a:r>
            <a:r>
              <a:rPr lang="en-US" sz="900" b="1" dirty="0" err="1">
                <a:latin typeface="Courier New" panose="02070309020205020404" pitchFamily="49" charset="0"/>
                <a:cs typeface="Courier New" panose="02070309020205020404" pitchFamily="49" charset="0"/>
              </a:rPr>
              <a:t>bvec</a:t>
            </a:r>
            <a:endParaRPr lang="en-US" sz="900" b="1" dirty="0">
              <a:latin typeface="Courier New" panose="02070309020205020404" pitchFamily="49" charset="0"/>
              <a:cs typeface="Courier New" panose="02070309020205020404" pitchFamily="49" charset="0"/>
            </a:endParaRPr>
          </a:p>
          <a:p>
            <a:r>
              <a:rPr lang="en-US" sz="900" b="1" dirty="0">
                <a:latin typeface="Courier New" panose="02070309020205020404" pitchFamily="49" charset="0"/>
                <a:cs typeface="Courier New" panose="02070309020205020404" pitchFamily="49" charset="0"/>
              </a:rPr>
              <a:t>low=(1-conf/100)/2</a:t>
            </a:r>
          </a:p>
          <a:p>
            <a:r>
              <a:rPr lang="en-US" sz="900" b="1" dirty="0" err="1">
                <a:latin typeface="Courier New" panose="02070309020205020404" pitchFamily="49" charset="0"/>
                <a:cs typeface="Courier New" panose="02070309020205020404" pitchFamily="49" charset="0"/>
              </a:rPr>
              <a:t>upp</a:t>
            </a:r>
            <a:r>
              <a:rPr lang="en-US" sz="900" b="1" dirty="0">
                <a:latin typeface="Courier New" panose="02070309020205020404" pitchFamily="49" charset="0"/>
                <a:cs typeface="Courier New" panose="02070309020205020404" pitchFamily="49" charset="0"/>
              </a:rPr>
              <a:t>=((1-conf/100)/2)+(</a:t>
            </a:r>
            <a:r>
              <a:rPr lang="en-US" sz="900" b="1" dirty="0" err="1">
                <a:latin typeface="Courier New" panose="02070309020205020404" pitchFamily="49" charset="0"/>
                <a:cs typeface="Courier New" panose="02070309020205020404" pitchFamily="49" charset="0"/>
              </a:rPr>
              <a:t>conf</a:t>
            </a:r>
            <a:r>
              <a:rPr lang="en-US" sz="900" b="1" dirty="0">
                <a:latin typeface="Courier New" panose="02070309020205020404" pitchFamily="49" charset="0"/>
                <a:cs typeface="Courier New" panose="02070309020205020404" pitchFamily="49" charset="0"/>
              </a:rPr>
              <a:t>/100)</a:t>
            </a:r>
          </a:p>
          <a:p>
            <a:r>
              <a:rPr lang="en-US" sz="900" b="1" dirty="0">
                <a:latin typeface="Courier New" panose="02070309020205020404" pitchFamily="49" charset="0"/>
                <a:cs typeface="Courier New" panose="02070309020205020404" pitchFamily="49" charset="0"/>
              </a:rPr>
              <a:t>LL=</a:t>
            </a:r>
            <a:r>
              <a:rPr lang="en-US" sz="900" b="1" dirty="0" err="1">
                <a:latin typeface="Courier New" panose="02070309020205020404" pitchFamily="49" charset="0"/>
                <a:cs typeface="Courier New" panose="02070309020205020404" pitchFamily="49" charset="0"/>
              </a:rPr>
              <a:t>quantile</a:t>
            </a:r>
            <a:r>
              <a:rPr lang="en-US" sz="900" b="1" dirty="0">
                <a:latin typeface="Courier New" panose="02070309020205020404" pitchFamily="49" charset="0"/>
                <a:cs typeface="Courier New" panose="02070309020205020404" pitchFamily="49" charset="0"/>
              </a:rPr>
              <a:t>(</a:t>
            </a:r>
            <a:r>
              <a:rPr lang="en-US" sz="900" b="1" dirty="0" err="1">
                <a:latin typeface="Courier New" panose="02070309020205020404" pitchFamily="49" charset="0"/>
                <a:cs typeface="Courier New" panose="02070309020205020404" pitchFamily="49" charset="0"/>
              </a:rPr>
              <a:t>ab,low</a:t>
            </a:r>
            <a:r>
              <a:rPr lang="en-US" sz="900" b="1" dirty="0">
                <a:latin typeface="Courier New" panose="02070309020205020404" pitchFamily="49" charset="0"/>
                <a:cs typeface="Courier New" panose="02070309020205020404" pitchFamily="49" charset="0"/>
              </a:rPr>
              <a:t>)</a:t>
            </a:r>
          </a:p>
          <a:p>
            <a:r>
              <a:rPr lang="en-US" sz="900" b="1" dirty="0">
                <a:latin typeface="Courier New" panose="02070309020205020404" pitchFamily="49" charset="0"/>
                <a:cs typeface="Courier New" panose="02070309020205020404" pitchFamily="49" charset="0"/>
              </a:rPr>
              <a:t>UL=</a:t>
            </a:r>
            <a:r>
              <a:rPr lang="en-US" sz="900" b="1" dirty="0" err="1">
                <a:latin typeface="Courier New" panose="02070309020205020404" pitchFamily="49" charset="0"/>
                <a:cs typeface="Courier New" panose="02070309020205020404" pitchFamily="49" charset="0"/>
              </a:rPr>
              <a:t>quantile</a:t>
            </a:r>
            <a:r>
              <a:rPr lang="en-US" sz="900" b="1" dirty="0">
                <a:latin typeface="Courier New" panose="02070309020205020404" pitchFamily="49" charset="0"/>
                <a:cs typeface="Courier New" panose="02070309020205020404" pitchFamily="49" charset="0"/>
              </a:rPr>
              <a:t>(</a:t>
            </a:r>
            <a:r>
              <a:rPr lang="en-US" sz="900" b="1" dirty="0" err="1">
                <a:latin typeface="Courier New" panose="02070309020205020404" pitchFamily="49" charset="0"/>
                <a:cs typeface="Courier New" panose="02070309020205020404" pitchFamily="49" charset="0"/>
              </a:rPr>
              <a:t>ab,upp</a:t>
            </a:r>
            <a:r>
              <a:rPr lang="en-US" sz="900" b="1" dirty="0">
                <a:latin typeface="Courier New" panose="02070309020205020404" pitchFamily="49" charset="0"/>
                <a:cs typeface="Courier New" panose="02070309020205020404" pitchFamily="49" charset="0"/>
              </a:rPr>
              <a:t>)</a:t>
            </a:r>
          </a:p>
          <a:p>
            <a:r>
              <a:rPr lang="en-US" sz="900" b="1" dirty="0">
                <a:latin typeface="Courier New" panose="02070309020205020404" pitchFamily="49" charset="0"/>
                <a:cs typeface="Courier New" panose="02070309020205020404" pitchFamily="49" charset="0"/>
              </a:rPr>
              <a:t>LL4=format(</a:t>
            </a:r>
            <a:r>
              <a:rPr lang="en-US" sz="900" b="1" dirty="0" err="1">
                <a:latin typeface="Courier New" panose="02070309020205020404" pitchFamily="49" charset="0"/>
                <a:cs typeface="Courier New" panose="02070309020205020404" pitchFamily="49" charset="0"/>
              </a:rPr>
              <a:t>LL,digits</a:t>
            </a:r>
            <a:r>
              <a:rPr lang="en-US" sz="900" b="1" dirty="0">
                <a:latin typeface="Courier New" panose="02070309020205020404" pitchFamily="49" charset="0"/>
                <a:cs typeface="Courier New" panose="02070309020205020404" pitchFamily="49" charset="0"/>
              </a:rPr>
              <a:t>=4)</a:t>
            </a:r>
          </a:p>
          <a:p>
            <a:r>
              <a:rPr lang="en-US" sz="900" b="1" dirty="0">
                <a:latin typeface="Courier New" panose="02070309020205020404" pitchFamily="49" charset="0"/>
                <a:cs typeface="Courier New" panose="02070309020205020404" pitchFamily="49" charset="0"/>
              </a:rPr>
              <a:t>UL4=format(</a:t>
            </a:r>
            <a:r>
              <a:rPr lang="en-US" sz="900" b="1" dirty="0" err="1">
                <a:latin typeface="Courier New" panose="02070309020205020404" pitchFamily="49" charset="0"/>
                <a:cs typeface="Courier New" panose="02070309020205020404" pitchFamily="49" charset="0"/>
              </a:rPr>
              <a:t>UL,digits</a:t>
            </a:r>
            <a:r>
              <a:rPr lang="en-US" sz="900" b="1" dirty="0">
                <a:latin typeface="Courier New" panose="02070309020205020404" pitchFamily="49" charset="0"/>
                <a:cs typeface="Courier New" panose="02070309020205020404" pitchFamily="49" charset="0"/>
              </a:rPr>
              <a:t>=4)</a:t>
            </a:r>
          </a:p>
          <a:p>
            <a:r>
              <a:rPr lang="en-US" sz="900" b="1" dirty="0">
                <a:latin typeface="Courier New" panose="02070309020205020404" pitchFamily="49" charset="0"/>
                <a:cs typeface="Courier New" panose="02070309020205020404" pitchFamily="49" charset="0"/>
              </a:rPr>
              <a:t>################################################</a:t>
            </a:r>
          </a:p>
          <a:p>
            <a:r>
              <a:rPr lang="en-US" sz="900" b="1" dirty="0">
                <a:latin typeface="Courier New" panose="02070309020205020404" pitchFamily="49" charset="0"/>
                <a:cs typeface="Courier New" panose="02070309020205020404" pitchFamily="49" charset="0"/>
              </a:rPr>
              <a:t># The number of columns in the histogram can   #</a:t>
            </a:r>
          </a:p>
          <a:p>
            <a:r>
              <a:rPr lang="en-US" sz="900" b="1" dirty="0">
                <a:latin typeface="Courier New" panose="02070309020205020404" pitchFamily="49" charset="0"/>
                <a:cs typeface="Courier New" panose="02070309020205020404" pitchFamily="49" charset="0"/>
              </a:rPr>
              <a:t># be changed by replacing 'FD' below with      #</a:t>
            </a:r>
          </a:p>
          <a:p>
            <a:r>
              <a:rPr lang="en-US" sz="900" b="1" dirty="0">
                <a:latin typeface="Courier New" panose="02070309020205020404" pitchFamily="49" charset="0"/>
                <a:cs typeface="Courier New" panose="02070309020205020404" pitchFamily="49" charset="0"/>
              </a:rPr>
              <a:t># an integer value.                            #</a:t>
            </a:r>
          </a:p>
          <a:p>
            <a:r>
              <a:rPr lang="en-US" sz="900" b="1" dirty="0">
                <a:latin typeface="Courier New" panose="02070309020205020404" pitchFamily="49" charset="0"/>
                <a:cs typeface="Courier New" panose="02070309020205020404" pitchFamily="49" charset="0"/>
              </a:rPr>
              <a:t>################################################</a:t>
            </a:r>
          </a:p>
          <a:p>
            <a:r>
              <a:rPr lang="en-US" sz="900" b="1" dirty="0" err="1">
                <a:latin typeface="Courier New" panose="02070309020205020404" pitchFamily="49" charset="0"/>
                <a:cs typeface="Courier New" panose="02070309020205020404" pitchFamily="49" charset="0"/>
              </a:rPr>
              <a:t>hist</a:t>
            </a:r>
            <a:r>
              <a:rPr lang="en-US" sz="900" b="1" dirty="0">
                <a:latin typeface="Courier New" panose="02070309020205020404" pitchFamily="49" charset="0"/>
                <a:cs typeface="Courier New" panose="02070309020205020404" pitchFamily="49" charset="0"/>
              </a:rPr>
              <a:t>(</a:t>
            </a:r>
            <a:r>
              <a:rPr lang="en-US" sz="900" b="1" dirty="0" err="1">
                <a:latin typeface="Courier New" panose="02070309020205020404" pitchFamily="49" charset="0"/>
                <a:cs typeface="Courier New" panose="02070309020205020404" pitchFamily="49" charset="0"/>
              </a:rPr>
              <a:t>ab,breaks</a:t>
            </a:r>
            <a:r>
              <a:rPr lang="en-US" sz="900" b="1" dirty="0">
                <a:latin typeface="Courier New" panose="02070309020205020404" pitchFamily="49" charset="0"/>
                <a:cs typeface="Courier New" panose="02070309020205020404" pitchFamily="49" charset="0"/>
              </a:rPr>
              <a:t>='</a:t>
            </a:r>
            <a:r>
              <a:rPr lang="en-US" sz="900" b="1" dirty="0" err="1">
                <a:latin typeface="Courier New" panose="02070309020205020404" pitchFamily="49" charset="0"/>
                <a:cs typeface="Courier New" panose="02070309020205020404" pitchFamily="49" charset="0"/>
              </a:rPr>
              <a:t>FD',col</a:t>
            </a:r>
            <a:r>
              <a:rPr lang="en-US" sz="900" b="1" dirty="0">
                <a:latin typeface="Courier New" panose="02070309020205020404" pitchFamily="49" charset="0"/>
                <a:cs typeface="Courier New" panose="02070309020205020404" pitchFamily="49" charset="0"/>
              </a:rPr>
              <a:t>='</a:t>
            </a:r>
            <a:r>
              <a:rPr lang="en-US" sz="900" b="1" dirty="0" err="1">
                <a:latin typeface="Courier New" panose="02070309020205020404" pitchFamily="49" charset="0"/>
                <a:cs typeface="Courier New" panose="02070309020205020404" pitchFamily="49" charset="0"/>
              </a:rPr>
              <a:t>skyblue</a:t>
            </a:r>
            <a:r>
              <a:rPr lang="en-US" sz="900" b="1" dirty="0">
                <a:latin typeface="Courier New" panose="02070309020205020404" pitchFamily="49" charset="0"/>
                <a:cs typeface="Courier New" panose="02070309020205020404" pitchFamily="49" charset="0"/>
              </a:rPr>
              <a:t>',</a:t>
            </a:r>
            <a:r>
              <a:rPr lang="en-US" sz="900" b="1" dirty="0" err="1">
                <a:latin typeface="Courier New" panose="02070309020205020404" pitchFamily="49" charset="0"/>
                <a:cs typeface="Courier New" panose="02070309020205020404" pitchFamily="49" charset="0"/>
              </a:rPr>
              <a:t>xlab</a:t>
            </a:r>
            <a:r>
              <a:rPr lang="en-US" sz="900" b="1" dirty="0">
                <a:latin typeface="Courier New" panose="02070309020205020404" pitchFamily="49" charset="0"/>
                <a:cs typeface="Courier New" panose="02070309020205020404" pitchFamily="49" charset="0"/>
              </a:rPr>
              <a:t>=paste(</a:t>
            </a:r>
            <a:r>
              <a:rPr lang="en-US" sz="900" b="1" dirty="0" err="1">
                <a:latin typeface="Courier New" panose="02070309020205020404" pitchFamily="49" charset="0"/>
                <a:cs typeface="Courier New" panose="02070309020205020404" pitchFamily="49" charset="0"/>
              </a:rPr>
              <a:t>conf</a:t>
            </a:r>
            <a:r>
              <a:rPr lang="en-US" sz="900" b="1" dirty="0">
                <a:latin typeface="Courier New" panose="02070309020205020404" pitchFamily="49" charset="0"/>
                <a:cs typeface="Courier New" panose="02070309020205020404" pitchFamily="49" charset="0"/>
              </a:rPr>
              <a:t>,'% Confidence Interval ','LL',LL4,'  UL',UL4),</a:t>
            </a:r>
          </a:p>
          <a:p>
            <a:r>
              <a:rPr lang="en-US" sz="900" b="1" dirty="0">
                <a:latin typeface="Courier New" panose="02070309020205020404" pitchFamily="49" charset="0"/>
                <a:cs typeface="Courier New" panose="02070309020205020404" pitchFamily="49" charset="0"/>
              </a:rPr>
              <a:t>main='Distribution of Indirect Effect')</a:t>
            </a:r>
          </a:p>
        </p:txBody>
      </p:sp>
      <p:pic>
        <p:nvPicPr>
          <p:cNvPr id="2" name="Picture 1"/>
          <p:cNvPicPr>
            <a:picLocks noChangeAspect="1"/>
          </p:cNvPicPr>
          <p:nvPr/>
        </p:nvPicPr>
        <p:blipFill>
          <a:blip r:embed="rId2"/>
          <a:stretch>
            <a:fillRect/>
          </a:stretch>
        </p:blipFill>
        <p:spPr>
          <a:xfrm>
            <a:off x="4929809" y="2657935"/>
            <a:ext cx="3689404" cy="3685107"/>
          </a:xfrm>
          <a:prstGeom prst="rect">
            <a:avLst/>
          </a:prstGeom>
        </p:spPr>
      </p:pic>
      <p:sp>
        <p:nvSpPr>
          <p:cNvPr id="6" name="Date Placeholder 5"/>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7" name="Footer Placeholder 6"/>
          <p:cNvSpPr>
            <a:spLocks noGrp="1"/>
          </p:cNvSpPr>
          <p:nvPr>
            <p:ph type="ftr" sz="quarter" idx="11"/>
          </p:nvPr>
        </p:nvSpPr>
        <p:spPr/>
        <p:txBody>
          <a:bodyPr/>
          <a:lstStyle/>
          <a:p>
            <a:pPr>
              <a:defRPr/>
            </a:pPr>
            <a:r>
              <a:rPr lang="en-US" smtClean="0"/>
              <a:t>Copyright Paul D. Bliese</a:t>
            </a:r>
            <a:endParaRPr lang="en-US"/>
          </a:p>
        </p:txBody>
      </p:sp>
      <p:sp>
        <p:nvSpPr>
          <p:cNvPr id="8" name="Slide Number Placeholder 7"/>
          <p:cNvSpPr>
            <a:spLocks noGrp="1"/>
          </p:cNvSpPr>
          <p:nvPr>
            <p:ph type="sldNum" sz="quarter" idx="12"/>
          </p:nvPr>
        </p:nvSpPr>
        <p:spPr/>
        <p:txBody>
          <a:bodyPr/>
          <a:lstStyle/>
          <a:p>
            <a:pPr>
              <a:defRPr/>
            </a:pPr>
            <a:fld id="{F47C902F-E146-4E0D-B065-520C146C0C24}" type="slidenum">
              <a:rPr lang="en-US" smtClean="0"/>
              <a:pPr>
                <a:defRPr/>
              </a:pPr>
              <a:t>183</a:t>
            </a:fld>
            <a:endParaRPr lang="en-US"/>
          </a:p>
        </p:txBody>
      </p:sp>
    </p:spTree>
    <p:extLst>
      <p:ext uri="{BB962C8B-B14F-4D97-AF65-F5344CB8AC3E}">
        <p14:creationId xmlns:p14="http://schemas.microsoft.com/office/powerpoint/2010/main" val="30140124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problem with any mediation containing a 2 (e.g., 2-1-1)</a:t>
            </a:r>
            <a:endParaRPr lang="en-US" dirty="0"/>
          </a:p>
        </p:txBody>
      </p:sp>
      <p:sp>
        <p:nvSpPr>
          <p:cNvPr id="4" name="Content Placeholder 3"/>
          <p:cNvSpPr>
            <a:spLocks noGrp="1"/>
          </p:cNvSpPr>
          <p:nvPr>
            <p:ph idx="1"/>
          </p:nvPr>
        </p:nvSpPr>
        <p:spPr/>
        <p:txBody>
          <a:bodyPr/>
          <a:lstStyle/>
          <a:p>
            <a:r>
              <a:rPr lang="en-US" dirty="0" smtClean="0"/>
              <a:t>2-1 link is group-level which means that we are basically conducting a group mean analysis</a:t>
            </a:r>
          </a:p>
          <a:p>
            <a:pPr lvl="1"/>
            <a:r>
              <a:rPr lang="en-US" dirty="0" smtClean="0"/>
              <a:t>…it </a:t>
            </a:r>
            <a:r>
              <a:rPr lang="en-US" dirty="0"/>
              <a:t>is not generally recognized that—at an </a:t>
            </a:r>
            <a:r>
              <a:rPr lang="en-US" dirty="0" smtClean="0"/>
              <a:t>interpretational </a:t>
            </a:r>
            <a:r>
              <a:rPr lang="en-US" dirty="0"/>
              <a:t>level—these are actually Between effects because </a:t>
            </a:r>
            <a:r>
              <a:rPr lang="en-US" i="1" dirty="0"/>
              <a:t>X </a:t>
            </a:r>
            <a:r>
              <a:rPr lang="en-US" dirty="0" smtClean="0"/>
              <a:t>may affect </a:t>
            </a:r>
            <a:r>
              <a:rPr lang="en-US" dirty="0"/>
              <a:t>only the Between components of </a:t>
            </a:r>
            <a:r>
              <a:rPr lang="en-US" i="1" dirty="0"/>
              <a:t>M </a:t>
            </a:r>
            <a:r>
              <a:rPr lang="en-US" dirty="0"/>
              <a:t>and </a:t>
            </a:r>
            <a:r>
              <a:rPr lang="en-US" i="1" dirty="0"/>
              <a:t>Y</a:t>
            </a:r>
            <a:r>
              <a:rPr lang="en-US" dirty="0" smtClean="0"/>
              <a:t>. Preacher et al., 2010 page 210-211.</a:t>
            </a:r>
          </a:p>
        </p:txBody>
      </p:sp>
      <p:sp>
        <p:nvSpPr>
          <p:cNvPr id="3" name="Date Placeholder 2"/>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184</a:t>
            </a:fld>
            <a:endParaRPr lang="en-US"/>
          </a:p>
        </p:txBody>
      </p:sp>
    </p:spTree>
    <p:extLst>
      <p:ext uri="{BB962C8B-B14F-4D97-AF65-F5344CB8AC3E}">
        <p14:creationId xmlns:p14="http://schemas.microsoft.com/office/powerpoint/2010/main" val="384649175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problem with any mediation containing a 2 (e.g., 2-1-1)</a:t>
            </a:r>
            <a:endParaRPr lang="en-US" dirty="0"/>
          </a:p>
        </p:txBody>
      </p:sp>
      <p:sp>
        <p:nvSpPr>
          <p:cNvPr id="4" name="Content Placeholder 3"/>
          <p:cNvSpPr>
            <a:spLocks noGrp="1"/>
          </p:cNvSpPr>
          <p:nvPr>
            <p:ph idx="1"/>
          </p:nvPr>
        </p:nvSpPr>
        <p:spPr/>
        <p:txBody>
          <a:bodyPr/>
          <a:lstStyle/>
          <a:p>
            <a:r>
              <a:rPr lang="en-US" dirty="0" err="1" smtClean="0"/>
              <a:t>Raudenbush</a:t>
            </a:r>
            <a:r>
              <a:rPr lang="en-US" dirty="0" smtClean="0"/>
              <a:t> and </a:t>
            </a:r>
            <a:r>
              <a:rPr lang="en-US" dirty="0" err="1" smtClean="0"/>
              <a:t>Bryk</a:t>
            </a:r>
            <a:r>
              <a:rPr lang="en-US" dirty="0" smtClean="0"/>
              <a:t> (2002) page 24 (</a:t>
            </a:r>
            <a:r>
              <a:rPr lang="en-US" u="sng" dirty="0" smtClean="0"/>
              <a:t>Means as Outcome Regression</a:t>
            </a:r>
            <a:r>
              <a:rPr lang="en-US" dirty="0" smtClean="0"/>
              <a:t>): Notice the name and that </a:t>
            </a:r>
            <a:r>
              <a:rPr lang="en-US" dirty="0" err="1" smtClean="0"/>
              <a:t>Y</a:t>
            </a:r>
            <a:r>
              <a:rPr lang="en-US" baseline="-25000" dirty="0" err="1" smtClean="0"/>
              <a:t>ij</a:t>
            </a:r>
            <a:r>
              <a:rPr lang="en-US" dirty="0" smtClean="0"/>
              <a:t> is a level-1 outcome.</a:t>
            </a:r>
          </a:p>
          <a:p>
            <a:pPr lvl="1"/>
            <a:r>
              <a:rPr lang="en-US" altLang="en-US" dirty="0" smtClean="0">
                <a:solidFill>
                  <a:srgbClr val="000000"/>
                </a:solidFill>
              </a:rPr>
              <a:t>Separate components where </a:t>
            </a:r>
            <a:r>
              <a:rPr lang="en-US" altLang="en-US" dirty="0" err="1" smtClean="0">
                <a:solidFill>
                  <a:srgbClr val="000000"/>
                </a:solidFill>
              </a:rPr>
              <a:t>W</a:t>
            </a:r>
            <a:r>
              <a:rPr lang="en-US" altLang="en-US" baseline="-25000" dirty="0" err="1" smtClean="0">
                <a:solidFill>
                  <a:srgbClr val="000000"/>
                </a:solidFill>
              </a:rPr>
              <a:t>j</a:t>
            </a:r>
            <a:r>
              <a:rPr lang="en-US" altLang="en-US" dirty="0" smtClean="0">
                <a:solidFill>
                  <a:srgbClr val="000000"/>
                </a:solidFill>
              </a:rPr>
              <a:t> is a Level-2 predictor constant across groups</a:t>
            </a:r>
            <a:endParaRPr lang="en-US" altLang="en-US" dirty="0">
              <a:solidFill>
                <a:srgbClr val="000000"/>
              </a:solidFill>
            </a:endParaRPr>
          </a:p>
          <a:p>
            <a:pPr lvl="2">
              <a:buFontTx/>
              <a:buNone/>
            </a:pPr>
            <a:r>
              <a:rPr lang="en-US" altLang="en-US" i="1" dirty="0" err="1">
                <a:solidFill>
                  <a:srgbClr val="000000"/>
                </a:solidFill>
              </a:rPr>
              <a:t>Y</a:t>
            </a:r>
            <a:r>
              <a:rPr lang="en-US" altLang="en-US" i="1" baseline="-25000" dirty="0" err="1">
                <a:solidFill>
                  <a:srgbClr val="000000"/>
                </a:solidFill>
              </a:rPr>
              <a:t>ij</a:t>
            </a:r>
            <a:r>
              <a:rPr lang="en-US" altLang="en-US" i="1" dirty="0">
                <a:solidFill>
                  <a:srgbClr val="000000"/>
                </a:solidFill>
              </a:rPr>
              <a:t> = </a:t>
            </a:r>
            <a:r>
              <a:rPr lang="en-US" altLang="en-US" dirty="0">
                <a:solidFill>
                  <a:srgbClr val="000000"/>
                </a:solidFill>
                <a:sym typeface="Symbol" panose="05050102010706020507" pitchFamily="18" charset="2"/>
              </a:rPr>
              <a:t></a:t>
            </a:r>
            <a:r>
              <a:rPr lang="en-US" altLang="en-US" baseline="-25000" dirty="0">
                <a:solidFill>
                  <a:srgbClr val="000000"/>
                </a:solidFill>
              </a:rPr>
              <a:t>0</a:t>
            </a:r>
            <a:r>
              <a:rPr lang="en-US" altLang="en-US" i="1" baseline="-25000" dirty="0">
                <a:solidFill>
                  <a:srgbClr val="000000"/>
                </a:solidFill>
              </a:rPr>
              <a:t>j</a:t>
            </a:r>
            <a:r>
              <a:rPr lang="en-US" altLang="en-US" i="1" dirty="0">
                <a:solidFill>
                  <a:srgbClr val="000000"/>
                </a:solidFill>
              </a:rPr>
              <a:t>+r</a:t>
            </a:r>
            <a:r>
              <a:rPr lang="en-US" altLang="en-US" i="1" baseline="-25000" dirty="0">
                <a:solidFill>
                  <a:srgbClr val="000000"/>
                </a:solidFill>
              </a:rPr>
              <a:t>ij</a:t>
            </a:r>
          </a:p>
          <a:p>
            <a:pPr lvl="2">
              <a:buFontTx/>
              <a:buNone/>
            </a:pPr>
            <a:r>
              <a:rPr lang="en-US" altLang="en-US" dirty="0">
                <a:solidFill>
                  <a:srgbClr val="000000"/>
                </a:solidFill>
                <a:sym typeface="Symbol" panose="05050102010706020507" pitchFamily="18" charset="2"/>
              </a:rPr>
              <a:t></a:t>
            </a:r>
            <a:r>
              <a:rPr lang="en-US" altLang="en-US" baseline="-25000" dirty="0">
                <a:solidFill>
                  <a:srgbClr val="000000"/>
                </a:solidFill>
              </a:rPr>
              <a:t>0</a:t>
            </a:r>
            <a:r>
              <a:rPr lang="en-US" altLang="en-US" i="1" baseline="-25000" dirty="0">
                <a:solidFill>
                  <a:srgbClr val="000000"/>
                </a:solidFill>
              </a:rPr>
              <a:t>j</a:t>
            </a:r>
            <a:r>
              <a:rPr lang="en-US" altLang="en-US" i="1" dirty="0">
                <a:solidFill>
                  <a:srgbClr val="000000"/>
                </a:solidFill>
              </a:rPr>
              <a:t> = </a:t>
            </a:r>
            <a:r>
              <a:rPr lang="en-US" altLang="en-US" i="1" dirty="0">
                <a:solidFill>
                  <a:srgbClr val="000000"/>
                </a:solidFill>
                <a:sym typeface="Symbol" panose="05050102010706020507" pitchFamily="18" charset="2"/>
              </a:rPr>
              <a:t></a:t>
            </a:r>
            <a:r>
              <a:rPr lang="en-US" altLang="en-US" baseline="-25000" dirty="0">
                <a:solidFill>
                  <a:srgbClr val="000000"/>
                </a:solidFill>
              </a:rPr>
              <a:t>00 </a:t>
            </a:r>
            <a:r>
              <a:rPr lang="en-US" altLang="en-US" i="1" dirty="0">
                <a:solidFill>
                  <a:srgbClr val="000000"/>
                </a:solidFill>
              </a:rPr>
              <a:t>+</a:t>
            </a:r>
            <a:r>
              <a:rPr lang="en-US" altLang="en-US" baseline="-25000" dirty="0">
                <a:solidFill>
                  <a:srgbClr val="000000"/>
                </a:solidFill>
              </a:rPr>
              <a:t> </a:t>
            </a:r>
            <a:r>
              <a:rPr lang="en-US" altLang="en-US" i="1" dirty="0">
                <a:sym typeface="Symbol" panose="05050102010706020507" pitchFamily="18" charset="2"/>
              </a:rPr>
              <a:t></a:t>
            </a:r>
            <a:r>
              <a:rPr lang="en-US" altLang="en-US" i="1" baseline="-25000" dirty="0" smtClean="0"/>
              <a:t>01</a:t>
            </a:r>
            <a:r>
              <a:rPr lang="en-US" altLang="en-US" i="1" dirty="0" smtClean="0"/>
              <a:t>W</a:t>
            </a:r>
            <a:r>
              <a:rPr lang="en-US" altLang="en-US" i="1" baseline="-25000" dirty="0">
                <a:solidFill>
                  <a:srgbClr val="000000"/>
                </a:solidFill>
              </a:rPr>
              <a:t>j</a:t>
            </a:r>
            <a:r>
              <a:rPr lang="en-US" altLang="en-US" i="1" dirty="0" smtClean="0"/>
              <a:t>+</a:t>
            </a:r>
            <a:r>
              <a:rPr lang="en-US" altLang="en-US" i="1" dirty="0" smtClean="0">
                <a:solidFill>
                  <a:srgbClr val="000000"/>
                </a:solidFill>
              </a:rPr>
              <a:t>u</a:t>
            </a:r>
            <a:r>
              <a:rPr lang="en-US" altLang="en-US" baseline="-25000" dirty="0" smtClean="0">
                <a:solidFill>
                  <a:srgbClr val="000000"/>
                </a:solidFill>
              </a:rPr>
              <a:t>0</a:t>
            </a:r>
            <a:r>
              <a:rPr lang="en-US" altLang="en-US" i="1" baseline="-25000" dirty="0" smtClean="0">
                <a:solidFill>
                  <a:srgbClr val="000000"/>
                </a:solidFill>
              </a:rPr>
              <a:t>j</a:t>
            </a:r>
            <a:endParaRPr lang="en-US" altLang="en-US" i="1" baseline="-25000" dirty="0">
              <a:solidFill>
                <a:srgbClr val="000000"/>
              </a:solidFill>
            </a:endParaRPr>
          </a:p>
          <a:p>
            <a:pPr lvl="1"/>
            <a:r>
              <a:rPr lang="en-US" altLang="en-US" dirty="0"/>
              <a:t>Combined</a:t>
            </a:r>
          </a:p>
          <a:p>
            <a:pPr lvl="2">
              <a:buFontTx/>
              <a:buNone/>
            </a:pPr>
            <a:r>
              <a:rPr lang="en-US" altLang="en-US" i="1" dirty="0" err="1"/>
              <a:t>Y</a:t>
            </a:r>
            <a:r>
              <a:rPr lang="en-US" altLang="en-US" i="1" baseline="-25000" dirty="0" err="1"/>
              <a:t>ij</a:t>
            </a:r>
            <a:r>
              <a:rPr lang="en-US" altLang="en-US" i="1" dirty="0"/>
              <a:t> =</a:t>
            </a:r>
            <a:r>
              <a:rPr lang="en-US" altLang="en-US" i="1" dirty="0">
                <a:sym typeface="Symbol" panose="05050102010706020507" pitchFamily="18" charset="2"/>
              </a:rPr>
              <a:t></a:t>
            </a:r>
            <a:r>
              <a:rPr lang="en-US" altLang="en-US" i="1" baseline="-25000" dirty="0" smtClean="0"/>
              <a:t>00</a:t>
            </a:r>
            <a:r>
              <a:rPr lang="en-US" altLang="en-US" i="1" dirty="0" smtClean="0"/>
              <a:t>+</a:t>
            </a:r>
            <a:r>
              <a:rPr lang="en-US" altLang="en-US" i="1" dirty="0" smtClean="0">
                <a:sym typeface="Symbol" panose="05050102010706020507" pitchFamily="18" charset="2"/>
              </a:rPr>
              <a:t></a:t>
            </a:r>
            <a:r>
              <a:rPr lang="en-US" altLang="en-US" i="1" baseline="-25000" dirty="0"/>
              <a:t>01</a:t>
            </a:r>
            <a:r>
              <a:rPr lang="en-US" altLang="en-US" i="1" dirty="0"/>
              <a:t>W</a:t>
            </a:r>
            <a:r>
              <a:rPr lang="en-US" altLang="en-US" i="1" baseline="-25000" dirty="0">
                <a:solidFill>
                  <a:srgbClr val="000000"/>
                </a:solidFill>
              </a:rPr>
              <a:t>j</a:t>
            </a:r>
            <a:r>
              <a:rPr lang="en-US" altLang="en-US" i="1" dirty="0"/>
              <a:t>+</a:t>
            </a:r>
            <a:r>
              <a:rPr lang="en-US" altLang="en-US" i="1" dirty="0" smtClean="0"/>
              <a:t>u</a:t>
            </a:r>
            <a:r>
              <a:rPr lang="en-US" altLang="en-US" i="1" baseline="-25000" dirty="0" smtClean="0"/>
              <a:t>0j</a:t>
            </a:r>
            <a:r>
              <a:rPr lang="en-US" altLang="en-US" i="1" dirty="0" smtClean="0"/>
              <a:t>+r</a:t>
            </a:r>
            <a:r>
              <a:rPr lang="en-US" altLang="en-US" i="1" baseline="-25000" dirty="0" smtClean="0"/>
              <a:t>ij</a:t>
            </a:r>
            <a:r>
              <a:rPr lang="en-US" altLang="en-US" dirty="0"/>
              <a:t>.</a:t>
            </a:r>
          </a:p>
          <a:p>
            <a:endParaRPr lang="en-US" altLang="en-US" dirty="0"/>
          </a:p>
          <a:p>
            <a:endParaRPr lang="en-US" dirty="0"/>
          </a:p>
        </p:txBody>
      </p:sp>
      <p:sp>
        <p:nvSpPr>
          <p:cNvPr id="3" name="Date Placeholder 2"/>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185</a:t>
            </a:fld>
            <a:endParaRPr lang="en-US"/>
          </a:p>
        </p:txBody>
      </p:sp>
    </p:spTree>
    <p:extLst>
      <p:ext uri="{BB962C8B-B14F-4D97-AF65-F5344CB8AC3E}">
        <p14:creationId xmlns:p14="http://schemas.microsoft.com/office/powerpoint/2010/main" val="77764079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problem with any mediation containing a 2 (e.g., 2-1-1)</a:t>
            </a:r>
          </a:p>
        </p:txBody>
      </p:sp>
      <p:sp>
        <p:nvSpPr>
          <p:cNvPr id="4" name="Content Placeholder 3"/>
          <p:cNvSpPr>
            <a:spLocks noGrp="1"/>
          </p:cNvSpPr>
          <p:nvPr>
            <p:ph idx="1"/>
          </p:nvPr>
        </p:nvSpPr>
        <p:spPr/>
        <p:txBody>
          <a:bodyPr/>
          <a:lstStyle/>
          <a:p>
            <a:r>
              <a:rPr lang="en-US" altLang="en-US" dirty="0" smtClean="0"/>
              <a:t>Page 212 argues that estimate of group-level relationships in mixed-effects models are biased because they do not adjust for reliability</a:t>
            </a:r>
          </a:p>
          <a:p>
            <a:pPr lvl="1"/>
            <a:r>
              <a:rPr lang="en-US" altLang="en-US" dirty="0" smtClean="0"/>
              <a:t>Problem is that we rarely care about biased estimates; instead, we care about significant estimates</a:t>
            </a:r>
          </a:p>
          <a:p>
            <a:pPr lvl="2"/>
            <a:r>
              <a:rPr lang="en-US" altLang="en-US" dirty="0" smtClean="0"/>
              <a:t>Correcting parameter estimates for un-reliability does make one more likely to detect a significant effect.</a:t>
            </a:r>
          </a:p>
          <a:p>
            <a:pPr lvl="2"/>
            <a:r>
              <a:rPr lang="en-US" altLang="en-US" dirty="0" smtClean="0"/>
              <a:t>Hence, this concern may be a bit over-stated</a:t>
            </a:r>
          </a:p>
          <a:p>
            <a:r>
              <a:rPr lang="en-US" altLang="en-US" dirty="0" smtClean="0"/>
              <a:t>Other concerns (page 213) may "involve an inconvenient degree of manual manipulation", but may actually be fine</a:t>
            </a:r>
          </a:p>
          <a:p>
            <a:endParaRPr lang="en-US" altLang="en-US" dirty="0"/>
          </a:p>
          <a:p>
            <a:endParaRPr lang="en-US" dirty="0"/>
          </a:p>
        </p:txBody>
      </p:sp>
      <p:sp>
        <p:nvSpPr>
          <p:cNvPr id="3" name="Date Placeholder 2"/>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186</a:t>
            </a:fld>
            <a:endParaRPr lang="en-US"/>
          </a:p>
        </p:txBody>
      </p:sp>
    </p:spTree>
    <p:extLst>
      <p:ext uri="{BB962C8B-B14F-4D97-AF65-F5344CB8AC3E}">
        <p14:creationId xmlns:p14="http://schemas.microsoft.com/office/powerpoint/2010/main" val="345633391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Main Take-Away</a:t>
            </a:r>
            <a:endParaRPr lang="en-US" dirty="0"/>
          </a:p>
        </p:txBody>
      </p:sp>
      <p:sp>
        <p:nvSpPr>
          <p:cNvPr id="4" name="Content Placeholder 3"/>
          <p:cNvSpPr>
            <a:spLocks noGrp="1"/>
          </p:cNvSpPr>
          <p:nvPr>
            <p:ph idx="1"/>
          </p:nvPr>
        </p:nvSpPr>
        <p:spPr/>
        <p:txBody>
          <a:bodyPr/>
          <a:lstStyle/>
          <a:p>
            <a:r>
              <a:rPr lang="en-US" altLang="en-US" dirty="0" smtClean="0"/>
              <a:t>Mediation is more complex in multilevel models</a:t>
            </a:r>
          </a:p>
          <a:p>
            <a:r>
              <a:rPr lang="en-US" altLang="en-US" dirty="0" smtClean="0"/>
              <a:t>Pretty easy to specify 1-1-1 mediation models</a:t>
            </a:r>
          </a:p>
          <a:p>
            <a:r>
              <a:rPr lang="en-US" altLang="en-US" dirty="0" smtClean="0"/>
              <a:t>Specifying mediation models where the mediator or predictor is a level-2 variable (2-1-1 or 1-2-1) fundamentally changes the model so that it is basically a group-mean model</a:t>
            </a:r>
          </a:p>
          <a:p>
            <a:pPr lvl="1"/>
            <a:r>
              <a:rPr lang="en-US" altLang="en-US" dirty="0" smtClean="0"/>
              <a:t>Non-SEM approaches can handle these and may be adequate</a:t>
            </a:r>
          </a:p>
          <a:p>
            <a:pPr lvl="1"/>
            <a:r>
              <a:rPr lang="en-US" altLang="en-US" dirty="0" smtClean="0"/>
              <a:t>In very complex models, multilevel SEM may be necessary</a:t>
            </a:r>
          </a:p>
          <a:p>
            <a:endParaRPr lang="en-US" dirty="0"/>
          </a:p>
        </p:txBody>
      </p:sp>
      <p:sp>
        <p:nvSpPr>
          <p:cNvPr id="3" name="Date Placeholder 2"/>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187</a:t>
            </a:fld>
            <a:endParaRPr lang="en-US"/>
          </a:p>
        </p:txBody>
      </p:sp>
    </p:spTree>
    <p:extLst>
      <p:ext uri="{BB962C8B-B14F-4D97-AF65-F5344CB8AC3E}">
        <p14:creationId xmlns:p14="http://schemas.microsoft.com/office/powerpoint/2010/main" val="198352233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BB29618B-D395-4622-9304-B7F21BBA54E8}" type="slidenum">
              <a:rPr lang="en-US"/>
              <a:pPr>
                <a:defRPr/>
              </a:pPr>
              <a:t>188</a:t>
            </a:fld>
            <a:endParaRPr lang="en-US"/>
          </a:p>
        </p:txBody>
      </p:sp>
      <p:sp>
        <p:nvSpPr>
          <p:cNvPr id="202757" name="Rectangle 2"/>
          <p:cNvSpPr>
            <a:spLocks noGrp="1" noChangeArrowheads="1"/>
          </p:cNvSpPr>
          <p:nvPr>
            <p:ph type="ctrTitle"/>
          </p:nvPr>
        </p:nvSpPr>
        <p:spPr>
          <a:xfrm>
            <a:off x="685800" y="2286000"/>
            <a:ext cx="7772400" cy="1143000"/>
          </a:xfrm>
        </p:spPr>
        <p:txBody>
          <a:bodyPr/>
          <a:lstStyle/>
          <a:p>
            <a:r>
              <a:rPr lang="en-US" altLang="en-US" dirty="0" smtClean="0"/>
              <a:t>Part V</a:t>
            </a:r>
          </a:p>
        </p:txBody>
      </p:sp>
      <p:sp>
        <p:nvSpPr>
          <p:cNvPr id="202758" name="Rectangle 3"/>
          <p:cNvSpPr>
            <a:spLocks noGrp="1" noChangeArrowheads="1"/>
          </p:cNvSpPr>
          <p:nvPr>
            <p:ph type="subTitle" idx="1"/>
          </p:nvPr>
        </p:nvSpPr>
        <p:spPr/>
        <p:txBody>
          <a:bodyPr/>
          <a:lstStyle/>
          <a:p>
            <a:r>
              <a:rPr lang="en-US" altLang="en-US" dirty="0" smtClean="0"/>
              <a:t>Empirical Bayes</a:t>
            </a:r>
          </a:p>
        </p:txBody>
      </p:sp>
    </p:spTree>
    <p:extLst>
      <p:ext uri="{BB962C8B-B14F-4D97-AF65-F5344CB8AC3E}">
        <p14:creationId xmlns:p14="http://schemas.microsoft.com/office/powerpoint/2010/main" val="59246244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r>
              <a:rPr lang="en-US" altLang="en-US" smtClean="0"/>
              <a:t>Purpose</a:t>
            </a:r>
          </a:p>
        </p:txBody>
      </p:sp>
      <p:sp>
        <p:nvSpPr>
          <p:cNvPr id="3078" name="Rectangle 3"/>
          <p:cNvSpPr>
            <a:spLocks noGrp="1" noChangeArrowheads="1"/>
          </p:cNvSpPr>
          <p:nvPr>
            <p:ph type="body" idx="1"/>
          </p:nvPr>
        </p:nvSpPr>
        <p:spPr/>
        <p:txBody>
          <a:bodyPr/>
          <a:lstStyle/>
          <a:p>
            <a:r>
              <a:rPr lang="en-US" altLang="en-US" dirty="0" smtClean="0"/>
              <a:t>Introduce Empirical Bayes Estimates and discuss when these estimates might be useful in research</a:t>
            </a:r>
          </a:p>
          <a:p>
            <a:endParaRPr lang="en-US" altLang="en-US" dirty="0" smtClean="0"/>
          </a:p>
          <a:p>
            <a:r>
              <a:rPr lang="en-US" altLang="en-US" dirty="0" smtClean="0"/>
              <a:t>Demonstrate how R can be used to estimate Empirical Bayes Estimates</a:t>
            </a:r>
          </a:p>
          <a:p>
            <a:pPr lvl="1"/>
            <a:r>
              <a:rPr lang="en-US" altLang="en-US" dirty="0" smtClean="0"/>
              <a:t>Non Linear Mixed Effects (</a:t>
            </a:r>
            <a:r>
              <a:rPr lang="en-US" altLang="en-US" dirty="0" err="1" smtClean="0"/>
              <a:t>nlme</a:t>
            </a:r>
            <a:r>
              <a:rPr lang="en-US" altLang="en-US" dirty="0" smtClean="0"/>
              <a:t>) package (Bates &amp; </a:t>
            </a:r>
            <a:r>
              <a:rPr lang="en-US" altLang="en-US" dirty="0" err="1" smtClean="0"/>
              <a:t>Pinhiero</a:t>
            </a:r>
            <a:r>
              <a:rPr lang="en-US" altLang="en-US" dirty="0" smtClean="0"/>
              <a:t>, 2000)</a:t>
            </a:r>
          </a:p>
          <a:p>
            <a:pPr lvl="1"/>
            <a:endParaRPr lang="en-US" altLang="en-US" dirty="0" smtClean="0"/>
          </a:p>
        </p:txBody>
      </p:sp>
      <p:sp>
        <p:nvSpPr>
          <p:cNvPr id="9"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189</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1221448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7" name="Slide Number Placeholder 5"/>
          <p:cNvSpPr>
            <a:spLocks noGrp="1"/>
          </p:cNvSpPr>
          <p:nvPr>
            <p:ph type="sldNum" sz="quarter" idx="12"/>
          </p:nvPr>
        </p:nvSpPr>
        <p:spPr/>
        <p:txBody>
          <a:bodyPr/>
          <a:lstStyle/>
          <a:p>
            <a:pPr>
              <a:defRPr/>
            </a:pPr>
            <a:fld id="{D73D4E44-ABD2-4DCA-950D-E803DEC1A389}" type="slidenum">
              <a:rPr lang="en-US"/>
              <a:pPr>
                <a:defRPr/>
              </a:pPr>
              <a:t>19</a:t>
            </a:fld>
            <a:endParaRPr lang="en-US"/>
          </a:p>
        </p:txBody>
      </p:sp>
      <p:sp>
        <p:nvSpPr>
          <p:cNvPr id="31749" name="Rectangle 2"/>
          <p:cNvSpPr>
            <a:spLocks noGrp="1" noChangeArrowheads="1"/>
          </p:cNvSpPr>
          <p:nvPr>
            <p:ph type="title"/>
          </p:nvPr>
        </p:nvSpPr>
        <p:spPr/>
        <p:txBody>
          <a:bodyPr/>
          <a:lstStyle/>
          <a:p>
            <a:r>
              <a:rPr lang="en-US" altLang="en-US" smtClean="0"/>
              <a:t>Intro:  Account for variance</a:t>
            </a:r>
          </a:p>
        </p:txBody>
      </p:sp>
      <p:sp>
        <p:nvSpPr>
          <p:cNvPr id="31750" name="Rectangle 4"/>
          <p:cNvSpPr>
            <a:spLocks noGrp="1" noChangeArrowheads="1"/>
          </p:cNvSpPr>
          <p:nvPr>
            <p:ph type="body" idx="1"/>
          </p:nvPr>
        </p:nvSpPr>
        <p:spPr/>
        <p:txBody>
          <a:bodyPr/>
          <a:lstStyle/>
          <a:p>
            <a:r>
              <a:rPr lang="en-US" altLang="en-US" smtClean="0"/>
              <a:t>Bliese &amp; Hanges (2004) simulation</a:t>
            </a:r>
          </a:p>
        </p:txBody>
      </p:sp>
      <p:pic>
        <p:nvPicPr>
          <p:cNvPr id="31751" name="Picture 268"/>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628650" y="2263775"/>
            <a:ext cx="7837488" cy="3422650"/>
          </a:xfrm>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4"/>
          <p:cNvSpPr>
            <a:spLocks noGrp="1" noChangeArrowheads="1"/>
          </p:cNvSpPr>
          <p:nvPr>
            <p:ph type="title"/>
          </p:nvPr>
        </p:nvSpPr>
        <p:spPr/>
        <p:txBody>
          <a:bodyPr/>
          <a:lstStyle/>
          <a:p>
            <a:r>
              <a:rPr lang="en-US" altLang="en-US" smtClean="0"/>
              <a:t>Outline</a:t>
            </a:r>
          </a:p>
        </p:txBody>
      </p:sp>
      <p:sp>
        <p:nvSpPr>
          <p:cNvPr id="4102" name="Rectangle 5"/>
          <p:cNvSpPr>
            <a:spLocks noGrp="1" noChangeArrowheads="1"/>
          </p:cNvSpPr>
          <p:nvPr>
            <p:ph type="body" idx="1"/>
          </p:nvPr>
        </p:nvSpPr>
        <p:spPr/>
        <p:txBody>
          <a:bodyPr/>
          <a:lstStyle/>
          <a:p>
            <a:r>
              <a:rPr lang="en-US" altLang="en-US" dirty="0" smtClean="0"/>
              <a:t>Empirical Bayes and BLUPs</a:t>
            </a:r>
          </a:p>
          <a:p>
            <a:r>
              <a:rPr lang="en-US" altLang="en-US" dirty="0" smtClean="0"/>
              <a:t>Reviewing the mixed-effects model</a:t>
            </a:r>
          </a:p>
          <a:p>
            <a:r>
              <a:rPr lang="en-US" altLang="en-US" dirty="0" smtClean="0"/>
              <a:t>Visualizing shrunken estimates</a:t>
            </a:r>
          </a:p>
          <a:p>
            <a:r>
              <a:rPr lang="en-US" altLang="en-US" dirty="0" smtClean="0"/>
              <a:t>Understanding the role of ICC(1)</a:t>
            </a:r>
          </a:p>
          <a:p>
            <a:r>
              <a:rPr lang="en-US" altLang="en-US" dirty="0" smtClean="0"/>
              <a:t>A detailed example based on Chen et al., (2011)</a:t>
            </a:r>
          </a:p>
          <a:p>
            <a:endParaRPr lang="en-US" altLang="en-US" dirty="0" smtClean="0"/>
          </a:p>
          <a:p>
            <a:endParaRPr lang="en-US" altLang="en-US" dirty="0" smtClean="0"/>
          </a:p>
        </p:txBody>
      </p:sp>
      <p:sp>
        <p:nvSpPr>
          <p:cNvPr id="9"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190</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55211489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2"/>
          <p:cNvSpPr>
            <a:spLocks noGrp="1" noChangeArrowheads="1"/>
          </p:cNvSpPr>
          <p:nvPr>
            <p:ph type="title"/>
          </p:nvPr>
        </p:nvSpPr>
        <p:spPr/>
        <p:txBody>
          <a:bodyPr/>
          <a:lstStyle/>
          <a:p>
            <a:r>
              <a:rPr lang="en-US" altLang="en-US" smtClean="0"/>
              <a:t>Empirical Bayes Estimates</a:t>
            </a:r>
          </a:p>
        </p:txBody>
      </p:sp>
      <p:sp>
        <p:nvSpPr>
          <p:cNvPr id="80902" name="Rectangle 3"/>
          <p:cNvSpPr>
            <a:spLocks noGrp="1" noChangeArrowheads="1"/>
          </p:cNvSpPr>
          <p:nvPr>
            <p:ph type="body" idx="1"/>
          </p:nvPr>
        </p:nvSpPr>
        <p:spPr/>
        <p:txBody>
          <a:bodyPr/>
          <a:lstStyle/>
          <a:p>
            <a:pPr>
              <a:lnSpc>
                <a:spcPct val="90000"/>
              </a:lnSpc>
            </a:pPr>
            <a:r>
              <a:rPr lang="en-US" altLang="en-US" dirty="0" smtClean="0">
                <a:cs typeface="Times New Roman" pitchFamily="18" charset="0"/>
              </a:rPr>
              <a:t>While there are some technical differences, Empirical Bayes Estimates highly similar to:</a:t>
            </a:r>
          </a:p>
          <a:p>
            <a:pPr lvl="1">
              <a:lnSpc>
                <a:spcPct val="90000"/>
              </a:lnSpc>
            </a:pPr>
            <a:r>
              <a:rPr lang="en-US" altLang="en-US" dirty="0" smtClean="0">
                <a:cs typeface="Times New Roman" pitchFamily="18" charset="0"/>
              </a:rPr>
              <a:t>Best Linear Unbiased Predictions (BLUPs) (</a:t>
            </a:r>
            <a:r>
              <a:rPr lang="en-US" altLang="en-US" dirty="0" err="1" smtClean="0">
                <a:cs typeface="Times New Roman" pitchFamily="18" charset="0"/>
              </a:rPr>
              <a:t>Pinheiro</a:t>
            </a:r>
            <a:r>
              <a:rPr lang="en-US" altLang="en-US" dirty="0" smtClean="0">
                <a:cs typeface="Times New Roman" pitchFamily="18" charset="0"/>
              </a:rPr>
              <a:t> &amp; Bates, 2000)</a:t>
            </a:r>
          </a:p>
          <a:p>
            <a:pPr lvl="1">
              <a:lnSpc>
                <a:spcPct val="90000"/>
              </a:lnSpc>
            </a:pPr>
            <a:r>
              <a:rPr lang="en-US" altLang="en-US" dirty="0" smtClean="0">
                <a:cs typeface="Times New Roman" pitchFamily="18" charset="0"/>
              </a:rPr>
              <a:t>Empirical Best Linear Unbiased Predictions (</a:t>
            </a:r>
            <a:r>
              <a:rPr lang="en-US" altLang="en-US" dirty="0" err="1" smtClean="0">
                <a:cs typeface="Times New Roman" pitchFamily="18" charset="0"/>
              </a:rPr>
              <a:t>eBLUPs</a:t>
            </a:r>
            <a:r>
              <a:rPr lang="en-US" altLang="en-US" dirty="0" smtClean="0">
                <a:cs typeface="Times New Roman" pitchFamily="18" charset="0"/>
              </a:rPr>
              <a:t>)</a:t>
            </a:r>
          </a:p>
          <a:p>
            <a:pPr lvl="1">
              <a:lnSpc>
                <a:spcPct val="90000"/>
              </a:lnSpc>
            </a:pPr>
            <a:r>
              <a:rPr lang="en-US" altLang="en-US" dirty="0" smtClean="0">
                <a:cs typeface="Times New Roman" pitchFamily="18" charset="0"/>
              </a:rPr>
              <a:t>Shrunken estimates </a:t>
            </a:r>
          </a:p>
          <a:p>
            <a:pPr>
              <a:lnSpc>
                <a:spcPct val="90000"/>
              </a:lnSpc>
            </a:pPr>
            <a:endParaRPr lang="en-US" altLang="en-US" dirty="0">
              <a:cs typeface="Times New Roman" pitchFamily="18" charset="0"/>
            </a:endParaRPr>
          </a:p>
          <a:p>
            <a:pPr>
              <a:lnSpc>
                <a:spcPct val="90000"/>
              </a:lnSpc>
            </a:pPr>
            <a:r>
              <a:rPr lang="en-US" altLang="en-US" dirty="0" err="1" smtClean="0">
                <a:cs typeface="Times New Roman" pitchFamily="18" charset="0"/>
              </a:rPr>
              <a:t>lme</a:t>
            </a:r>
            <a:r>
              <a:rPr lang="en-US" altLang="en-US" dirty="0" smtClean="0">
                <a:cs typeface="Times New Roman" pitchFamily="18" charset="0"/>
              </a:rPr>
              <a:t> in R returns BLUPs</a:t>
            </a:r>
          </a:p>
          <a:p>
            <a:pPr>
              <a:lnSpc>
                <a:spcPct val="90000"/>
              </a:lnSpc>
            </a:pPr>
            <a:endParaRPr lang="en-US" altLang="en-US" sz="1800" dirty="0" smtClean="0">
              <a:latin typeface="Courier New" pitchFamily="49" charset="0"/>
              <a:cs typeface="Times New Roman" pitchFamily="18" charset="0"/>
            </a:endParaRPr>
          </a:p>
          <a:p>
            <a:pPr>
              <a:lnSpc>
                <a:spcPct val="90000"/>
              </a:lnSpc>
            </a:pPr>
            <a:endParaRPr lang="en-US" altLang="en-US" sz="1800" dirty="0" smtClean="0">
              <a:latin typeface="Courier New" pitchFamily="49" charset="0"/>
              <a:cs typeface="Times New Roman" pitchFamily="18" charset="0"/>
            </a:endParaRPr>
          </a:p>
        </p:txBody>
      </p:sp>
      <p:sp>
        <p:nvSpPr>
          <p:cNvPr id="9"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191</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00904377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Rectangle 2"/>
          <p:cNvSpPr>
            <a:spLocks noGrp="1" noChangeArrowheads="1"/>
          </p:cNvSpPr>
          <p:nvPr>
            <p:ph type="title"/>
          </p:nvPr>
        </p:nvSpPr>
        <p:spPr/>
        <p:txBody>
          <a:bodyPr/>
          <a:lstStyle/>
          <a:p>
            <a:r>
              <a:rPr lang="en-US" altLang="en-US" smtClean="0"/>
              <a:t>Empirical Bayes Estimates</a:t>
            </a:r>
          </a:p>
        </p:txBody>
      </p:sp>
      <p:sp>
        <p:nvSpPr>
          <p:cNvPr id="78854" name="Rectangle 3"/>
          <p:cNvSpPr>
            <a:spLocks noGrp="1" noChangeArrowheads="1"/>
          </p:cNvSpPr>
          <p:nvPr>
            <p:ph type="body" idx="1"/>
          </p:nvPr>
        </p:nvSpPr>
        <p:spPr/>
        <p:txBody>
          <a:bodyPr/>
          <a:lstStyle/>
          <a:p>
            <a:pPr>
              <a:lnSpc>
                <a:spcPct val="90000"/>
              </a:lnSpc>
            </a:pPr>
            <a:r>
              <a:rPr lang="en-US" altLang="en-US" dirty="0" smtClean="0">
                <a:cs typeface="Times New Roman" pitchFamily="18" charset="0"/>
              </a:rPr>
              <a:t>In a two-level mixed-effects model, each significant random term allows for differences in the level-2 parameters</a:t>
            </a:r>
          </a:p>
          <a:p>
            <a:pPr>
              <a:lnSpc>
                <a:spcPct val="90000"/>
              </a:lnSpc>
            </a:pPr>
            <a:endParaRPr lang="en-US" altLang="en-US" sz="1800" dirty="0" smtClean="0">
              <a:latin typeface="Courier New" pitchFamily="49" charset="0"/>
              <a:cs typeface="Times New Roman" pitchFamily="18" charset="0"/>
            </a:endParaRPr>
          </a:p>
          <a:p>
            <a:pPr>
              <a:lnSpc>
                <a:spcPct val="90000"/>
              </a:lnSpc>
            </a:pPr>
            <a:endParaRPr lang="en-US" altLang="en-US" sz="1800" dirty="0" smtClean="0">
              <a:latin typeface="Courier New" pitchFamily="49" charset="0"/>
              <a:cs typeface="Times New Roman" pitchFamily="18" charset="0"/>
            </a:endParaRPr>
          </a:p>
        </p:txBody>
      </p:sp>
      <p:sp>
        <p:nvSpPr>
          <p:cNvPr id="7" name="Text Box 1028"/>
          <p:cNvSpPr txBox="1">
            <a:spLocks noChangeArrowheads="1"/>
          </p:cNvSpPr>
          <p:nvPr/>
        </p:nvSpPr>
        <p:spPr bwMode="auto">
          <a:xfrm>
            <a:off x="712520" y="2884576"/>
            <a:ext cx="7759033" cy="92333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err="1">
                <a:latin typeface="Courier New" pitchFamily="49" charset="0"/>
              </a:rPr>
              <a:t>t</a:t>
            </a:r>
            <a:r>
              <a:rPr lang="en-US" altLang="en-US" sz="1800" dirty="0" err="1" smtClean="0">
                <a:latin typeface="Courier New" pitchFamily="49" charset="0"/>
              </a:rPr>
              <a:t>mod</a:t>
            </a:r>
            <a:r>
              <a:rPr lang="en-US" altLang="en-US" sz="1800" dirty="0" smtClean="0">
                <a:latin typeface="Courier New" pitchFamily="49" charset="0"/>
              </a:rPr>
              <a:t>&lt;-</a:t>
            </a:r>
            <a:r>
              <a:rPr lang="en-US" altLang="en-US" sz="1800" dirty="0" err="1" smtClean="0">
                <a:latin typeface="Courier New" pitchFamily="49" charset="0"/>
              </a:rPr>
              <a:t>lme</a:t>
            </a:r>
            <a:r>
              <a:rPr lang="en-US" altLang="en-US" sz="1800" dirty="0" smtClean="0">
                <a:latin typeface="Courier New" pitchFamily="49" charset="0"/>
              </a:rPr>
              <a:t>(</a:t>
            </a:r>
            <a:r>
              <a:rPr lang="en-US" altLang="en-US" sz="1800" dirty="0" err="1" smtClean="0">
                <a:latin typeface="Courier New" pitchFamily="49" charset="0"/>
              </a:rPr>
              <a:t>JSAT~TIME,random</a:t>
            </a:r>
            <a:r>
              <a:rPr lang="en-US" altLang="en-US" sz="1800" dirty="0" smtClean="0">
                <a:latin typeface="Courier New" pitchFamily="49" charset="0"/>
              </a:rPr>
              <a:t>=~1+TIME|SUBNUM,data=</a:t>
            </a:r>
            <a:r>
              <a:rPr lang="en-US" altLang="en-US" sz="1800" dirty="0" err="1" smtClean="0">
                <a:latin typeface="Courier New" pitchFamily="49" charset="0"/>
              </a:rPr>
              <a:t>univbct</a:t>
            </a:r>
            <a:r>
              <a:rPr lang="en-US" altLang="en-US" sz="1800" dirty="0" smtClean="0">
                <a:latin typeface="Courier New" pitchFamily="49" charset="0"/>
              </a:rPr>
              <a:t>,</a:t>
            </a:r>
          </a:p>
          <a:p>
            <a:pPr>
              <a:spcBef>
                <a:spcPct val="0"/>
              </a:spcBef>
              <a:buFontTx/>
              <a:buNone/>
            </a:pPr>
            <a:r>
              <a:rPr lang="en-US" altLang="en-US" sz="1800" dirty="0">
                <a:latin typeface="Courier New" pitchFamily="49" charset="0"/>
              </a:rPr>
              <a:t> </a:t>
            </a:r>
            <a:r>
              <a:rPr lang="en-US" altLang="en-US" sz="1800" dirty="0" smtClean="0">
                <a:latin typeface="Courier New" pitchFamily="49" charset="0"/>
              </a:rPr>
              <a:t>   </a:t>
            </a:r>
            <a:r>
              <a:rPr lang="en-US" altLang="en-US" sz="1800" dirty="0" err="1" smtClean="0">
                <a:latin typeface="Courier New" pitchFamily="49" charset="0"/>
              </a:rPr>
              <a:t>na.action</a:t>
            </a:r>
            <a:r>
              <a:rPr lang="en-US" altLang="en-US" sz="1800" dirty="0" smtClean="0">
                <a:latin typeface="Courier New" pitchFamily="49" charset="0"/>
              </a:rPr>
              <a:t>=</a:t>
            </a:r>
            <a:r>
              <a:rPr lang="en-US" altLang="en-US" sz="1800" dirty="0" err="1" smtClean="0">
                <a:latin typeface="Courier New" pitchFamily="49" charset="0"/>
              </a:rPr>
              <a:t>na.omit</a:t>
            </a:r>
            <a:r>
              <a:rPr lang="en-US" altLang="en-US" sz="1800" dirty="0" smtClean="0">
                <a:latin typeface="Courier New" pitchFamily="49" charset="0"/>
              </a:rPr>
              <a:t>)</a:t>
            </a:r>
            <a:endParaRPr lang="en-US" altLang="en-US" sz="1800" dirty="0">
              <a:latin typeface="Courier New" pitchFamily="49" charset="0"/>
            </a:endParaRPr>
          </a:p>
          <a:p>
            <a:pPr>
              <a:spcBef>
                <a:spcPct val="0"/>
              </a:spcBef>
              <a:buFontTx/>
              <a:buNone/>
            </a:pPr>
            <a:endParaRPr lang="en-US" altLang="en-US" sz="1800" dirty="0">
              <a:latin typeface="Courier New" pitchFamily="49" charset="0"/>
            </a:endParaRPr>
          </a:p>
        </p:txBody>
      </p:sp>
      <p:sp>
        <p:nvSpPr>
          <p:cNvPr id="8" name="Text Box 5"/>
          <p:cNvSpPr txBox="1">
            <a:spLocks noChangeArrowheads="1"/>
          </p:cNvSpPr>
          <p:nvPr/>
        </p:nvSpPr>
        <p:spPr bwMode="auto">
          <a:xfrm>
            <a:off x="4501739" y="4244448"/>
            <a:ext cx="3554178" cy="1569660"/>
          </a:xfrm>
          <a:prstGeom prst="rect">
            <a:avLst/>
          </a:prstGeom>
          <a:solidFill>
            <a:srgbClr val="FFCC99"/>
          </a:solidFill>
          <a:ln w="12700">
            <a:solidFill>
              <a:schemeClr val="tx1"/>
            </a:solidFill>
            <a:miter lim="800000"/>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dirty="0" smtClean="0"/>
              <a:t>Random Slope:</a:t>
            </a:r>
          </a:p>
          <a:p>
            <a:pPr eaLnBrk="1" hangingPunct="1">
              <a:spcBef>
                <a:spcPct val="0"/>
              </a:spcBef>
              <a:buFontTx/>
              <a:buNone/>
            </a:pPr>
            <a:r>
              <a:rPr lang="en-US" altLang="en-US" dirty="0" smtClean="0"/>
              <a:t>Relationship between </a:t>
            </a:r>
          </a:p>
          <a:p>
            <a:pPr eaLnBrk="1" hangingPunct="1">
              <a:spcBef>
                <a:spcPct val="0"/>
              </a:spcBef>
              <a:buFontTx/>
              <a:buNone/>
            </a:pPr>
            <a:r>
              <a:rPr lang="en-US" altLang="en-US" dirty="0" smtClean="0"/>
              <a:t>TIME and Job Sat varies</a:t>
            </a:r>
          </a:p>
          <a:p>
            <a:pPr eaLnBrk="1" hangingPunct="1">
              <a:spcBef>
                <a:spcPct val="0"/>
              </a:spcBef>
              <a:buFontTx/>
              <a:buNone/>
            </a:pPr>
            <a:r>
              <a:rPr lang="en-US" altLang="en-US" dirty="0" smtClean="0"/>
              <a:t>across individuals</a:t>
            </a:r>
            <a:endParaRPr lang="en-US" altLang="en-US" dirty="0"/>
          </a:p>
        </p:txBody>
      </p:sp>
      <p:sp>
        <p:nvSpPr>
          <p:cNvPr id="9" name="Line 6"/>
          <p:cNvSpPr>
            <a:spLocks noChangeShapeType="1"/>
          </p:cNvSpPr>
          <p:nvPr/>
        </p:nvSpPr>
        <p:spPr bwMode="auto">
          <a:xfrm flipH="1" flipV="1">
            <a:off x="5213268" y="3207740"/>
            <a:ext cx="1065559" cy="1036708"/>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Text Box 7"/>
          <p:cNvSpPr txBox="1">
            <a:spLocks noChangeArrowheads="1"/>
          </p:cNvSpPr>
          <p:nvPr/>
        </p:nvSpPr>
        <p:spPr bwMode="auto">
          <a:xfrm>
            <a:off x="1598221" y="4427528"/>
            <a:ext cx="2701381" cy="1200329"/>
          </a:xfrm>
          <a:prstGeom prst="rect">
            <a:avLst/>
          </a:prstGeom>
          <a:solidFill>
            <a:srgbClr val="FFFF99"/>
          </a:solidFill>
          <a:ln w="12700">
            <a:solidFill>
              <a:schemeClr val="tx1"/>
            </a:solidFill>
            <a:miter lim="800000"/>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dirty="0" smtClean="0"/>
              <a:t>Random intercept:</a:t>
            </a:r>
          </a:p>
          <a:p>
            <a:pPr eaLnBrk="1" hangingPunct="1">
              <a:spcBef>
                <a:spcPct val="0"/>
              </a:spcBef>
              <a:buFontTx/>
              <a:buNone/>
            </a:pPr>
            <a:r>
              <a:rPr lang="en-US" altLang="en-US" dirty="0" smtClean="0"/>
              <a:t>Mean Differences</a:t>
            </a:r>
          </a:p>
          <a:p>
            <a:pPr eaLnBrk="1" hangingPunct="1">
              <a:spcBef>
                <a:spcPct val="0"/>
              </a:spcBef>
              <a:buFontTx/>
              <a:buNone/>
            </a:pPr>
            <a:r>
              <a:rPr lang="en-US" altLang="en-US" dirty="0" smtClean="0"/>
              <a:t>across individuals</a:t>
            </a:r>
            <a:endParaRPr lang="en-US" altLang="en-US" dirty="0"/>
          </a:p>
        </p:txBody>
      </p:sp>
      <p:sp>
        <p:nvSpPr>
          <p:cNvPr id="11" name="Line 8"/>
          <p:cNvSpPr>
            <a:spLocks noChangeShapeType="1"/>
          </p:cNvSpPr>
          <p:nvPr/>
        </p:nvSpPr>
        <p:spPr bwMode="auto">
          <a:xfrm flipV="1">
            <a:off x="2948911" y="3207740"/>
            <a:ext cx="1643125" cy="1219788"/>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192</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25893652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Rectangle 2"/>
          <p:cNvSpPr>
            <a:spLocks noGrp="1" noChangeArrowheads="1"/>
          </p:cNvSpPr>
          <p:nvPr>
            <p:ph type="title"/>
          </p:nvPr>
        </p:nvSpPr>
        <p:spPr/>
        <p:txBody>
          <a:bodyPr/>
          <a:lstStyle/>
          <a:p>
            <a:r>
              <a:rPr lang="en-US" altLang="en-US" smtClean="0"/>
              <a:t>Empirical Bayes Estimates</a:t>
            </a:r>
          </a:p>
        </p:txBody>
      </p:sp>
      <p:sp>
        <p:nvSpPr>
          <p:cNvPr id="82950" name="Rectangle 3"/>
          <p:cNvSpPr>
            <a:spLocks noGrp="1" noChangeArrowheads="1"/>
          </p:cNvSpPr>
          <p:nvPr>
            <p:ph type="body" idx="1"/>
          </p:nvPr>
        </p:nvSpPr>
        <p:spPr>
          <a:xfrm>
            <a:off x="677863" y="1220788"/>
            <a:ext cx="3360572" cy="4826000"/>
          </a:xfrm>
        </p:spPr>
        <p:txBody>
          <a:bodyPr/>
          <a:lstStyle/>
          <a:p>
            <a:pPr>
              <a:lnSpc>
                <a:spcPct val="90000"/>
              </a:lnSpc>
            </a:pPr>
            <a:endParaRPr lang="en-US" altLang="en-US" dirty="0" smtClean="0">
              <a:cs typeface="Times New Roman" pitchFamily="18" charset="0"/>
            </a:endParaRPr>
          </a:p>
          <a:p>
            <a:pPr>
              <a:lnSpc>
                <a:spcPct val="90000"/>
              </a:lnSpc>
            </a:pPr>
            <a:r>
              <a:rPr lang="en-US" altLang="en-US" dirty="0" smtClean="0">
                <a:cs typeface="Times New Roman" pitchFamily="18" charset="0"/>
              </a:rPr>
              <a:t>Raw data from 30 individuals suggests that intercepts and slopes vary</a:t>
            </a:r>
          </a:p>
          <a:p>
            <a:pPr>
              <a:lnSpc>
                <a:spcPct val="90000"/>
              </a:lnSpc>
            </a:pPr>
            <a:endParaRPr lang="en-US" altLang="en-US" dirty="0" smtClean="0">
              <a:cs typeface="Times New Roman" pitchFamily="18" charset="0"/>
            </a:endParaRPr>
          </a:p>
          <a:p>
            <a:pPr>
              <a:lnSpc>
                <a:spcPct val="90000"/>
              </a:lnSpc>
            </a:pPr>
            <a:r>
              <a:rPr lang="en-US" altLang="en-US" dirty="0" smtClean="0">
                <a:cs typeface="Times New Roman" pitchFamily="18" charset="0"/>
              </a:rPr>
              <a:t>Mixed-effects models confirm variability</a:t>
            </a:r>
          </a:p>
          <a:p>
            <a:pPr lvl="1">
              <a:lnSpc>
                <a:spcPct val="90000"/>
              </a:lnSpc>
            </a:pPr>
            <a:r>
              <a:rPr lang="en-US" altLang="en-US" dirty="0" smtClean="0">
                <a:cs typeface="Times New Roman" pitchFamily="18" charset="0"/>
              </a:rPr>
              <a:t>ICC(1) = 0.50</a:t>
            </a:r>
          </a:p>
          <a:p>
            <a:pPr lvl="1">
              <a:lnSpc>
                <a:spcPct val="90000"/>
              </a:lnSpc>
            </a:pPr>
            <a:r>
              <a:rPr lang="en-US" altLang="en-US" dirty="0" smtClean="0">
                <a:cs typeface="Times New Roman" pitchFamily="18" charset="0"/>
              </a:rPr>
              <a:t>Likelihood test for TIME significant</a:t>
            </a:r>
          </a:p>
        </p:txBody>
      </p:sp>
      <p:pic>
        <p:nvPicPr>
          <p:cNvPr id="8295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435" y="1379543"/>
            <a:ext cx="4594926" cy="4678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193</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271420742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2"/>
          <p:cNvSpPr>
            <a:spLocks noGrp="1" noChangeArrowheads="1"/>
          </p:cNvSpPr>
          <p:nvPr>
            <p:ph type="title"/>
          </p:nvPr>
        </p:nvSpPr>
        <p:spPr/>
        <p:txBody>
          <a:bodyPr/>
          <a:lstStyle/>
          <a:p>
            <a:r>
              <a:rPr lang="en-US" altLang="en-US" smtClean="0"/>
              <a:t>Empirical Bayes Estimates</a:t>
            </a:r>
          </a:p>
        </p:txBody>
      </p:sp>
      <p:sp>
        <p:nvSpPr>
          <p:cNvPr id="80902" name="Rectangle 3"/>
          <p:cNvSpPr>
            <a:spLocks noGrp="1" noChangeArrowheads="1"/>
          </p:cNvSpPr>
          <p:nvPr>
            <p:ph type="body" idx="1"/>
          </p:nvPr>
        </p:nvSpPr>
        <p:spPr/>
        <p:txBody>
          <a:bodyPr/>
          <a:lstStyle/>
          <a:p>
            <a:pPr>
              <a:lnSpc>
                <a:spcPct val="90000"/>
              </a:lnSpc>
            </a:pPr>
            <a:r>
              <a:rPr lang="en-US" altLang="en-US" dirty="0" smtClean="0">
                <a:cs typeface="Times New Roman" pitchFamily="18" charset="0"/>
              </a:rPr>
              <a:t>The estimates produced from the mixed-effects models represent an interesting intersection between</a:t>
            </a:r>
          </a:p>
          <a:p>
            <a:pPr lvl="1">
              <a:lnSpc>
                <a:spcPct val="90000"/>
              </a:lnSpc>
            </a:pPr>
            <a:r>
              <a:rPr lang="en-US" altLang="en-US" dirty="0" smtClean="0">
                <a:cs typeface="Times New Roman" pitchFamily="18" charset="0"/>
              </a:rPr>
              <a:t>Bayesian statistics</a:t>
            </a:r>
          </a:p>
          <a:p>
            <a:pPr lvl="1">
              <a:lnSpc>
                <a:spcPct val="90000"/>
              </a:lnSpc>
            </a:pPr>
            <a:r>
              <a:rPr lang="en-US" altLang="en-US" dirty="0" smtClean="0">
                <a:cs typeface="Times New Roman" pitchFamily="18" charset="0"/>
              </a:rPr>
              <a:t>Traditional significance testing</a:t>
            </a:r>
          </a:p>
          <a:p>
            <a:pPr lvl="1"/>
            <a:r>
              <a:rPr lang="en-US" altLang="en-US" dirty="0" smtClean="0"/>
              <a:t>(Empirical Bayes not considered true Bayes) </a:t>
            </a:r>
          </a:p>
          <a:p>
            <a:pPr lvl="2"/>
            <a:r>
              <a:rPr lang="en-US" altLang="en-US" sz="2000" dirty="0" err="1" smtClean="0"/>
              <a:t>Deeley</a:t>
            </a:r>
            <a:r>
              <a:rPr lang="en-US" altLang="en-US" sz="2000" dirty="0" smtClean="0"/>
              <a:t>, J. and Lindley, D. (1981). Bayes Empirical Bayes. </a:t>
            </a:r>
            <a:r>
              <a:rPr lang="en-US" altLang="en-US" sz="2000" i="1" dirty="0" smtClean="0"/>
              <a:t>Journal of the American Statistical Association, 76</a:t>
            </a:r>
            <a:r>
              <a:rPr lang="en-US" altLang="en-US" sz="2000" dirty="0" smtClean="0"/>
              <a:t>, 833-841. </a:t>
            </a:r>
            <a:endParaRPr lang="en-US" altLang="en-US" sz="2000" dirty="0" smtClean="0">
              <a:cs typeface="Times New Roman" pitchFamily="18" charset="0"/>
            </a:endParaRPr>
          </a:p>
          <a:p>
            <a:pPr>
              <a:lnSpc>
                <a:spcPct val="90000"/>
              </a:lnSpc>
            </a:pPr>
            <a:r>
              <a:rPr lang="en-US" altLang="en-US" dirty="0">
                <a:cs typeface="Times New Roman" pitchFamily="18" charset="0"/>
              </a:rPr>
              <a:t>E</a:t>
            </a:r>
            <a:r>
              <a:rPr lang="en-US" altLang="en-US" dirty="0" smtClean="0">
                <a:cs typeface="Times New Roman" pitchFamily="18" charset="0"/>
              </a:rPr>
              <a:t>mpirical Bayes estimates are an excellent choice for estimating a highly probable value for a level-2 parameter. </a:t>
            </a:r>
          </a:p>
          <a:p>
            <a:pPr>
              <a:lnSpc>
                <a:spcPct val="90000"/>
              </a:lnSpc>
            </a:pPr>
            <a:endParaRPr lang="en-US" altLang="en-US" sz="1800" dirty="0" smtClean="0">
              <a:latin typeface="Courier New" pitchFamily="49" charset="0"/>
              <a:cs typeface="Times New Roman" pitchFamily="18" charset="0"/>
            </a:endParaRPr>
          </a:p>
          <a:p>
            <a:pPr>
              <a:lnSpc>
                <a:spcPct val="90000"/>
              </a:lnSpc>
            </a:pPr>
            <a:endParaRPr lang="en-US" altLang="en-US" sz="1800" dirty="0" smtClean="0">
              <a:latin typeface="Courier New" pitchFamily="49" charset="0"/>
              <a:cs typeface="Times New Roman" pitchFamily="18" charset="0"/>
            </a:endParaRPr>
          </a:p>
        </p:txBody>
      </p:sp>
      <p:sp>
        <p:nvSpPr>
          <p:cNvPr id="9"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194</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95288269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Rectangle 2"/>
          <p:cNvSpPr>
            <a:spLocks noGrp="1" noChangeArrowheads="1"/>
          </p:cNvSpPr>
          <p:nvPr>
            <p:ph type="title"/>
          </p:nvPr>
        </p:nvSpPr>
        <p:spPr/>
        <p:txBody>
          <a:bodyPr/>
          <a:lstStyle/>
          <a:p>
            <a:r>
              <a:rPr lang="en-US" altLang="en-US" dirty="0" smtClean="0"/>
              <a:t>Empirical Bayes Estimate Examples</a:t>
            </a:r>
          </a:p>
        </p:txBody>
      </p:sp>
      <p:sp>
        <p:nvSpPr>
          <p:cNvPr id="81926" name="Rectangle 3"/>
          <p:cNvSpPr>
            <a:spLocks noGrp="1" noChangeArrowheads="1"/>
          </p:cNvSpPr>
          <p:nvPr>
            <p:ph type="body" idx="1"/>
          </p:nvPr>
        </p:nvSpPr>
        <p:spPr/>
        <p:txBody>
          <a:bodyPr/>
          <a:lstStyle/>
          <a:p>
            <a:pPr>
              <a:lnSpc>
                <a:spcPct val="90000"/>
              </a:lnSpc>
            </a:pPr>
            <a:r>
              <a:rPr lang="en-US" altLang="en-US" smtClean="0">
                <a:cs typeface="Times New Roman" pitchFamily="18" charset="0"/>
              </a:rPr>
              <a:t>Group-level slope and intercept values from 25 separate regression equations vs. empirical Bayes estimates from a mixed-effects model.</a:t>
            </a:r>
            <a:endParaRPr lang="en-US" altLang="en-US" sz="1800" smtClean="0">
              <a:latin typeface="Courier New" pitchFamily="49" charset="0"/>
              <a:cs typeface="Times New Roman" pitchFamily="18" charset="0"/>
            </a:endParaRPr>
          </a:p>
        </p:txBody>
      </p:sp>
      <p:pic>
        <p:nvPicPr>
          <p:cNvPr id="8192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8" y="2052638"/>
            <a:ext cx="4221162"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3238" y="2141538"/>
            <a:ext cx="2298700"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9" name="Picture 102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3238" y="4054475"/>
            <a:ext cx="2298700"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195</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223894276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Rectangle 2"/>
          <p:cNvSpPr>
            <a:spLocks noGrp="1" noChangeArrowheads="1"/>
          </p:cNvSpPr>
          <p:nvPr>
            <p:ph type="title"/>
          </p:nvPr>
        </p:nvSpPr>
        <p:spPr/>
        <p:txBody>
          <a:bodyPr/>
          <a:lstStyle/>
          <a:p>
            <a:r>
              <a:rPr lang="en-US" altLang="en-US" dirty="0" smtClean="0"/>
              <a:t>Empirical Bayes Estimate Examples</a:t>
            </a:r>
          </a:p>
        </p:txBody>
      </p:sp>
      <p:sp>
        <p:nvSpPr>
          <p:cNvPr id="82950" name="Rectangle 3"/>
          <p:cNvSpPr>
            <a:spLocks noGrp="1" noChangeArrowheads="1"/>
          </p:cNvSpPr>
          <p:nvPr>
            <p:ph type="body" idx="1"/>
          </p:nvPr>
        </p:nvSpPr>
        <p:spPr/>
        <p:txBody>
          <a:bodyPr/>
          <a:lstStyle/>
          <a:p>
            <a:pPr>
              <a:lnSpc>
                <a:spcPct val="90000"/>
              </a:lnSpc>
            </a:pPr>
            <a:r>
              <a:rPr lang="en-US" altLang="en-US" smtClean="0">
                <a:cs typeface="Times New Roman" pitchFamily="18" charset="0"/>
              </a:rPr>
              <a:t>Individual slope and intercepts from 30 separate regression equations vs. empirical Bayes estimates from mixed-effects model</a:t>
            </a:r>
            <a:endParaRPr lang="en-US" altLang="en-US" sz="1800" smtClean="0">
              <a:latin typeface="Courier New" pitchFamily="49" charset="0"/>
              <a:cs typeface="Times New Roman" pitchFamily="18" charset="0"/>
            </a:endParaRPr>
          </a:p>
        </p:txBody>
      </p:sp>
      <p:pic>
        <p:nvPicPr>
          <p:cNvPr id="8295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124075"/>
            <a:ext cx="40036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2"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4638" y="2068513"/>
            <a:ext cx="2406650"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3"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4638" y="3984625"/>
            <a:ext cx="24066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196</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976585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2"/>
          <p:cNvSpPr>
            <a:spLocks noGrp="1" noChangeArrowheads="1"/>
          </p:cNvSpPr>
          <p:nvPr>
            <p:ph type="title"/>
          </p:nvPr>
        </p:nvSpPr>
        <p:spPr/>
        <p:txBody>
          <a:bodyPr/>
          <a:lstStyle/>
          <a:p>
            <a:r>
              <a:rPr lang="en-US" altLang="en-US" smtClean="0"/>
              <a:t>Empirical Bayes Estimates</a:t>
            </a:r>
          </a:p>
        </p:txBody>
      </p:sp>
      <p:sp>
        <p:nvSpPr>
          <p:cNvPr id="83974" name="Rectangle 3"/>
          <p:cNvSpPr>
            <a:spLocks noGrp="1" noChangeArrowheads="1"/>
          </p:cNvSpPr>
          <p:nvPr>
            <p:ph type="body" idx="1"/>
          </p:nvPr>
        </p:nvSpPr>
        <p:spPr/>
        <p:txBody>
          <a:bodyPr/>
          <a:lstStyle/>
          <a:p>
            <a:pPr>
              <a:lnSpc>
                <a:spcPct val="90000"/>
              </a:lnSpc>
            </a:pPr>
            <a:r>
              <a:rPr lang="en-US" altLang="en-US" dirty="0" smtClean="0">
                <a:cs typeface="Times New Roman" pitchFamily="18" charset="0"/>
              </a:rPr>
              <a:t>In both examples, the empirical Bayes estimates from the mixed-effects models are less extreme than the regression-based estimates</a:t>
            </a:r>
          </a:p>
          <a:p>
            <a:pPr lvl="1">
              <a:lnSpc>
                <a:spcPct val="90000"/>
              </a:lnSpc>
            </a:pPr>
            <a:r>
              <a:rPr lang="en-US" altLang="en-US" dirty="0" smtClean="0">
                <a:cs typeface="Times New Roman" pitchFamily="18" charset="0"/>
              </a:rPr>
              <a:t>The “shrunken” estimates occur because information about the entire sample is used to estimate likely values for each group or individual</a:t>
            </a:r>
          </a:p>
          <a:p>
            <a:pPr>
              <a:lnSpc>
                <a:spcPct val="90000"/>
              </a:lnSpc>
            </a:pPr>
            <a:endParaRPr lang="en-US" altLang="en-US" dirty="0" smtClean="0">
              <a:cs typeface="Times New Roman" pitchFamily="18" charset="0"/>
            </a:endParaRPr>
          </a:p>
          <a:p>
            <a:pPr>
              <a:lnSpc>
                <a:spcPct val="90000"/>
              </a:lnSpc>
            </a:pPr>
            <a:r>
              <a:rPr lang="en-US" altLang="en-US" dirty="0" smtClean="0">
                <a:cs typeface="Times New Roman" pitchFamily="18" charset="0"/>
              </a:rPr>
              <a:t>Notice that estimates are more variable with the growth modeling data</a:t>
            </a:r>
          </a:p>
          <a:p>
            <a:pPr lvl="1">
              <a:lnSpc>
                <a:spcPct val="90000"/>
              </a:lnSpc>
            </a:pPr>
            <a:r>
              <a:rPr lang="en-US" altLang="en-US" dirty="0" smtClean="0">
                <a:cs typeface="Times New Roman" pitchFamily="18" charset="0"/>
              </a:rPr>
              <a:t>Strong ICC(1) value in growth modeling data reduces the shrinkage</a:t>
            </a:r>
            <a:endParaRPr lang="en-US" altLang="en-US" sz="1800" dirty="0" smtClean="0">
              <a:latin typeface="Courier New" pitchFamily="49" charset="0"/>
              <a:cs typeface="Times New Roman" pitchFamily="18" charset="0"/>
            </a:endParaRPr>
          </a:p>
        </p:txBody>
      </p:sp>
      <p:sp>
        <p:nvSpPr>
          <p:cNvPr id="9"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197</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29123070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Rectangle 2"/>
          <p:cNvSpPr>
            <a:spLocks noGrp="1" noChangeArrowheads="1"/>
          </p:cNvSpPr>
          <p:nvPr>
            <p:ph type="title"/>
          </p:nvPr>
        </p:nvSpPr>
        <p:spPr/>
        <p:txBody>
          <a:bodyPr/>
          <a:lstStyle/>
          <a:p>
            <a:r>
              <a:rPr lang="en-US" altLang="en-US" smtClean="0"/>
              <a:t>Empirical Bayes Estimates</a:t>
            </a:r>
          </a:p>
        </p:txBody>
      </p:sp>
      <p:sp>
        <p:nvSpPr>
          <p:cNvPr id="84998" name="Rectangle 3"/>
          <p:cNvSpPr>
            <a:spLocks noGrp="1" noChangeArrowheads="1"/>
          </p:cNvSpPr>
          <p:nvPr>
            <p:ph type="body" idx="1"/>
          </p:nvPr>
        </p:nvSpPr>
        <p:spPr/>
        <p:txBody>
          <a:bodyPr/>
          <a:lstStyle/>
          <a:p>
            <a:pPr>
              <a:lnSpc>
                <a:spcPct val="90000"/>
              </a:lnSpc>
            </a:pPr>
            <a:r>
              <a:rPr lang="en-US" altLang="en-US" smtClean="0">
                <a:cs typeface="Times New Roman" pitchFamily="18" charset="0"/>
              </a:rPr>
              <a:t>Empirical Bayes estimates are obtained from lme using the coef function</a:t>
            </a:r>
            <a:endParaRPr lang="en-US" altLang="en-US" sz="1800" smtClean="0">
              <a:latin typeface="Courier New" pitchFamily="49" charset="0"/>
              <a:cs typeface="Times New Roman" pitchFamily="18" charset="0"/>
            </a:endParaRPr>
          </a:p>
        </p:txBody>
      </p:sp>
      <p:pic>
        <p:nvPicPr>
          <p:cNvPr id="84999"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100" y="2124075"/>
            <a:ext cx="40036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0" name="Rectangle 1"/>
          <p:cNvSpPr>
            <a:spLocks noChangeArrowheads="1"/>
          </p:cNvSpPr>
          <p:nvPr/>
        </p:nvSpPr>
        <p:spPr bwMode="auto">
          <a:xfrm>
            <a:off x="1100138" y="1990725"/>
            <a:ext cx="7369175" cy="64611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a:t>
            </a:r>
            <a:r>
              <a:rPr lang="en-US" altLang="en-US" sz="1800" dirty="0" err="1">
                <a:latin typeface="Courier New" pitchFamily="49" charset="0"/>
              </a:rPr>
              <a:t>tmod</a:t>
            </a:r>
            <a:r>
              <a:rPr lang="en-US" altLang="en-US" sz="1800" dirty="0">
                <a:latin typeface="Courier New" pitchFamily="49" charset="0"/>
              </a:rPr>
              <a:t>&lt;-</a:t>
            </a:r>
            <a:r>
              <a:rPr lang="en-US" altLang="en-US" sz="1800" dirty="0" err="1">
                <a:latin typeface="Courier New" pitchFamily="49" charset="0"/>
              </a:rPr>
              <a:t>lme</a:t>
            </a:r>
            <a:r>
              <a:rPr lang="en-US" altLang="en-US" sz="1800" dirty="0">
                <a:latin typeface="Courier New" pitchFamily="49" charset="0"/>
              </a:rPr>
              <a:t>(</a:t>
            </a:r>
            <a:r>
              <a:rPr lang="en-US" altLang="en-US" sz="1800" dirty="0" err="1">
                <a:latin typeface="Courier New" pitchFamily="49" charset="0"/>
              </a:rPr>
              <a:t>JSAT~TIME,random</a:t>
            </a:r>
            <a:r>
              <a:rPr lang="en-US" altLang="en-US" sz="1800" dirty="0">
                <a:latin typeface="Courier New" pitchFamily="49" charset="0"/>
              </a:rPr>
              <a:t>=~TIME|SUBNUM, </a:t>
            </a:r>
            <a:r>
              <a:rPr lang="en-US" altLang="en-US" sz="1800" dirty="0" err="1" smtClean="0">
                <a:latin typeface="Courier New" pitchFamily="49" charset="0"/>
              </a:rPr>
              <a:t>univbct</a:t>
            </a:r>
            <a:r>
              <a:rPr lang="en-US" altLang="en-US" sz="1800" dirty="0" smtClean="0">
                <a:latin typeface="Courier New" pitchFamily="49" charset="0"/>
              </a:rPr>
              <a:t>,   </a:t>
            </a:r>
            <a:endParaRPr lang="en-US" altLang="en-US" sz="1800" dirty="0">
              <a:latin typeface="Courier New" pitchFamily="49" charset="0"/>
            </a:endParaRPr>
          </a:p>
          <a:p>
            <a:pPr>
              <a:spcBef>
                <a:spcPct val="0"/>
              </a:spcBef>
              <a:buFontTx/>
              <a:buNone/>
            </a:pPr>
            <a:r>
              <a:rPr lang="en-US" altLang="en-US" sz="1800" dirty="0">
                <a:latin typeface="Courier New" pitchFamily="49" charset="0"/>
              </a:rPr>
              <a:t>    </a:t>
            </a:r>
            <a:r>
              <a:rPr lang="en-US" altLang="en-US" sz="1800" dirty="0" err="1">
                <a:latin typeface="Courier New" pitchFamily="49" charset="0"/>
              </a:rPr>
              <a:t>na.action</a:t>
            </a:r>
            <a:r>
              <a:rPr lang="en-US" altLang="en-US" sz="1800" dirty="0">
                <a:latin typeface="Courier New" pitchFamily="49" charset="0"/>
              </a:rPr>
              <a:t>=</a:t>
            </a:r>
            <a:r>
              <a:rPr lang="en-US" altLang="en-US" sz="1800" dirty="0" err="1">
                <a:latin typeface="Courier New" pitchFamily="49" charset="0"/>
              </a:rPr>
              <a:t>na.omit,control</a:t>
            </a:r>
            <a:r>
              <a:rPr lang="en-US" altLang="en-US" sz="1800" dirty="0">
                <a:latin typeface="Courier New" pitchFamily="49" charset="0"/>
              </a:rPr>
              <a:t>=list(opt="</a:t>
            </a:r>
            <a:r>
              <a:rPr lang="en-US" altLang="en-US" sz="1800" dirty="0" err="1">
                <a:latin typeface="Courier New" pitchFamily="49" charset="0"/>
              </a:rPr>
              <a:t>optim</a:t>
            </a:r>
            <a:r>
              <a:rPr lang="en-US" altLang="en-US" sz="1800" dirty="0">
                <a:latin typeface="Courier New" pitchFamily="49" charset="0"/>
              </a:rPr>
              <a:t>"))</a:t>
            </a:r>
          </a:p>
        </p:txBody>
      </p:sp>
      <p:sp>
        <p:nvSpPr>
          <p:cNvPr id="85001" name="Rectangle 2"/>
          <p:cNvSpPr>
            <a:spLocks noChangeArrowheads="1"/>
          </p:cNvSpPr>
          <p:nvPr/>
        </p:nvSpPr>
        <p:spPr bwMode="auto">
          <a:xfrm>
            <a:off x="3897313" y="2868613"/>
            <a:ext cx="4572000" cy="2586037"/>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smtClean="0">
                <a:latin typeface="Courier New" pitchFamily="49" charset="0"/>
              </a:rPr>
              <a:t>&gt; </a:t>
            </a:r>
            <a:r>
              <a:rPr lang="en-US" altLang="en-US" sz="1800" dirty="0" err="1" smtClean="0">
                <a:latin typeface="Courier New" pitchFamily="49" charset="0"/>
              </a:rPr>
              <a:t>coef</a:t>
            </a:r>
            <a:r>
              <a:rPr lang="en-US" altLang="en-US" sz="1800" dirty="0" smtClean="0">
                <a:latin typeface="Courier New" pitchFamily="49" charset="0"/>
              </a:rPr>
              <a:t>(</a:t>
            </a:r>
            <a:r>
              <a:rPr lang="en-US" altLang="en-US" sz="1800" dirty="0" err="1" smtClean="0">
                <a:latin typeface="Courier New" pitchFamily="49" charset="0"/>
              </a:rPr>
              <a:t>tmod</a:t>
            </a:r>
            <a:r>
              <a:rPr lang="en-US" altLang="en-US" sz="1800" dirty="0" smtClean="0">
                <a:latin typeface="Courier New" pitchFamily="49" charset="0"/>
              </a:rPr>
              <a:t>)[1:7,]</a:t>
            </a:r>
          </a:p>
          <a:p>
            <a:pPr>
              <a:spcBef>
                <a:spcPct val="0"/>
              </a:spcBef>
              <a:buFontTx/>
              <a:buNone/>
            </a:pPr>
            <a:r>
              <a:rPr lang="en-US" altLang="en-US" sz="1800" dirty="0" smtClean="0">
                <a:latin typeface="Courier New" pitchFamily="49" charset="0"/>
              </a:rPr>
              <a:t>  (Intercept)         TIME</a:t>
            </a:r>
          </a:p>
          <a:p>
            <a:pPr>
              <a:spcBef>
                <a:spcPct val="0"/>
              </a:spcBef>
              <a:buFontTx/>
              <a:buNone/>
            </a:pPr>
            <a:r>
              <a:rPr lang="en-US" altLang="en-US" sz="1800" dirty="0" smtClean="0">
                <a:latin typeface="Courier New" pitchFamily="49" charset="0"/>
              </a:rPr>
              <a:t>1    1.777036  0.354812498</a:t>
            </a:r>
          </a:p>
          <a:p>
            <a:pPr>
              <a:spcBef>
                <a:spcPct val="0"/>
              </a:spcBef>
              <a:buFontTx/>
              <a:buNone/>
            </a:pPr>
            <a:r>
              <a:rPr lang="en-US" altLang="en-US" sz="1800" dirty="0" smtClean="0">
                <a:latin typeface="Courier New" pitchFamily="49" charset="0"/>
              </a:rPr>
              <a:t>2    3.703704  0.062174256</a:t>
            </a:r>
          </a:p>
          <a:p>
            <a:pPr>
              <a:spcBef>
                <a:spcPct val="0"/>
              </a:spcBef>
              <a:buFontTx/>
              <a:buNone/>
            </a:pPr>
            <a:r>
              <a:rPr lang="en-US" altLang="en-US" sz="1800" dirty="0" smtClean="0">
                <a:latin typeface="Courier New" pitchFamily="49" charset="0"/>
              </a:rPr>
              <a:t>3    3.867054 -0.005402035</a:t>
            </a:r>
          </a:p>
          <a:p>
            <a:pPr>
              <a:spcBef>
                <a:spcPct val="0"/>
              </a:spcBef>
              <a:buFontTx/>
              <a:buNone/>
            </a:pPr>
            <a:r>
              <a:rPr lang="en-US" altLang="en-US" sz="1800" dirty="0" smtClean="0">
                <a:latin typeface="Courier New" pitchFamily="49" charset="0"/>
              </a:rPr>
              <a:t>4    3.359984 -0.031020722</a:t>
            </a:r>
          </a:p>
          <a:p>
            <a:pPr>
              <a:spcBef>
                <a:spcPct val="0"/>
              </a:spcBef>
              <a:buFontTx/>
              <a:buNone/>
            </a:pPr>
            <a:r>
              <a:rPr lang="en-US" altLang="en-US" sz="1800" dirty="0" smtClean="0">
                <a:latin typeface="Courier New" pitchFamily="49" charset="0"/>
              </a:rPr>
              <a:t>5    3.647307 -0.049002555</a:t>
            </a:r>
          </a:p>
          <a:p>
            <a:pPr>
              <a:spcBef>
                <a:spcPct val="0"/>
              </a:spcBef>
              <a:buFontTx/>
              <a:buNone/>
            </a:pPr>
            <a:r>
              <a:rPr lang="en-US" altLang="en-US" sz="1800" dirty="0" smtClean="0">
                <a:latin typeface="Courier New" pitchFamily="49" charset="0"/>
              </a:rPr>
              <a:t>6    2.639005  0.300867017</a:t>
            </a:r>
          </a:p>
          <a:p>
            <a:pPr>
              <a:spcBef>
                <a:spcPct val="0"/>
              </a:spcBef>
              <a:buFontTx/>
              <a:buNone/>
            </a:pPr>
            <a:r>
              <a:rPr lang="en-US" altLang="en-US" sz="1800" dirty="0" smtClean="0">
                <a:latin typeface="Courier New" pitchFamily="49" charset="0"/>
              </a:rPr>
              <a:t>7    3.489300 -0.555292911</a:t>
            </a:r>
            <a:endParaRPr lang="en-US" altLang="en-US" sz="1800" dirty="0">
              <a:latin typeface="Courier New" pitchFamily="49" charset="0"/>
            </a:endParaRPr>
          </a:p>
        </p:txBody>
      </p:sp>
      <p:sp>
        <p:nvSpPr>
          <p:cNvPr id="12"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198</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02554361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Rectangle 2"/>
          <p:cNvSpPr>
            <a:spLocks noGrp="1" noChangeArrowheads="1"/>
          </p:cNvSpPr>
          <p:nvPr>
            <p:ph type="title"/>
          </p:nvPr>
        </p:nvSpPr>
        <p:spPr/>
        <p:txBody>
          <a:bodyPr/>
          <a:lstStyle/>
          <a:p>
            <a:r>
              <a:rPr lang="en-US" altLang="en-US" smtClean="0"/>
              <a:t>Empirical Bayes Estimates</a:t>
            </a:r>
          </a:p>
        </p:txBody>
      </p:sp>
      <p:sp>
        <p:nvSpPr>
          <p:cNvPr id="86022" name="Rectangle 3"/>
          <p:cNvSpPr>
            <a:spLocks noGrp="1" noChangeArrowheads="1"/>
          </p:cNvSpPr>
          <p:nvPr>
            <p:ph type="body" idx="1"/>
          </p:nvPr>
        </p:nvSpPr>
        <p:spPr/>
        <p:txBody>
          <a:bodyPr/>
          <a:lstStyle/>
          <a:p>
            <a:pPr>
              <a:lnSpc>
                <a:spcPct val="90000"/>
              </a:lnSpc>
            </a:pPr>
            <a:r>
              <a:rPr lang="en-US" altLang="en-US" smtClean="0">
                <a:cs typeface="Times New Roman" pitchFamily="18" charset="0"/>
              </a:rPr>
              <a:t>Output varies by type of model (Random Intercept Only)</a:t>
            </a:r>
            <a:endParaRPr lang="en-US" altLang="en-US" sz="1800" smtClean="0">
              <a:latin typeface="Courier New" pitchFamily="49" charset="0"/>
              <a:cs typeface="Times New Roman" pitchFamily="18" charset="0"/>
            </a:endParaRPr>
          </a:p>
        </p:txBody>
      </p:sp>
      <p:pic>
        <p:nvPicPr>
          <p:cNvPr id="8602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100" y="2124075"/>
            <a:ext cx="40036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4" name="Rectangle 1"/>
          <p:cNvSpPr>
            <a:spLocks noChangeArrowheads="1"/>
          </p:cNvSpPr>
          <p:nvPr/>
        </p:nvSpPr>
        <p:spPr bwMode="auto">
          <a:xfrm>
            <a:off x="1100138" y="1990725"/>
            <a:ext cx="7369175" cy="64611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a:t>
            </a:r>
            <a:r>
              <a:rPr lang="en-US" altLang="en-US" sz="1800" dirty="0" err="1">
                <a:latin typeface="Courier New" pitchFamily="49" charset="0"/>
              </a:rPr>
              <a:t>tmod</a:t>
            </a:r>
            <a:r>
              <a:rPr lang="en-US" altLang="en-US" sz="1800" dirty="0">
                <a:latin typeface="Courier New" pitchFamily="49" charset="0"/>
              </a:rPr>
              <a:t>&lt;-</a:t>
            </a:r>
            <a:r>
              <a:rPr lang="en-US" altLang="en-US" sz="1800" dirty="0" err="1">
                <a:latin typeface="Courier New" pitchFamily="49" charset="0"/>
              </a:rPr>
              <a:t>lme</a:t>
            </a:r>
            <a:r>
              <a:rPr lang="en-US" altLang="en-US" sz="1800" dirty="0">
                <a:latin typeface="Courier New" pitchFamily="49" charset="0"/>
              </a:rPr>
              <a:t>(</a:t>
            </a:r>
            <a:r>
              <a:rPr lang="en-US" altLang="en-US" sz="1800" dirty="0" err="1">
                <a:latin typeface="Courier New" pitchFamily="49" charset="0"/>
              </a:rPr>
              <a:t>JSAT~TIME,random</a:t>
            </a:r>
            <a:r>
              <a:rPr lang="en-US" altLang="en-US" sz="1800" dirty="0">
                <a:latin typeface="Courier New" pitchFamily="49" charset="0"/>
              </a:rPr>
              <a:t>=~1|SUBNUM, </a:t>
            </a:r>
            <a:r>
              <a:rPr lang="en-US" altLang="en-US" sz="1800" dirty="0" err="1" smtClean="0">
                <a:latin typeface="Courier New" pitchFamily="49" charset="0"/>
              </a:rPr>
              <a:t>univbct</a:t>
            </a:r>
            <a:r>
              <a:rPr lang="en-US" altLang="en-US" sz="1800" dirty="0" smtClean="0">
                <a:latin typeface="Courier New" pitchFamily="49" charset="0"/>
              </a:rPr>
              <a:t>,   </a:t>
            </a:r>
            <a:endParaRPr lang="en-US" altLang="en-US" sz="1800" dirty="0">
              <a:latin typeface="Courier New" pitchFamily="49" charset="0"/>
            </a:endParaRPr>
          </a:p>
          <a:p>
            <a:pPr>
              <a:spcBef>
                <a:spcPct val="0"/>
              </a:spcBef>
              <a:buFontTx/>
              <a:buNone/>
            </a:pPr>
            <a:r>
              <a:rPr lang="en-US" altLang="en-US" sz="1800" dirty="0">
                <a:latin typeface="Courier New" pitchFamily="49" charset="0"/>
              </a:rPr>
              <a:t>    </a:t>
            </a:r>
            <a:r>
              <a:rPr lang="en-US" altLang="en-US" sz="1800" dirty="0" err="1">
                <a:latin typeface="Courier New" pitchFamily="49" charset="0"/>
              </a:rPr>
              <a:t>na.action</a:t>
            </a:r>
            <a:r>
              <a:rPr lang="en-US" altLang="en-US" sz="1800" dirty="0">
                <a:latin typeface="Courier New" pitchFamily="49" charset="0"/>
              </a:rPr>
              <a:t>=</a:t>
            </a:r>
            <a:r>
              <a:rPr lang="en-US" altLang="en-US" sz="1800" dirty="0" err="1">
                <a:latin typeface="Courier New" pitchFamily="49" charset="0"/>
              </a:rPr>
              <a:t>na.omit,control</a:t>
            </a:r>
            <a:r>
              <a:rPr lang="en-US" altLang="en-US" sz="1800" dirty="0">
                <a:latin typeface="Courier New" pitchFamily="49" charset="0"/>
              </a:rPr>
              <a:t>=list(opt="</a:t>
            </a:r>
            <a:r>
              <a:rPr lang="en-US" altLang="en-US" sz="1800" dirty="0" err="1">
                <a:latin typeface="Courier New" pitchFamily="49" charset="0"/>
              </a:rPr>
              <a:t>optim</a:t>
            </a:r>
            <a:r>
              <a:rPr lang="en-US" altLang="en-US" sz="1800" dirty="0">
                <a:latin typeface="Courier New" pitchFamily="49" charset="0"/>
              </a:rPr>
              <a:t>"))</a:t>
            </a:r>
          </a:p>
        </p:txBody>
      </p:sp>
      <p:sp>
        <p:nvSpPr>
          <p:cNvPr id="86025" name="Rectangle 2"/>
          <p:cNvSpPr>
            <a:spLocks noChangeArrowheads="1"/>
          </p:cNvSpPr>
          <p:nvPr/>
        </p:nvSpPr>
        <p:spPr bwMode="auto">
          <a:xfrm>
            <a:off x="3897313" y="2868613"/>
            <a:ext cx="3833523" cy="2586037"/>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smtClean="0">
                <a:latin typeface="Courier New" pitchFamily="49" charset="0"/>
              </a:rPr>
              <a:t>&gt; </a:t>
            </a:r>
            <a:r>
              <a:rPr lang="en-US" altLang="en-US" sz="1800" dirty="0" err="1" smtClean="0">
                <a:latin typeface="Courier New" pitchFamily="49" charset="0"/>
              </a:rPr>
              <a:t>coef</a:t>
            </a:r>
            <a:r>
              <a:rPr lang="en-US" altLang="en-US" sz="1800" dirty="0" smtClean="0">
                <a:latin typeface="Courier New" pitchFamily="49" charset="0"/>
              </a:rPr>
              <a:t>(</a:t>
            </a:r>
            <a:r>
              <a:rPr lang="en-US" altLang="en-US" sz="1800" dirty="0" err="1" smtClean="0">
                <a:latin typeface="Courier New" pitchFamily="49" charset="0"/>
              </a:rPr>
              <a:t>tmod</a:t>
            </a:r>
            <a:r>
              <a:rPr lang="en-US" altLang="en-US" sz="1800" dirty="0" smtClean="0">
                <a:latin typeface="Courier New" pitchFamily="49" charset="0"/>
              </a:rPr>
              <a:t>)[1:7,]</a:t>
            </a:r>
          </a:p>
          <a:p>
            <a:pPr>
              <a:spcBef>
                <a:spcPct val="0"/>
              </a:spcBef>
              <a:buFontTx/>
              <a:buNone/>
            </a:pPr>
            <a:r>
              <a:rPr lang="en-US" altLang="en-US" sz="1800" dirty="0" smtClean="0">
                <a:latin typeface="Courier New" pitchFamily="49" charset="0"/>
              </a:rPr>
              <a:t>  (Intercept)       TIME</a:t>
            </a:r>
          </a:p>
          <a:p>
            <a:pPr>
              <a:spcBef>
                <a:spcPct val="0"/>
              </a:spcBef>
              <a:buFontTx/>
              <a:buNone/>
            </a:pPr>
            <a:r>
              <a:rPr lang="en-US" altLang="en-US" sz="1800" dirty="0" smtClean="0">
                <a:latin typeface="Courier New" pitchFamily="49" charset="0"/>
              </a:rPr>
              <a:t>1    2.179754 </a:t>
            </a:r>
            <a:r>
              <a:rPr lang="en-US" altLang="en-US" sz="1800" b="1" dirty="0" smtClean="0">
                <a:latin typeface="Courier New" pitchFamily="49" charset="0"/>
              </a:rPr>
              <a:t>0.05176461</a:t>
            </a:r>
          </a:p>
          <a:p>
            <a:pPr>
              <a:spcBef>
                <a:spcPct val="0"/>
              </a:spcBef>
              <a:buFontTx/>
              <a:buNone/>
            </a:pPr>
            <a:r>
              <a:rPr lang="en-US" altLang="en-US" sz="1800" dirty="0" smtClean="0">
                <a:latin typeface="Courier New" pitchFamily="49" charset="0"/>
              </a:rPr>
              <a:t>2    3.683815 </a:t>
            </a:r>
            <a:r>
              <a:rPr lang="en-US" altLang="en-US" sz="1800" b="1" dirty="0" smtClean="0">
                <a:latin typeface="Courier New" pitchFamily="49" charset="0"/>
              </a:rPr>
              <a:t>0.05176461</a:t>
            </a:r>
          </a:p>
          <a:p>
            <a:pPr>
              <a:spcBef>
                <a:spcPct val="0"/>
              </a:spcBef>
              <a:buFontTx/>
              <a:buNone/>
            </a:pPr>
            <a:r>
              <a:rPr lang="en-US" altLang="en-US" sz="1800" dirty="0" smtClean="0">
                <a:latin typeface="Courier New" pitchFamily="49" charset="0"/>
              </a:rPr>
              <a:t>3    3.767374 </a:t>
            </a:r>
            <a:r>
              <a:rPr lang="en-US" altLang="en-US" sz="1800" b="1" dirty="0" smtClean="0">
                <a:latin typeface="Courier New" pitchFamily="49" charset="0"/>
              </a:rPr>
              <a:t>0.05176461</a:t>
            </a:r>
          </a:p>
          <a:p>
            <a:pPr>
              <a:spcBef>
                <a:spcPct val="0"/>
              </a:spcBef>
              <a:buFontTx/>
              <a:buNone/>
            </a:pPr>
            <a:r>
              <a:rPr lang="en-US" altLang="en-US" sz="1800" dirty="0" smtClean="0">
                <a:latin typeface="Courier New" pitchFamily="49" charset="0"/>
              </a:rPr>
              <a:t>4    3.266020 </a:t>
            </a:r>
            <a:r>
              <a:rPr lang="en-US" altLang="en-US" sz="1800" b="1" dirty="0" smtClean="0">
                <a:latin typeface="Courier New" pitchFamily="49" charset="0"/>
              </a:rPr>
              <a:t>0.05176461</a:t>
            </a:r>
          </a:p>
          <a:p>
            <a:pPr>
              <a:spcBef>
                <a:spcPct val="0"/>
              </a:spcBef>
              <a:buFontTx/>
              <a:buNone/>
            </a:pPr>
            <a:r>
              <a:rPr lang="en-US" altLang="en-US" sz="1800" dirty="0" smtClean="0">
                <a:latin typeface="Courier New" pitchFamily="49" charset="0"/>
              </a:rPr>
              <a:t>5    3.516697 </a:t>
            </a:r>
            <a:r>
              <a:rPr lang="en-US" altLang="en-US" sz="1800" b="1" dirty="0" smtClean="0">
                <a:latin typeface="Courier New" pitchFamily="49" charset="0"/>
              </a:rPr>
              <a:t>0.05176461</a:t>
            </a:r>
          </a:p>
          <a:p>
            <a:pPr>
              <a:spcBef>
                <a:spcPct val="0"/>
              </a:spcBef>
              <a:buFontTx/>
              <a:buNone/>
            </a:pPr>
            <a:r>
              <a:rPr lang="en-US" altLang="en-US" sz="1800" dirty="0" smtClean="0">
                <a:latin typeface="Courier New" pitchFamily="49" charset="0"/>
              </a:rPr>
              <a:t>6    2.931784 </a:t>
            </a:r>
            <a:r>
              <a:rPr lang="en-US" altLang="en-US" sz="1800" b="1" dirty="0" smtClean="0">
                <a:latin typeface="Courier New" pitchFamily="49" charset="0"/>
              </a:rPr>
              <a:t>0.05176461</a:t>
            </a:r>
          </a:p>
          <a:p>
            <a:pPr>
              <a:spcBef>
                <a:spcPct val="0"/>
              </a:spcBef>
              <a:buFontTx/>
              <a:buNone/>
            </a:pPr>
            <a:r>
              <a:rPr lang="en-US" altLang="en-US" sz="1800" dirty="0" smtClean="0">
                <a:latin typeface="Courier New" pitchFamily="49" charset="0"/>
              </a:rPr>
              <a:t>7    2.848226 </a:t>
            </a:r>
            <a:r>
              <a:rPr lang="en-US" altLang="en-US" sz="1800" b="1" dirty="0" smtClean="0">
                <a:latin typeface="Courier New" pitchFamily="49" charset="0"/>
              </a:rPr>
              <a:t>0.05176461</a:t>
            </a:r>
            <a:endParaRPr lang="en-US" altLang="en-US" sz="1800" b="1" dirty="0">
              <a:latin typeface="Courier New" pitchFamily="49" charset="0"/>
            </a:endParaRPr>
          </a:p>
        </p:txBody>
      </p:sp>
      <p:sp>
        <p:nvSpPr>
          <p:cNvPr id="12"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199</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493778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9C672E98-B2C1-4C96-A53F-9901991CE562}" type="slidenum">
              <a:rPr lang="en-US"/>
              <a:pPr>
                <a:defRPr/>
              </a:pPr>
              <a:t>2</a:t>
            </a:fld>
            <a:endParaRPr lang="en-US"/>
          </a:p>
        </p:txBody>
      </p:sp>
      <p:sp>
        <p:nvSpPr>
          <p:cNvPr id="6149" name="Rectangle 4"/>
          <p:cNvSpPr>
            <a:spLocks noGrp="1" noChangeArrowheads="1"/>
          </p:cNvSpPr>
          <p:nvPr>
            <p:ph type="title"/>
          </p:nvPr>
        </p:nvSpPr>
        <p:spPr/>
        <p:txBody>
          <a:bodyPr/>
          <a:lstStyle/>
          <a:p>
            <a:r>
              <a:rPr lang="en-US" altLang="en-US" dirty="0" smtClean="0"/>
              <a:t>Introduction</a:t>
            </a:r>
          </a:p>
        </p:txBody>
      </p:sp>
      <p:sp>
        <p:nvSpPr>
          <p:cNvPr id="6150" name="Rectangle 5"/>
          <p:cNvSpPr>
            <a:spLocks noGrp="1" noChangeArrowheads="1"/>
          </p:cNvSpPr>
          <p:nvPr>
            <p:ph type="body" idx="1"/>
          </p:nvPr>
        </p:nvSpPr>
        <p:spPr/>
        <p:txBody>
          <a:bodyPr/>
          <a:lstStyle/>
          <a:p>
            <a:r>
              <a:rPr lang="en-US" altLang="en-US" dirty="0" smtClean="0"/>
              <a:t>Most courses on mixed-effects analyses cover the basics</a:t>
            </a:r>
          </a:p>
          <a:p>
            <a:pPr lvl="1"/>
            <a:r>
              <a:rPr lang="en-US" altLang="en-US" dirty="0" smtClean="0"/>
              <a:t>Two-level models of nested data</a:t>
            </a:r>
          </a:p>
          <a:p>
            <a:pPr lvl="1"/>
            <a:r>
              <a:rPr lang="en-US" altLang="en-US" dirty="0" smtClean="0"/>
              <a:t>Basic growth models</a:t>
            </a:r>
          </a:p>
          <a:p>
            <a:endParaRPr lang="en-US" altLang="en-US" dirty="0"/>
          </a:p>
          <a:p>
            <a:r>
              <a:rPr lang="en-US" altLang="en-US" dirty="0" smtClean="0"/>
              <a:t>In this course, we use R and show how variants of </a:t>
            </a:r>
            <a:r>
              <a:rPr lang="en-US" altLang="en-US" dirty="0"/>
              <a:t>the two-level nested model </a:t>
            </a:r>
            <a:r>
              <a:rPr lang="en-US" altLang="en-US" dirty="0" smtClean="0"/>
              <a:t>and the basic growth model can be applied to interesting and complex data</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9F06A9E6-B5F5-4934-BEA5-3B8391E904BC}" type="slidenum">
              <a:rPr lang="en-US"/>
              <a:pPr>
                <a:defRPr/>
              </a:pPr>
              <a:t>20</a:t>
            </a:fld>
            <a:endParaRPr lang="en-US"/>
          </a:p>
        </p:txBody>
      </p:sp>
      <p:sp>
        <p:nvSpPr>
          <p:cNvPr id="32773" name="Rectangle 2"/>
          <p:cNvSpPr>
            <a:spLocks noGrp="1" noChangeArrowheads="1"/>
          </p:cNvSpPr>
          <p:nvPr>
            <p:ph type="title"/>
          </p:nvPr>
        </p:nvSpPr>
        <p:spPr/>
        <p:txBody>
          <a:bodyPr/>
          <a:lstStyle/>
          <a:p>
            <a:r>
              <a:rPr lang="en-US" altLang="en-US" smtClean="0"/>
              <a:t>Intro:  Account for variance</a:t>
            </a:r>
          </a:p>
        </p:txBody>
      </p:sp>
      <p:sp>
        <p:nvSpPr>
          <p:cNvPr id="32774" name="Rectangle 3"/>
          <p:cNvSpPr>
            <a:spLocks noGrp="1" noChangeArrowheads="1"/>
          </p:cNvSpPr>
          <p:nvPr>
            <p:ph type="body" idx="1"/>
          </p:nvPr>
        </p:nvSpPr>
        <p:spPr/>
        <p:txBody>
          <a:bodyPr/>
          <a:lstStyle/>
          <a:p>
            <a:r>
              <a:rPr lang="en-US" altLang="en-US" dirty="0" smtClean="0"/>
              <a:t>Summary </a:t>
            </a:r>
            <a:r>
              <a:rPr lang="en-US" altLang="en-US" dirty="0"/>
              <a:t>of Point </a:t>
            </a:r>
            <a:r>
              <a:rPr lang="en-US" altLang="en-US" dirty="0" smtClean="0"/>
              <a:t>2: It is important to consider clustering of data because:</a:t>
            </a:r>
          </a:p>
          <a:p>
            <a:pPr lvl="1"/>
            <a:r>
              <a:rPr lang="en-US" altLang="en-US" dirty="0" smtClean="0"/>
              <a:t>One needs to account for known (or suspected) sources of variance</a:t>
            </a:r>
          </a:p>
          <a:p>
            <a:pPr lvl="1"/>
            <a:r>
              <a:rPr lang="en-US" altLang="en-US" dirty="0" smtClean="0"/>
              <a:t>Reduce bias in statistical models</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3"/>
          <p:cNvSpPr>
            <a:spLocks noGrp="1"/>
          </p:cNvSpPr>
          <p:nvPr>
            <p:ph type="title"/>
          </p:nvPr>
        </p:nvSpPr>
        <p:spPr/>
        <p:txBody>
          <a:bodyPr/>
          <a:lstStyle/>
          <a:p>
            <a:r>
              <a:rPr lang="en-US" altLang="en-US" smtClean="0"/>
              <a:t>Empirical Bayes Calculations</a:t>
            </a:r>
          </a:p>
        </p:txBody>
      </p:sp>
      <p:sp>
        <p:nvSpPr>
          <p:cNvPr id="240643" name="Content Placeholder 4"/>
          <p:cNvSpPr>
            <a:spLocks noGrp="1"/>
          </p:cNvSpPr>
          <p:nvPr>
            <p:ph idx="1"/>
          </p:nvPr>
        </p:nvSpPr>
        <p:spPr/>
        <p:txBody>
          <a:bodyPr/>
          <a:lstStyle/>
          <a:p>
            <a:pPr>
              <a:defRPr/>
            </a:pPr>
            <a:r>
              <a:rPr lang="en-US" dirty="0" smtClean="0"/>
              <a:t>Group estimate equals:</a:t>
            </a:r>
          </a:p>
          <a:p>
            <a:pPr marL="457200" lvl="1" indent="0">
              <a:buFontTx/>
              <a:buNone/>
              <a:defRPr/>
            </a:pPr>
            <a:r>
              <a:rPr lang="en-US" dirty="0" smtClean="0"/>
              <a:t>      </a:t>
            </a:r>
            <a:r>
              <a:rPr lang="el-GR" dirty="0" smtClean="0"/>
              <a:t>ω</a:t>
            </a:r>
            <a:r>
              <a:rPr lang="en-US" dirty="0" smtClean="0"/>
              <a:t>*sample estimate + (1-</a:t>
            </a:r>
            <a:r>
              <a:rPr lang="el-GR" dirty="0" smtClean="0"/>
              <a:t> ω</a:t>
            </a:r>
            <a:r>
              <a:rPr lang="en-US" dirty="0" smtClean="0"/>
              <a:t>)*group estimate</a:t>
            </a:r>
          </a:p>
          <a:p>
            <a:pPr>
              <a:defRPr/>
            </a:pPr>
            <a:r>
              <a:rPr lang="en-US" dirty="0" smtClean="0"/>
              <a:t>Where </a:t>
            </a:r>
            <a:r>
              <a:rPr lang="el-GR" dirty="0" smtClean="0"/>
              <a:t>ω</a:t>
            </a:r>
            <a:r>
              <a:rPr lang="en-US" dirty="0" smtClean="0"/>
              <a:t> equals:</a:t>
            </a:r>
          </a:p>
          <a:p>
            <a:pPr marL="457200" lvl="1" indent="0">
              <a:buFontTx/>
              <a:buNone/>
              <a:defRPr/>
            </a:pPr>
            <a:r>
              <a:rPr lang="en-US" dirty="0" smtClean="0"/>
              <a:t>     1 - </a:t>
            </a:r>
            <a:r>
              <a:rPr lang="en-US" dirty="0" smtClean="0">
                <a:sym typeface="Symbol" pitchFamily="18" charset="2"/>
              </a:rPr>
              <a:t></a:t>
            </a:r>
            <a:r>
              <a:rPr lang="en-US" baseline="30000" dirty="0" smtClean="0">
                <a:sym typeface="Symbol" pitchFamily="18" charset="2"/>
              </a:rPr>
              <a:t>2</a:t>
            </a:r>
            <a:r>
              <a:rPr lang="en-US" dirty="0" smtClean="0"/>
              <a:t>/(</a:t>
            </a:r>
            <a:r>
              <a:rPr lang="en-US" dirty="0" smtClean="0">
                <a:sym typeface="Symbol" pitchFamily="18" charset="2"/>
              </a:rPr>
              <a:t></a:t>
            </a:r>
            <a:r>
              <a:rPr lang="en-US" baseline="30000" dirty="0" smtClean="0">
                <a:sym typeface="Symbol" pitchFamily="18" charset="2"/>
              </a:rPr>
              <a:t>2</a:t>
            </a:r>
            <a:r>
              <a:rPr lang="en-US" dirty="0" smtClean="0"/>
              <a:t> + </a:t>
            </a:r>
            <a:r>
              <a:rPr lang="en-US" dirty="0" smtClean="0">
                <a:sym typeface="Symbol" pitchFamily="18" charset="2"/>
              </a:rPr>
              <a:t></a:t>
            </a:r>
            <a:r>
              <a:rPr lang="en-US" baseline="-25000" dirty="0" smtClean="0"/>
              <a:t>00</a:t>
            </a:r>
            <a:r>
              <a:rPr lang="en-US" dirty="0" smtClean="0"/>
              <a:t>) </a:t>
            </a:r>
          </a:p>
          <a:p>
            <a:pPr marL="457200" lvl="1" indent="0">
              <a:buFontTx/>
              <a:buNone/>
              <a:defRPr/>
            </a:pPr>
            <a:r>
              <a:rPr lang="en-US" dirty="0" smtClean="0"/>
              <a:t>     1 - </a:t>
            </a:r>
            <a:r>
              <a:rPr lang="en-US" dirty="0" smtClean="0">
                <a:sym typeface="Symbol" pitchFamily="18" charset="2"/>
              </a:rPr>
              <a:t></a:t>
            </a:r>
            <a:r>
              <a:rPr lang="en-US" baseline="30000" dirty="0" smtClean="0">
                <a:sym typeface="Symbol" pitchFamily="18" charset="2"/>
              </a:rPr>
              <a:t>2</a:t>
            </a:r>
            <a:r>
              <a:rPr lang="en-US" dirty="0" smtClean="0"/>
              <a:t>/(</a:t>
            </a:r>
            <a:r>
              <a:rPr lang="en-US" dirty="0" smtClean="0">
                <a:sym typeface="Symbol" pitchFamily="18" charset="2"/>
              </a:rPr>
              <a:t></a:t>
            </a:r>
            <a:r>
              <a:rPr lang="en-US" baseline="30000" dirty="0" smtClean="0">
                <a:sym typeface="Symbol" pitchFamily="18" charset="2"/>
              </a:rPr>
              <a:t>2</a:t>
            </a:r>
            <a:r>
              <a:rPr lang="en-US" dirty="0" smtClean="0"/>
              <a:t> + </a:t>
            </a:r>
            <a:r>
              <a:rPr lang="en-US" dirty="0" smtClean="0">
                <a:sym typeface="Symbol" pitchFamily="18" charset="2"/>
              </a:rPr>
              <a:t></a:t>
            </a:r>
            <a:r>
              <a:rPr lang="en-US" baseline="-25000" dirty="0" smtClean="0"/>
              <a:t>00</a:t>
            </a:r>
            <a:r>
              <a:rPr lang="en-US" dirty="0" smtClean="0"/>
              <a:t>)  equals </a:t>
            </a:r>
            <a:r>
              <a:rPr lang="en-US" dirty="0" smtClean="0">
                <a:sym typeface="Symbol" pitchFamily="18" charset="2"/>
              </a:rPr>
              <a:t></a:t>
            </a:r>
            <a:r>
              <a:rPr lang="en-US" baseline="-25000" dirty="0" smtClean="0">
                <a:sym typeface="Symbol" pitchFamily="18" charset="2"/>
              </a:rPr>
              <a:t>00</a:t>
            </a:r>
            <a:r>
              <a:rPr lang="en-US" dirty="0" smtClean="0">
                <a:sym typeface="Symbol" pitchFamily="18" charset="2"/>
              </a:rPr>
              <a:t> / (</a:t>
            </a:r>
            <a:r>
              <a:rPr lang="en-US" baseline="-25000" dirty="0" smtClean="0">
                <a:sym typeface="Symbol" pitchFamily="18" charset="2"/>
              </a:rPr>
              <a:t>00</a:t>
            </a:r>
            <a:r>
              <a:rPr lang="en-US" dirty="0" smtClean="0">
                <a:sym typeface="Symbol" pitchFamily="18" charset="2"/>
              </a:rPr>
              <a:t> + </a:t>
            </a:r>
            <a:r>
              <a:rPr lang="en-US" baseline="30000" dirty="0" smtClean="0">
                <a:sym typeface="Symbol" pitchFamily="18" charset="2"/>
              </a:rPr>
              <a:t>2</a:t>
            </a:r>
            <a:r>
              <a:rPr lang="en-US" dirty="0" smtClean="0">
                <a:sym typeface="Symbol" pitchFamily="18" charset="2"/>
              </a:rPr>
              <a:t>) or ICC(1)</a:t>
            </a:r>
            <a:endParaRPr lang="en-US" dirty="0" smtClean="0"/>
          </a:p>
          <a:p>
            <a:pPr>
              <a:defRPr/>
            </a:pPr>
            <a:r>
              <a:rPr lang="en-US" dirty="0" smtClean="0"/>
              <a:t>If </a:t>
            </a:r>
            <a:r>
              <a:rPr lang="el-GR" dirty="0" smtClean="0"/>
              <a:t>ω</a:t>
            </a:r>
            <a:r>
              <a:rPr lang="en-US" dirty="0" smtClean="0"/>
              <a:t> (ICC1) equals 1, the level-2 estimate is</a:t>
            </a:r>
            <a:br>
              <a:rPr lang="en-US" dirty="0" smtClean="0"/>
            </a:br>
            <a:r>
              <a:rPr lang="en-US" dirty="0" smtClean="0"/>
              <a:t>	</a:t>
            </a:r>
            <a:r>
              <a:rPr lang="el-GR" dirty="0"/>
              <a:t> </a:t>
            </a:r>
            <a:r>
              <a:rPr lang="en-US" dirty="0" smtClean="0"/>
              <a:t>1*sample </a:t>
            </a:r>
            <a:r>
              <a:rPr lang="en-US" dirty="0"/>
              <a:t>estimate + </a:t>
            </a:r>
            <a:r>
              <a:rPr lang="en-US" dirty="0" smtClean="0"/>
              <a:t>0*group estimate</a:t>
            </a:r>
          </a:p>
          <a:p>
            <a:pPr>
              <a:defRPr/>
            </a:pPr>
            <a:endParaRPr lang="en-US" dirty="0"/>
          </a:p>
          <a:p>
            <a:pPr>
              <a:defRPr/>
            </a:pPr>
            <a:endParaRPr lang="en-US" dirty="0" smtClean="0"/>
          </a:p>
          <a:p>
            <a:pPr>
              <a:defRPr/>
            </a:pPr>
            <a:r>
              <a:rPr lang="en-US" sz="1800" dirty="0" smtClean="0"/>
              <a:t>Reference</a:t>
            </a:r>
          </a:p>
          <a:p>
            <a:pPr lvl="1">
              <a:defRPr/>
            </a:pPr>
            <a:r>
              <a:rPr lang="en-US" sz="1800" dirty="0" err="1" smtClean="0"/>
              <a:t>Gelman</a:t>
            </a:r>
            <a:r>
              <a:rPr lang="en-US" sz="1800" dirty="0" smtClean="0"/>
              <a:t>, A.  &amp; </a:t>
            </a:r>
            <a:r>
              <a:rPr lang="en-US" sz="1800" dirty="0" err="1" smtClean="0"/>
              <a:t>Pardoe</a:t>
            </a:r>
            <a:r>
              <a:rPr lang="en-US" sz="1800" dirty="0" smtClean="0"/>
              <a:t>, I. (2006).  Bayesian measures of explained variance and pooling in multilevel (hierarchical) models.  </a:t>
            </a:r>
            <a:r>
              <a:rPr lang="en-US" sz="1800" i="1" dirty="0" err="1" smtClean="0"/>
              <a:t>Technometrics</a:t>
            </a:r>
            <a:r>
              <a:rPr lang="en-US" sz="1800" i="1" dirty="0" smtClean="0"/>
              <a:t>, 48, </a:t>
            </a:r>
            <a:r>
              <a:rPr lang="en-US" sz="1800" dirty="0" smtClean="0"/>
              <a:t>241-251.</a:t>
            </a:r>
          </a:p>
          <a:p>
            <a:pPr>
              <a:defRPr/>
            </a:pPr>
            <a:endParaRPr lang="en-US" dirty="0" smtClean="0"/>
          </a:p>
        </p:txBody>
      </p:sp>
      <p:sp>
        <p:nvSpPr>
          <p:cNvPr id="6"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200</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820496602"/>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altLang="en-US" dirty="0" smtClean="0"/>
              <a:t>Working through Some Calculations</a:t>
            </a:r>
          </a:p>
        </p:txBody>
      </p:sp>
      <p:sp>
        <p:nvSpPr>
          <p:cNvPr id="3" name="Content Placeholder 2"/>
          <p:cNvSpPr>
            <a:spLocks noGrp="1"/>
          </p:cNvSpPr>
          <p:nvPr>
            <p:ph idx="1"/>
          </p:nvPr>
        </p:nvSpPr>
        <p:spPr>
          <a:xfrm>
            <a:off x="677863" y="1220788"/>
            <a:ext cx="7772400" cy="5078412"/>
          </a:xfrm>
          <a:gradFill rotWithShape="1">
            <a:gsLst>
              <a:gs pos="0">
                <a:srgbClr val="FAFAFF"/>
              </a:gs>
              <a:gs pos="100000">
                <a:srgbClr val="CCCCFF"/>
              </a:gs>
            </a:gsLst>
            <a:lin ang="5400000" scaled="1"/>
          </a:gradFill>
          <a:ln w="12700" algn="ctr">
            <a:solidFill>
              <a:schemeClr val="tx1"/>
            </a:solidFill>
            <a:miter lim="800000"/>
            <a:headEnd type="none" w="sm" len="sm"/>
            <a:tailEnd type="none" w="sm" len="sm"/>
          </a:ln>
        </p:spPr>
        <p:txBody>
          <a:bodyPr>
            <a:spAutoFit/>
          </a:bodyPr>
          <a:lstStyle/>
          <a:p>
            <a:pPr marL="0" indent="0">
              <a:spcBef>
                <a:spcPct val="0"/>
              </a:spcBef>
              <a:buFontTx/>
              <a:buNone/>
              <a:defRPr/>
            </a:pPr>
            <a:r>
              <a:rPr lang="en-US" sz="1800" kern="1200" dirty="0">
                <a:latin typeface="Courier New" pitchFamily="49" charset="0"/>
              </a:rPr>
              <a:t>&gt; </a:t>
            </a:r>
            <a:r>
              <a:rPr lang="en-US" sz="1800" kern="1200" dirty="0" err="1">
                <a:latin typeface="Courier New" pitchFamily="49" charset="0"/>
              </a:rPr>
              <a:t>tmod</a:t>
            </a:r>
            <a:r>
              <a:rPr lang="en-US" sz="1800" kern="1200" dirty="0">
                <a:latin typeface="Courier New" pitchFamily="49" charset="0"/>
              </a:rPr>
              <a:t>&lt;-</a:t>
            </a:r>
            <a:r>
              <a:rPr lang="en-US" sz="1800" kern="1200" dirty="0" err="1">
                <a:latin typeface="Courier New" pitchFamily="49" charset="0"/>
              </a:rPr>
              <a:t>lme</a:t>
            </a:r>
            <a:r>
              <a:rPr lang="en-US" sz="1800" kern="1200" dirty="0">
                <a:latin typeface="Courier New" pitchFamily="49" charset="0"/>
              </a:rPr>
              <a:t>(HRS~1,random=~1|GRP,bh1996)</a:t>
            </a:r>
          </a:p>
          <a:p>
            <a:pPr marL="0" indent="0">
              <a:spcBef>
                <a:spcPct val="0"/>
              </a:spcBef>
              <a:buFontTx/>
              <a:buNone/>
              <a:defRPr/>
            </a:pPr>
            <a:r>
              <a:rPr lang="en-US" sz="1800" kern="1200" dirty="0">
                <a:latin typeface="Courier New" pitchFamily="49" charset="0"/>
              </a:rPr>
              <a:t>&gt; </a:t>
            </a:r>
            <a:r>
              <a:rPr lang="en-US" sz="1800" kern="1200" dirty="0" err="1">
                <a:latin typeface="Courier New" pitchFamily="49" charset="0"/>
              </a:rPr>
              <a:t>VarCorr</a:t>
            </a:r>
            <a:r>
              <a:rPr lang="en-US" sz="1800" kern="1200" dirty="0">
                <a:latin typeface="Courier New" pitchFamily="49" charset="0"/>
              </a:rPr>
              <a:t>(</a:t>
            </a:r>
            <a:r>
              <a:rPr lang="en-US" sz="1800" kern="1200" dirty="0" err="1">
                <a:latin typeface="Courier New" pitchFamily="49" charset="0"/>
              </a:rPr>
              <a:t>tmod</a:t>
            </a:r>
            <a:r>
              <a:rPr lang="en-US" sz="1800" kern="1200" dirty="0">
                <a:latin typeface="Courier New" pitchFamily="49" charset="0"/>
              </a:rPr>
              <a:t>)</a:t>
            </a:r>
          </a:p>
          <a:p>
            <a:pPr marL="800100" lvl="2" indent="0">
              <a:spcBef>
                <a:spcPct val="0"/>
              </a:spcBef>
              <a:buFontTx/>
              <a:buNone/>
              <a:defRPr/>
            </a:pPr>
            <a:r>
              <a:rPr lang="en-US" sz="1800" kern="1200" dirty="0" smtClean="0">
                <a:latin typeface="Courier New" pitchFamily="49" charset="0"/>
              </a:rPr>
              <a:t>		Variance </a:t>
            </a:r>
            <a:r>
              <a:rPr lang="en-US" sz="1800" kern="1200" dirty="0" err="1">
                <a:latin typeface="Courier New" pitchFamily="49" charset="0"/>
              </a:rPr>
              <a:t>StdDev</a:t>
            </a:r>
            <a:r>
              <a:rPr lang="en-US" sz="1800" kern="1200" dirty="0">
                <a:latin typeface="Courier New" pitchFamily="49" charset="0"/>
              </a:rPr>
              <a:t>   </a:t>
            </a:r>
          </a:p>
          <a:p>
            <a:pPr marL="0" indent="0">
              <a:spcBef>
                <a:spcPct val="0"/>
              </a:spcBef>
              <a:buFontTx/>
              <a:buNone/>
              <a:defRPr/>
            </a:pPr>
            <a:r>
              <a:rPr lang="en-US" sz="1800" kern="1200" dirty="0">
                <a:latin typeface="Courier New" pitchFamily="49" charset="0"/>
              </a:rPr>
              <a:t>(Intercept) 0.665332 0.8156789</a:t>
            </a:r>
          </a:p>
          <a:p>
            <a:pPr marL="0" indent="0">
              <a:spcBef>
                <a:spcPct val="0"/>
              </a:spcBef>
              <a:buFontTx/>
              <a:buNone/>
              <a:defRPr/>
            </a:pPr>
            <a:r>
              <a:rPr lang="en-US" sz="1800" kern="1200" dirty="0">
                <a:latin typeface="Courier New" pitchFamily="49" charset="0"/>
              </a:rPr>
              <a:t>Residual    4.482825 2.1172682</a:t>
            </a:r>
          </a:p>
          <a:p>
            <a:pPr marL="0" indent="0">
              <a:spcBef>
                <a:spcPct val="0"/>
              </a:spcBef>
              <a:buFontTx/>
              <a:buNone/>
              <a:defRPr/>
            </a:pPr>
            <a:r>
              <a:rPr lang="en-US" sz="1800" kern="1200" dirty="0">
                <a:latin typeface="Courier New" pitchFamily="49" charset="0"/>
              </a:rPr>
              <a:t>&gt; 0.665332/(0.665332+4.482825)</a:t>
            </a:r>
          </a:p>
          <a:p>
            <a:pPr marL="0" indent="0">
              <a:spcBef>
                <a:spcPct val="0"/>
              </a:spcBef>
              <a:buFontTx/>
              <a:buNone/>
              <a:defRPr/>
            </a:pPr>
            <a:r>
              <a:rPr lang="en-US" sz="1800" kern="1200" dirty="0">
                <a:latin typeface="Courier New" pitchFamily="49" charset="0"/>
              </a:rPr>
              <a:t>[1] 0.1292369</a:t>
            </a:r>
          </a:p>
          <a:p>
            <a:pPr marL="0" indent="0">
              <a:spcBef>
                <a:spcPct val="0"/>
              </a:spcBef>
              <a:buFontTx/>
              <a:buNone/>
              <a:defRPr/>
            </a:pPr>
            <a:r>
              <a:rPr lang="en-US" sz="1800" kern="1200" dirty="0">
                <a:latin typeface="Courier New" pitchFamily="49" charset="0"/>
              </a:rPr>
              <a:t>&gt; </a:t>
            </a:r>
            <a:r>
              <a:rPr lang="en-US" sz="1800" kern="1200" dirty="0" err="1">
                <a:latin typeface="Courier New" pitchFamily="49" charset="0"/>
              </a:rPr>
              <a:t>coef</a:t>
            </a:r>
            <a:r>
              <a:rPr lang="en-US" sz="1800" kern="1200" dirty="0">
                <a:latin typeface="Courier New" pitchFamily="49" charset="0"/>
              </a:rPr>
              <a:t>(</a:t>
            </a:r>
            <a:r>
              <a:rPr lang="en-US" sz="1800" kern="1200" dirty="0" err="1">
                <a:latin typeface="Courier New" pitchFamily="49" charset="0"/>
              </a:rPr>
              <a:t>tmod</a:t>
            </a:r>
            <a:r>
              <a:rPr lang="en-US" sz="1800" kern="1200" dirty="0">
                <a:latin typeface="Courier New" pitchFamily="49" charset="0"/>
              </a:rPr>
              <a:t>)[</a:t>
            </a:r>
            <a:r>
              <a:rPr lang="en-US" sz="1800" kern="1200" dirty="0" smtClean="0">
                <a:latin typeface="Courier New" pitchFamily="49" charset="0"/>
              </a:rPr>
              <a:t>1:4,]</a:t>
            </a:r>
            <a:endParaRPr lang="en-US" sz="1800" kern="1200" dirty="0">
              <a:latin typeface="Courier New" pitchFamily="49" charset="0"/>
            </a:endParaRPr>
          </a:p>
          <a:p>
            <a:pPr marL="0" indent="0">
              <a:spcBef>
                <a:spcPct val="0"/>
              </a:spcBef>
              <a:buFontTx/>
              <a:buNone/>
              <a:defRPr/>
            </a:pPr>
            <a:r>
              <a:rPr lang="en-US" sz="1800" kern="1200" dirty="0">
                <a:latin typeface="Courier New" pitchFamily="49" charset="0"/>
              </a:rPr>
              <a:t> [1] 11.00459 12.09511 10.49746 12.03350 </a:t>
            </a:r>
            <a:endParaRPr lang="en-US" sz="1800" kern="1200" dirty="0" smtClean="0">
              <a:latin typeface="Courier New" pitchFamily="49" charset="0"/>
            </a:endParaRPr>
          </a:p>
          <a:p>
            <a:pPr marL="0" indent="0">
              <a:spcBef>
                <a:spcPct val="0"/>
              </a:spcBef>
              <a:buFontTx/>
              <a:buNone/>
              <a:defRPr/>
            </a:pPr>
            <a:r>
              <a:rPr lang="en-US" sz="1800" kern="1200" dirty="0" smtClean="0">
                <a:latin typeface="Courier New" pitchFamily="49" charset="0"/>
              </a:rPr>
              <a:t>&gt; mean(bh1996$HRS</a:t>
            </a:r>
            <a:r>
              <a:rPr lang="en-US" sz="1800" kern="1200" dirty="0">
                <a:latin typeface="Courier New" pitchFamily="49" charset="0"/>
              </a:rPr>
              <a:t>)</a:t>
            </a:r>
          </a:p>
          <a:p>
            <a:pPr marL="0" indent="0">
              <a:spcBef>
                <a:spcPct val="0"/>
              </a:spcBef>
              <a:buFontTx/>
              <a:buNone/>
              <a:defRPr/>
            </a:pPr>
            <a:r>
              <a:rPr lang="en-US" sz="1800" kern="1200" dirty="0">
                <a:latin typeface="Courier New" pitchFamily="49" charset="0"/>
              </a:rPr>
              <a:t>[1] 11.2987</a:t>
            </a:r>
          </a:p>
          <a:p>
            <a:pPr marL="0" indent="0">
              <a:spcBef>
                <a:spcPct val="0"/>
              </a:spcBef>
              <a:buFontTx/>
              <a:buNone/>
              <a:defRPr/>
            </a:pPr>
            <a:r>
              <a:rPr lang="en-US" sz="1800" kern="1200" dirty="0">
                <a:latin typeface="Courier New" pitchFamily="49" charset="0"/>
              </a:rPr>
              <a:t>&gt; with(bh1996,tapply(</a:t>
            </a:r>
            <a:r>
              <a:rPr lang="en-US" sz="1800" kern="1200" dirty="0" err="1">
                <a:latin typeface="Courier New" pitchFamily="49" charset="0"/>
              </a:rPr>
              <a:t>HRS,GRP,mean</a:t>
            </a:r>
            <a:r>
              <a:rPr lang="en-US" sz="1800" kern="1200" dirty="0">
                <a:latin typeface="Courier New" pitchFamily="49" charset="0"/>
              </a:rPr>
              <a:t>))[</a:t>
            </a:r>
            <a:r>
              <a:rPr lang="en-US" sz="1800" kern="1200" dirty="0" smtClean="0">
                <a:latin typeface="Courier New" pitchFamily="49" charset="0"/>
              </a:rPr>
              <a:t>1:4]</a:t>
            </a:r>
            <a:endParaRPr lang="en-US" sz="1800" kern="1200" dirty="0">
              <a:latin typeface="Courier New" pitchFamily="49" charset="0"/>
            </a:endParaRPr>
          </a:p>
          <a:p>
            <a:pPr marL="0" indent="0">
              <a:spcBef>
                <a:spcPct val="0"/>
              </a:spcBef>
              <a:buFontTx/>
              <a:buNone/>
              <a:defRPr/>
            </a:pPr>
            <a:r>
              <a:rPr lang="en-US" sz="1800" kern="1200" dirty="0">
                <a:latin typeface="Courier New" pitchFamily="49" charset="0"/>
              </a:rPr>
              <a:t>        1         2         3         4 </a:t>
            </a:r>
          </a:p>
          <a:p>
            <a:pPr marL="0" indent="0">
              <a:spcBef>
                <a:spcPct val="0"/>
              </a:spcBef>
              <a:buFontTx/>
              <a:buNone/>
              <a:defRPr/>
            </a:pPr>
            <a:r>
              <a:rPr lang="en-US" sz="1800" kern="1200" dirty="0">
                <a:latin typeface="Courier New" pitchFamily="49" charset="0"/>
              </a:rPr>
              <a:t>10.972973 12.174603 10.437500 12.142857 </a:t>
            </a:r>
          </a:p>
          <a:p>
            <a:pPr marL="0" indent="0">
              <a:spcBef>
                <a:spcPct val="0"/>
              </a:spcBef>
              <a:buFontTx/>
              <a:buNone/>
              <a:defRPr/>
            </a:pPr>
            <a:r>
              <a:rPr lang="en-US" sz="1800" kern="1200" dirty="0">
                <a:latin typeface="Courier New" pitchFamily="49" charset="0"/>
              </a:rPr>
              <a:t>&gt; 0.1292369*11.2987+(1-0.1292369)*10.972973  </a:t>
            </a:r>
            <a:r>
              <a:rPr lang="en-US" sz="1800" kern="1200" dirty="0" smtClean="0">
                <a:latin typeface="Courier New" pitchFamily="49" charset="0"/>
              </a:rPr>
              <a:t># </a:t>
            </a:r>
            <a:r>
              <a:rPr lang="en-US" sz="1800" kern="1200" dirty="0">
                <a:latin typeface="Courier New" pitchFamily="49" charset="0"/>
              </a:rPr>
              <a:t>larger</a:t>
            </a:r>
          </a:p>
          <a:p>
            <a:pPr marL="0" indent="0">
              <a:spcBef>
                <a:spcPct val="0"/>
              </a:spcBef>
              <a:buFontTx/>
              <a:buNone/>
              <a:defRPr/>
            </a:pPr>
            <a:r>
              <a:rPr lang="en-US" sz="1800" kern="1200" dirty="0">
                <a:latin typeface="Courier New" pitchFamily="49" charset="0"/>
              </a:rPr>
              <a:t>[1] 11.01507</a:t>
            </a:r>
          </a:p>
          <a:p>
            <a:pPr marL="0" indent="0">
              <a:spcBef>
                <a:spcPct val="0"/>
              </a:spcBef>
              <a:buFontTx/>
              <a:buNone/>
              <a:defRPr/>
            </a:pPr>
            <a:r>
              <a:rPr lang="en-US" sz="1800" kern="1200" dirty="0">
                <a:latin typeface="Courier New" pitchFamily="49" charset="0"/>
              </a:rPr>
              <a:t>&gt; 0.1292369*11.2987+(1-0.1292369)*12.174603  </a:t>
            </a:r>
            <a:r>
              <a:rPr lang="en-US" sz="1800" kern="1200" dirty="0" smtClean="0">
                <a:latin typeface="Courier New" pitchFamily="49" charset="0"/>
              </a:rPr>
              <a:t># </a:t>
            </a:r>
            <a:r>
              <a:rPr lang="en-US" sz="1800" kern="1200" dirty="0">
                <a:latin typeface="Courier New" pitchFamily="49" charset="0"/>
              </a:rPr>
              <a:t>smaller</a:t>
            </a:r>
          </a:p>
          <a:p>
            <a:pPr marL="0" indent="0">
              <a:spcBef>
                <a:spcPct val="0"/>
              </a:spcBef>
              <a:buFontTx/>
              <a:buNone/>
              <a:defRPr/>
            </a:pPr>
            <a:r>
              <a:rPr lang="en-US" sz="1800" kern="1200" dirty="0">
                <a:latin typeface="Courier New" pitchFamily="49" charset="0"/>
              </a:rPr>
              <a:t>[1] </a:t>
            </a:r>
            <a:r>
              <a:rPr lang="en-US" sz="1800" kern="1200" dirty="0" smtClean="0">
                <a:latin typeface="Courier New" pitchFamily="49" charset="0"/>
              </a:rPr>
              <a:t>12.0614</a:t>
            </a:r>
            <a:endParaRPr lang="en-US" sz="1800" kern="1200" dirty="0">
              <a:latin typeface="Courier New" pitchFamily="49" charset="0"/>
            </a:endParaRPr>
          </a:p>
        </p:txBody>
      </p:sp>
      <p:sp>
        <p:nvSpPr>
          <p:cNvPr id="6"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201</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913280402"/>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altLang="en-US" dirty="0" smtClean="0"/>
              <a:t>Detailed Calculations in </a:t>
            </a:r>
            <a:r>
              <a:rPr lang="en-US" altLang="en-US" dirty="0" err="1" smtClean="0"/>
              <a:t>lme</a:t>
            </a:r>
            <a:endParaRPr lang="en-US" altLang="en-US" dirty="0" smtClean="0"/>
          </a:p>
        </p:txBody>
      </p:sp>
      <p:sp>
        <p:nvSpPr>
          <p:cNvPr id="3" name="Content Placeholder 2"/>
          <p:cNvSpPr>
            <a:spLocks noGrp="1"/>
          </p:cNvSpPr>
          <p:nvPr>
            <p:ph idx="1"/>
          </p:nvPr>
        </p:nvSpPr>
        <p:spPr>
          <a:xfrm>
            <a:off x="1193800" y="2317750"/>
            <a:ext cx="6765925" cy="3971925"/>
          </a:xfrm>
          <a:gradFill rotWithShape="1">
            <a:gsLst>
              <a:gs pos="0">
                <a:srgbClr val="FAFAFF"/>
              </a:gs>
              <a:gs pos="100000">
                <a:srgbClr val="CCCCFF"/>
              </a:gs>
            </a:gsLst>
            <a:lin ang="5400000" scaled="1"/>
          </a:gradFill>
          <a:ln w="12700" algn="ctr">
            <a:solidFill>
              <a:schemeClr val="tx1"/>
            </a:solidFill>
            <a:miter lim="800000"/>
            <a:headEnd type="none" w="sm" len="sm"/>
            <a:tailEnd type="none" w="sm" len="sm"/>
          </a:ln>
        </p:spPr>
        <p:txBody>
          <a:bodyPr>
            <a:spAutoFit/>
          </a:bodyPr>
          <a:lstStyle/>
          <a:p>
            <a:pPr marL="0" indent="0">
              <a:spcBef>
                <a:spcPct val="0"/>
              </a:spcBef>
              <a:buFontTx/>
              <a:buNone/>
              <a:defRPr/>
            </a:pPr>
            <a:r>
              <a:rPr lang="en-US" sz="1800" kern="1200" dirty="0">
                <a:latin typeface="Courier New" pitchFamily="49" charset="0"/>
              </a:rPr>
              <a:t>&gt; </a:t>
            </a:r>
            <a:r>
              <a:rPr lang="en-US" sz="1800" kern="1200" dirty="0" err="1">
                <a:latin typeface="Courier New" pitchFamily="49" charset="0"/>
              </a:rPr>
              <a:t>tmod$coefficients</a:t>
            </a:r>
            <a:r>
              <a:rPr lang="en-US" sz="1800" kern="1200" dirty="0">
                <a:latin typeface="Courier New" pitchFamily="49" charset="0"/>
              </a:rPr>
              <a:t>[[1]]   </a:t>
            </a:r>
            <a:r>
              <a:rPr lang="en-US" sz="1800" kern="1200" dirty="0" smtClean="0">
                <a:latin typeface="Courier New" pitchFamily="49" charset="0"/>
              </a:rPr>
              <a:t>#Estimate of Mean</a:t>
            </a:r>
            <a:endParaRPr lang="en-US" sz="1800" kern="1200" dirty="0">
              <a:latin typeface="Courier New" pitchFamily="49" charset="0"/>
            </a:endParaRPr>
          </a:p>
          <a:p>
            <a:pPr marL="0" indent="0">
              <a:spcBef>
                <a:spcPct val="0"/>
              </a:spcBef>
              <a:buFontTx/>
              <a:buNone/>
              <a:defRPr/>
            </a:pPr>
            <a:r>
              <a:rPr lang="en-US" sz="1800" kern="1200" dirty="0">
                <a:latin typeface="Courier New" pitchFamily="49" charset="0"/>
              </a:rPr>
              <a:t>(Intercept) </a:t>
            </a:r>
          </a:p>
          <a:p>
            <a:pPr marL="0" indent="0">
              <a:spcBef>
                <a:spcPct val="0"/>
              </a:spcBef>
              <a:buFontTx/>
              <a:buNone/>
              <a:defRPr/>
            </a:pPr>
            <a:r>
              <a:rPr lang="en-US" sz="1800" kern="1200" dirty="0">
                <a:latin typeface="Courier New" pitchFamily="49" charset="0"/>
              </a:rPr>
              <a:t>   11.35179</a:t>
            </a:r>
          </a:p>
          <a:p>
            <a:pPr marL="0" indent="0">
              <a:spcBef>
                <a:spcPct val="0"/>
              </a:spcBef>
              <a:buFontTx/>
              <a:buNone/>
              <a:defRPr/>
            </a:pPr>
            <a:r>
              <a:rPr lang="en-US" sz="1800" kern="1200" dirty="0">
                <a:latin typeface="Courier New" pitchFamily="49" charset="0"/>
              </a:rPr>
              <a:t>&gt; </a:t>
            </a:r>
            <a:r>
              <a:rPr lang="en-US" sz="1800" kern="1200" dirty="0" err="1">
                <a:latin typeface="Courier New" pitchFamily="49" charset="0"/>
              </a:rPr>
              <a:t>tmod$coefficients</a:t>
            </a:r>
            <a:r>
              <a:rPr lang="en-US" sz="1800" kern="1200" dirty="0">
                <a:latin typeface="Courier New" pitchFamily="49" charset="0"/>
              </a:rPr>
              <a:t>[[2</a:t>
            </a:r>
            <a:r>
              <a:rPr lang="en-US" sz="1800" kern="1200" dirty="0" smtClean="0">
                <a:latin typeface="Courier New" pitchFamily="49" charset="0"/>
              </a:rPr>
              <a:t>]]  #Random Effects</a:t>
            </a:r>
            <a:endParaRPr lang="en-US" sz="1800" kern="1200" dirty="0">
              <a:latin typeface="Courier New" pitchFamily="49" charset="0"/>
            </a:endParaRPr>
          </a:p>
          <a:p>
            <a:pPr marL="0" indent="0">
              <a:spcBef>
                <a:spcPct val="0"/>
              </a:spcBef>
              <a:buFontTx/>
              <a:buNone/>
              <a:defRPr/>
            </a:pPr>
            <a:r>
              <a:rPr lang="en-US" sz="1800" kern="1200" dirty="0">
                <a:latin typeface="Courier New" pitchFamily="49" charset="0"/>
              </a:rPr>
              <a:t>$GRP</a:t>
            </a:r>
          </a:p>
          <a:p>
            <a:pPr marL="0" indent="0">
              <a:spcBef>
                <a:spcPct val="0"/>
              </a:spcBef>
              <a:buFontTx/>
              <a:buNone/>
              <a:defRPr/>
            </a:pPr>
            <a:r>
              <a:rPr lang="en-US" sz="1800" kern="1200" dirty="0">
                <a:latin typeface="Courier New" pitchFamily="49" charset="0"/>
              </a:rPr>
              <a:t>    (Intercept)</a:t>
            </a:r>
          </a:p>
          <a:p>
            <a:pPr marL="0" indent="0">
              <a:spcBef>
                <a:spcPct val="0"/>
              </a:spcBef>
              <a:buFontTx/>
              <a:buNone/>
              <a:defRPr/>
            </a:pPr>
            <a:r>
              <a:rPr lang="en-US" sz="1800" kern="1200" dirty="0">
                <a:latin typeface="Courier New" pitchFamily="49" charset="0"/>
              </a:rPr>
              <a:t>1  -0.347206536</a:t>
            </a:r>
          </a:p>
          <a:p>
            <a:pPr marL="0" indent="0">
              <a:spcBef>
                <a:spcPct val="0"/>
              </a:spcBef>
              <a:buFontTx/>
              <a:buNone/>
              <a:defRPr/>
            </a:pPr>
            <a:r>
              <a:rPr lang="en-US" sz="1800" kern="1200" dirty="0">
                <a:latin typeface="Courier New" pitchFamily="49" charset="0"/>
              </a:rPr>
              <a:t>2   0.743314382</a:t>
            </a:r>
          </a:p>
          <a:p>
            <a:pPr marL="0" indent="0">
              <a:spcBef>
                <a:spcPct val="0"/>
              </a:spcBef>
              <a:buFontTx/>
              <a:buNone/>
              <a:defRPr/>
            </a:pPr>
            <a:r>
              <a:rPr lang="en-US" sz="1800" kern="1200" dirty="0">
                <a:latin typeface="Courier New" pitchFamily="49" charset="0"/>
              </a:rPr>
              <a:t>3  -0.854331812</a:t>
            </a:r>
          </a:p>
          <a:p>
            <a:pPr marL="0" indent="0">
              <a:spcBef>
                <a:spcPct val="0"/>
              </a:spcBef>
              <a:buFontTx/>
              <a:buNone/>
              <a:defRPr/>
            </a:pPr>
            <a:r>
              <a:rPr lang="en-US" sz="1800" kern="1200" dirty="0">
                <a:latin typeface="Courier New" pitchFamily="49" charset="0"/>
              </a:rPr>
              <a:t>4   0.681704009</a:t>
            </a:r>
          </a:p>
          <a:p>
            <a:pPr marL="0" indent="0">
              <a:spcBef>
                <a:spcPct val="0"/>
              </a:spcBef>
              <a:buFontTx/>
              <a:buNone/>
              <a:defRPr/>
            </a:pPr>
            <a:r>
              <a:rPr lang="en-US" sz="1800" kern="1200" dirty="0" smtClean="0">
                <a:latin typeface="Courier New" pitchFamily="49" charset="0"/>
              </a:rPr>
              <a:t>&gt; </a:t>
            </a:r>
            <a:r>
              <a:rPr lang="en-US" sz="1800" kern="1200" dirty="0">
                <a:latin typeface="Courier New" pitchFamily="49" charset="0"/>
              </a:rPr>
              <a:t>11.35179+(-0.347206536</a:t>
            </a:r>
            <a:r>
              <a:rPr lang="en-US" sz="1800" kern="1200" dirty="0" smtClean="0">
                <a:latin typeface="Courier New" pitchFamily="49" charset="0"/>
              </a:rPr>
              <a:t>)  #identical to </a:t>
            </a:r>
            <a:r>
              <a:rPr lang="en-US" sz="1800" kern="1200" dirty="0" err="1" smtClean="0">
                <a:latin typeface="Courier New" pitchFamily="49" charset="0"/>
              </a:rPr>
              <a:t>coef</a:t>
            </a:r>
            <a:endParaRPr lang="en-US" sz="1800" kern="1200" dirty="0">
              <a:latin typeface="Courier New" pitchFamily="49" charset="0"/>
            </a:endParaRPr>
          </a:p>
          <a:p>
            <a:pPr marL="0" indent="0">
              <a:spcBef>
                <a:spcPct val="0"/>
              </a:spcBef>
              <a:buFontTx/>
              <a:buNone/>
              <a:defRPr/>
            </a:pPr>
            <a:r>
              <a:rPr lang="en-US" sz="1800" kern="1200" dirty="0">
                <a:latin typeface="Courier New" pitchFamily="49" charset="0"/>
              </a:rPr>
              <a:t>[1] 11.00458</a:t>
            </a:r>
          </a:p>
          <a:p>
            <a:pPr marL="0" indent="0">
              <a:spcBef>
                <a:spcPct val="0"/>
              </a:spcBef>
              <a:buFontTx/>
              <a:buNone/>
              <a:defRPr/>
            </a:pPr>
            <a:r>
              <a:rPr lang="en-US" sz="1800" kern="1200" dirty="0">
                <a:latin typeface="Courier New" pitchFamily="49" charset="0"/>
              </a:rPr>
              <a:t>&gt; 11.35179+(0.743314382)</a:t>
            </a:r>
          </a:p>
          <a:p>
            <a:pPr marL="0" indent="0">
              <a:spcBef>
                <a:spcPct val="0"/>
              </a:spcBef>
              <a:buFontTx/>
              <a:buNone/>
              <a:defRPr/>
            </a:pPr>
            <a:r>
              <a:rPr lang="en-US" sz="1800" kern="1200" dirty="0">
                <a:latin typeface="Courier New" pitchFamily="49" charset="0"/>
              </a:rPr>
              <a:t>[1] </a:t>
            </a:r>
            <a:r>
              <a:rPr lang="en-US" sz="1800" kern="1200" dirty="0" smtClean="0">
                <a:latin typeface="Courier New" pitchFamily="49" charset="0"/>
              </a:rPr>
              <a:t>12.0951</a:t>
            </a:r>
            <a:endParaRPr lang="en-US" sz="1800" kern="1200" dirty="0">
              <a:latin typeface="Courier New" pitchFamily="49" charset="0"/>
            </a:endParaRPr>
          </a:p>
        </p:txBody>
      </p:sp>
      <p:sp>
        <p:nvSpPr>
          <p:cNvPr id="4" name="Rectangle 3"/>
          <p:cNvSpPr txBox="1">
            <a:spLocks noChangeArrowheads="1"/>
          </p:cNvSpPr>
          <p:nvPr/>
        </p:nvSpPr>
        <p:spPr bwMode="auto">
          <a:xfrm>
            <a:off x="677863" y="1220788"/>
            <a:ext cx="7772400"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a:lnSpc>
                <a:spcPct val="90000"/>
              </a:lnSpc>
              <a:defRPr/>
            </a:pPr>
            <a:r>
              <a:rPr lang="en-US" kern="0" dirty="0" smtClean="0">
                <a:cs typeface="Times New Roman" pitchFamily="18" charset="0"/>
              </a:rPr>
              <a:t>The </a:t>
            </a:r>
            <a:r>
              <a:rPr lang="en-US" kern="0" dirty="0" err="1" smtClean="0">
                <a:cs typeface="Times New Roman" pitchFamily="18" charset="0"/>
              </a:rPr>
              <a:t>lme</a:t>
            </a:r>
            <a:r>
              <a:rPr lang="en-US" kern="0" dirty="0" smtClean="0">
                <a:cs typeface="Times New Roman" pitchFamily="18" charset="0"/>
              </a:rPr>
              <a:t> </a:t>
            </a:r>
            <a:r>
              <a:rPr lang="en-US" kern="0" dirty="0" err="1" smtClean="0">
                <a:latin typeface="Courier New" pitchFamily="49" charset="0"/>
                <a:cs typeface="Courier New" pitchFamily="49" charset="0"/>
              </a:rPr>
              <a:t>coef</a:t>
            </a:r>
            <a:r>
              <a:rPr lang="en-US" kern="0" dirty="0" smtClean="0">
                <a:cs typeface="Times New Roman" pitchFamily="18" charset="0"/>
              </a:rPr>
              <a:t> function estimates “Best Linear Unbiased Predictors (BLUPS)” by adding the fixed effect and the random effect for each unit</a:t>
            </a:r>
            <a:endParaRPr lang="en-US" kern="0" dirty="0" smtClean="0"/>
          </a:p>
          <a:p>
            <a:pPr lvl="1">
              <a:lnSpc>
                <a:spcPct val="90000"/>
              </a:lnSpc>
              <a:defRPr/>
            </a:pPr>
            <a:endParaRPr lang="en-US" kern="0" dirty="0" smtClean="0">
              <a:cs typeface="Times New Roman" pitchFamily="18" charset="0"/>
            </a:endParaRPr>
          </a:p>
          <a:p>
            <a:pPr marL="0" indent="0">
              <a:lnSpc>
                <a:spcPct val="90000"/>
              </a:lnSpc>
              <a:buFontTx/>
              <a:buNone/>
              <a:defRPr/>
            </a:pPr>
            <a:endParaRPr lang="en-US" sz="1800" kern="0" dirty="0" smtClean="0">
              <a:latin typeface="Courier New" pitchFamily="49" charset="0"/>
              <a:cs typeface="Times New Roman" pitchFamily="18" charset="0"/>
            </a:endParaRPr>
          </a:p>
        </p:txBody>
      </p:sp>
      <p:sp>
        <p:nvSpPr>
          <p:cNvPr id="7"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202</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222304025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2"/>
          <p:cNvSpPr>
            <a:spLocks noGrp="1" noChangeArrowheads="1"/>
          </p:cNvSpPr>
          <p:nvPr>
            <p:ph type="title"/>
          </p:nvPr>
        </p:nvSpPr>
        <p:spPr/>
        <p:txBody>
          <a:bodyPr/>
          <a:lstStyle/>
          <a:p>
            <a:r>
              <a:rPr lang="en-US" altLang="en-US" dirty="0" smtClean="0"/>
              <a:t>Illustrating Chen et al., (2011)</a:t>
            </a:r>
          </a:p>
        </p:txBody>
      </p:sp>
      <p:sp>
        <p:nvSpPr>
          <p:cNvPr id="80902" name="Rectangle 3"/>
          <p:cNvSpPr>
            <a:spLocks noGrp="1" noChangeArrowheads="1"/>
          </p:cNvSpPr>
          <p:nvPr>
            <p:ph idx="1"/>
          </p:nvPr>
        </p:nvSpPr>
        <p:spPr/>
        <p:txBody>
          <a:bodyPr/>
          <a:lstStyle/>
          <a:p>
            <a:pPr>
              <a:lnSpc>
                <a:spcPct val="90000"/>
              </a:lnSpc>
            </a:pPr>
            <a:r>
              <a:rPr lang="en-US" altLang="en-US" dirty="0" smtClean="0">
                <a:cs typeface="Times New Roman" pitchFamily="18" charset="0"/>
              </a:rPr>
              <a:t>Chen et al., (2011) examined job satisfaction change, and showed that change over time (improvement or decline) predicted variance in turnover intent over and above </a:t>
            </a:r>
            <a:r>
              <a:rPr lang="en-US" dirty="0" smtClean="0"/>
              <a:t>average </a:t>
            </a:r>
            <a:r>
              <a:rPr lang="en-US" dirty="0"/>
              <a:t>levels of job satisfaction</a:t>
            </a:r>
            <a:r>
              <a:rPr lang="en-US" dirty="0" smtClean="0"/>
              <a:t>.</a:t>
            </a:r>
          </a:p>
          <a:p>
            <a:pPr lvl="1">
              <a:lnSpc>
                <a:spcPct val="90000"/>
              </a:lnSpc>
            </a:pPr>
            <a:r>
              <a:rPr lang="en-US" dirty="0" smtClean="0"/>
              <a:t>Indicate that turnover intentions are a dynamic process</a:t>
            </a:r>
          </a:p>
          <a:p>
            <a:pPr>
              <a:lnSpc>
                <a:spcPct val="90000"/>
              </a:lnSpc>
            </a:pPr>
            <a:endParaRPr lang="en-US" dirty="0"/>
          </a:p>
          <a:p>
            <a:pPr>
              <a:lnSpc>
                <a:spcPct val="90000"/>
              </a:lnSpc>
            </a:pPr>
            <a:r>
              <a:rPr lang="en-US" dirty="0" smtClean="0"/>
              <a:t>Change over time was estimated using BLUPs from a growth model in </a:t>
            </a:r>
            <a:r>
              <a:rPr lang="en-US" dirty="0" err="1" smtClean="0"/>
              <a:t>lme</a:t>
            </a:r>
            <a:r>
              <a:rPr lang="en-US" dirty="0" smtClean="0"/>
              <a:t>.</a:t>
            </a:r>
            <a:endParaRPr lang="en-US" dirty="0"/>
          </a:p>
        </p:txBody>
      </p:sp>
      <p:sp>
        <p:nvSpPr>
          <p:cNvPr id="9"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203</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97107883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2"/>
          <p:cNvSpPr>
            <a:spLocks noGrp="1" noChangeArrowheads="1"/>
          </p:cNvSpPr>
          <p:nvPr>
            <p:ph type="title"/>
          </p:nvPr>
        </p:nvSpPr>
        <p:spPr/>
        <p:txBody>
          <a:bodyPr/>
          <a:lstStyle/>
          <a:p>
            <a:r>
              <a:rPr lang="en-US" altLang="en-US" dirty="0"/>
              <a:t>Illustrating Chen et al., (2011)</a:t>
            </a:r>
            <a:endParaRPr lang="en-US" altLang="en-US" dirty="0" smtClean="0"/>
          </a:p>
        </p:txBody>
      </p:sp>
      <p:pic>
        <p:nvPicPr>
          <p:cNvPr id="1546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7359" t="10970" r="20390" b="23091"/>
          <a:stretch/>
        </p:blipFill>
        <p:spPr bwMode="auto">
          <a:xfrm>
            <a:off x="1401289" y="1436914"/>
            <a:ext cx="6349954" cy="4203865"/>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9"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204</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22989579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Rectangle 2"/>
          <p:cNvSpPr>
            <a:spLocks noGrp="1" noChangeArrowheads="1"/>
          </p:cNvSpPr>
          <p:nvPr>
            <p:ph type="title"/>
          </p:nvPr>
        </p:nvSpPr>
        <p:spPr/>
        <p:txBody>
          <a:bodyPr/>
          <a:lstStyle/>
          <a:p>
            <a:r>
              <a:rPr lang="en-US" altLang="en-US" dirty="0" smtClean="0"/>
              <a:t>Illustrating Chen et al., (2011)</a:t>
            </a:r>
          </a:p>
        </p:txBody>
      </p:sp>
      <p:sp>
        <p:nvSpPr>
          <p:cNvPr id="91142" name="Rectangle 3"/>
          <p:cNvSpPr>
            <a:spLocks noGrp="1" noChangeArrowheads="1"/>
          </p:cNvSpPr>
          <p:nvPr>
            <p:ph type="body" idx="1"/>
          </p:nvPr>
        </p:nvSpPr>
        <p:spPr/>
        <p:txBody>
          <a:bodyPr/>
          <a:lstStyle/>
          <a:p>
            <a:pPr>
              <a:lnSpc>
                <a:spcPct val="90000"/>
              </a:lnSpc>
            </a:pPr>
            <a:r>
              <a:rPr lang="en-US" altLang="en-US" dirty="0" smtClean="0">
                <a:cs typeface="Times New Roman" pitchFamily="18" charset="0"/>
              </a:rPr>
              <a:t>Study 2 (n=85)</a:t>
            </a:r>
          </a:p>
        </p:txBody>
      </p:sp>
      <p:sp>
        <p:nvSpPr>
          <p:cNvPr id="7" name="Content Placeholder 2"/>
          <p:cNvSpPr txBox="1">
            <a:spLocks/>
          </p:cNvSpPr>
          <p:nvPr/>
        </p:nvSpPr>
        <p:spPr bwMode="auto">
          <a:xfrm>
            <a:off x="724395" y="1735875"/>
            <a:ext cx="7718962" cy="4278736"/>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FontTx/>
              <a:buNone/>
              <a:defRPr/>
            </a:pPr>
            <a:r>
              <a:rPr lang="en-US" sz="1600" dirty="0" smtClean="0">
                <a:latin typeface="Courier New" pitchFamily="49" charset="0"/>
              </a:rPr>
              <a:t>&gt; chen2011</a:t>
            </a:r>
            <a:r>
              <a:rPr lang="en-US" sz="1600" dirty="0">
                <a:latin typeface="Courier New" pitchFamily="49" charset="0"/>
              </a:rPr>
              <a:t>&lt;-</a:t>
            </a:r>
            <a:r>
              <a:rPr lang="en-US" sz="1600" dirty="0" err="1">
                <a:latin typeface="Courier New" pitchFamily="49" charset="0"/>
              </a:rPr>
              <a:t>read.delim</a:t>
            </a:r>
            <a:r>
              <a:rPr lang="en-US" sz="1600" dirty="0">
                <a:latin typeface="Courier New" pitchFamily="49" charset="0"/>
              </a:rPr>
              <a:t>(file="clipboard</a:t>
            </a:r>
            <a:r>
              <a:rPr lang="en-US" sz="1600" dirty="0" smtClean="0">
                <a:latin typeface="Courier New" pitchFamily="49" charset="0"/>
              </a:rPr>
              <a:t>")</a:t>
            </a:r>
          </a:p>
          <a:p>
            <a:pPr marL="0" indent="0">
              <a:spcBef>
                <a:spcPct val="0"/>
              </a:spcBef>
              <a:buFontTx/>
              <a:buNone/>
              <a:defRPr/>
            </a:pPr>
            <a:r>
              <a:rPr lang="fr-FR" sz="1600" dirty="0">
                <a:latin typeface="Courier New" pitchFamily="49" charset="0"/>
              </a:rPr>
              <a:t>&gt; </a:t>
            </a:r>
            <a:r>
              <a:rPr lang="fr-FR" sz="1600" dirty="0" err="1">
                <a:latin typeface="Courier New" pitchFamily="49" charset="0"/>
              </a:rPr>
              <a:t>names</a:t>
            </a:r>
            <a:r>
              <a:rPr lang="fr-FR" sz="1600" dirty="0">
                <a:latin typeface="Courier New" pitchFamily="49" charset="0"/>
              </a:rPr>
              <a:t>(chen2011)</a:t>
            </a:r>
          </a:p>
          <a:p>
            <a:pPr marL="0" indent="0">
              <a:spcBef>
                <a:spcPct val="0"/>
              </a:spcBef>
              <a:buFontTx/>
              <a:buNone/>
              <a:defRPr/>
            </a:pPr>
            <a:r>
              <a:rPr lang="fr-FR" sz="1600" dirty="0">
                <a:latin typeface="Courier New" pitchFamily="49" charset="0"/>
              </a:rPr>
              <a:t>[1] "id"        "</a:t>
            </a:r>
            <a:r>
              <a:rPr lang="fr-FR" sz="1600" dirty="0" err="1">
                <a:latin typeface="Courier New" pitchFamily="49" charset="0"/>
              </a:rPr>
              <a:t>orgtenure</a:t>
            </a:r>
            <a:r>
              <a:rPr lang="fr-FR" sz="1600" dirty="0">
                <a:latin typeface="Courier New" pitchFamily="49" charset="0"/>
              </a:rPr>
              <a:t>" "t1jobsat"  "t2jobsat" </a:t>
            </a:r>
          </a:p>
          <a:p>
            <a:pPr marL="0" indent="0">
              <a:spcBef>
                <a:spcPct val="0"/>
              </a:spcBef>
              <a:buFontTx/>
              <a:buNone/>
              <a:defRPr/>
            </a:pPr>
            <a:r>
              <a:rPr lang="fr-FR" sz="1600" dirty="0">
                <a:latin typeface="Courier New" pitchFamily="49" charset="0"/>
              </a:rPr>
              <a:t>[5] "t3jobsat"  "t1toint"   "t2toint"   "t3toint"  </a:t>
            </a:r>
          </a:p>
          <a:p>
            <a:pPr marL="0" indent="0">
              <a:spcBef>
                <a:spcPct val="0"/>
              </a:spcBef>
              <a:buFontTx/>
              <a:buNone/>
              <a:defRPr/>
            </a:pPr>
            <a:r>
              <a:rPr lang="fr-FR" sz="1600" dirty="0">
                <a:latin typeface="Courier New" pitchFamily="49" charset="0"/>
              </a:rPr>
              <a:t>[9] "t4toint" </a:t>
            </a:r>
            <a:endParaRPr lang="fr-FR" sz="1600" dirty="0" smtClean="0">
              <a:latin typeface="Courier New" pitchFamily="49" charset="0"/>
            </a:endParaRPr>
          </a:p>
          <a:p>
            <a:pPr marL="0" indent="0">
              <a:spcBef>
                <a:spcPct val="0"/>
              </a:spcBef>
              <a:buFontTx/>
              <a:buNone/>
              <a:defRPr/>
            </a:pPr>
            <a:endParaRPr lang="fr-FR" sz="1600" kern="1200" dirty="0">
              <a:latin typeface="Courier New" pitchFamily="49" charset="0"/>
            </a:endParaRPr>
          </a:p>
          <a:p>
            <a:pPr marL="0" indent="0">
              <a:spcBef>
                <a:spcPct val="0"/>
              </a:spcBef>
              <a:buFontTx/>
              <a:buNone/>
              <a:defRPr/>
            </a:pPr>
            <a:r>
              <a:rPr lang="en-US" sz="1600" dirty="0" smtClean="0">
                <a:latin typeface="Courier New" pitchFamily="49" charset="0"/>
              </a:rPr>
              <a:t>&gt; chen2011.univ</a:t>
            </a:r>
            <a:r>
              <a:rPr lang="en-US" sz="1600" dirty="0">
                <a:latin typeface="Courier New" pitchFamily="49" charset="0"/>
              </a:rPr>
              <a:t>&lt;-</a:t>
            </a:r>
            <a:r>
              <a:rPr lang="en-US" sz="1600" dirty="0" err="1">
                <a:latin typeface="Courier New" pitchFamily="49" charset="0"/>
              </a:rPr>
              <a:t>make.univ</a:t>
            </a:r>
            <a:r>
              <a:rPr lang="en-US" sz="1600" dirty="0">
                <a:latin typeface="Courier New" pitchFamily="49" charset="0"/>
              </a:rPr>
              <a:t>(chen2011,chen2011[,3:5</a:t>
            </a:r>
            <a:r>
              <a:rPr lang="en-US" sz="1600" dirty="0" smtClean="0">
                <a:latin typeface="Courier New" pitchFamily="49" charset="0"/>
              </a:rPr>
              <a:t>],</a:t>
            </a:r>
          </a:p>
          <a:p>
            <a:pPr marL="0" indent="0">
              <a:spcBef>
                <a:spcPct val="0"/>
              </a:spcBef>
              <a:buFontTx/>
              <a:buNone/>
              <a:defRPr/>
            </a:pPr>
            <a:r>
              <a:rPr lang="en-US" sz="1600" dirty="0" smtClean="0">
                <a:latin typeface="Courier New" pitchFamily="49" charset="0"/>
              </a:rPr>
              <a:t>  </a:t>
            </a:r>
            <a:r>
              <a:rPr lang="en-US" sz="1600" dirty="0" err="1" smtClean="0">
                <a:latin typeface="Courier New" pitchFamily="49" charset="0"/>
              </a:rPr>
              <a:t>outname</a:t>
            </a:r>
            <a:r>
              <a:rPr lang="en-US" sz="1600" dirty="0">
                <a:latin typeface="Courier New" pitchFamily="49" charset="0"/>
              </a:rPr>
              <a:t>="</a:t>
            </a:r>
            <a:r>
              <a:rPr lang="en-US" sz="1600" dirty="0" err="1">
                <a:latin typeface="Courier New" pitchFamily="49" charset="0"/>
              </a:rPr>
              <a:t>jsat</a:t>
            </a:r>
            <a:r>
              <a:rPr lang="en-US" sz="1600" dirty="0" smtClean="0">
                <a:latin typeface="Courier New" pitchFamily="49" charset="0"/>
              </a:rPr>
              <a:t>")</a:t>
            </a:r>
          </a:p>
          <a:p>
            <a:pPr marL="0" indent="0">
              <a:spcBef>
                <a:spcPct val="0"/>
              </a:spcBef>
              <a:buFontTx/>
              <a:buNone/>
              <a:defRPr/>
            </a:pPr>
            <a:endParaRPr lang="en-US" sz="1600" kern="1200" dirty="0">
              <a:latin typeface="Courier New" pitchFamily="49" charset="0"/>
            </a:endParaRPr>
          </a:p>
          <a:p>
            <a:pPr marL="0" indent="0">
              <a:spcBef>
                <a:spcPct val="0"/>
              </a:spcBef>
              <a:buFontTx/>
              <a:buNone/>
              <a:defRPr/>
            </a:pPr>
            <a:r>
              <a:rPr lang="en-US" sz="1600" dirty="0">
                <a:latin typeface="Courier New" pitchFamily="49" charset="0"/>
              </a:rPr>
              <a:t>&gt; </a:t>
            </a:r>
            <a:r>
              <a:rPr lang="en-US" sz="1600" dirty="0" err="1">
                <a:latin typeface="Courier New" pitchFamily="49" charset="0"/>
              </a:rPr>
              <a:t>tmod.null</a:t>
            </a:r>
            <a:r>
              <a:rPr lang="en-US" sz="1600" dirty="0">
                <a:latin typeface="Courier New" pitchFamily="49" charset="0"/>
              </a:rPr>
              <a:t>&lt;-</a:t>
            </a:r>
            <a:r>
              <a:rPr lang="en-US" sz="1600" dirty="0" err="1">
                <a:latin typeface="Courier New" pitchFamily="49" charset="0"/>
              </a:rPr>
              <a:t>lme</a:t>
            </a:r>
            <a:r>
              <a:rPr lang="en-US" sz="1600" dirty="0">
                <a:latin typeface="Courier New" pitchFamily="49" charset="0"/>
              </a:rPr>
              <a:t>(jsat~1,random=~1|id,chen2011.univ)</a:t>
            </a:r>
          </a:p>
          <a:p>
            <a:pPr marL="0" indent="0">
              <a:spcBef>
                <a:spcPct val="0"/>
              </a:spcBef>
              <a:buFontTx/>
              <a:buNone/>
              <a:defRPr/>
            </a:pPr>
            <a:r>
              <a:rPr lang="en-US" sz="1600" dirty="0">
                <a:latin typeface="Courier New" pitchFamily="49" charset="0"/>
              </a:rPr>
              <a:t>&gt; </a:t>
            </a:r>
            <a:r>
              <a:rPr lang="en-US" sz="1600" dirty="0" err="1">
                <a:latin typeface="Courier New" pitchFamily="49" charset="0"/>
              </a:rPr>
              <a:t>VarCorr</a:t>
            </a:r>
            <a:r>
              <a:rPr lang="en-US" sz="1600" dirty="0">
                <a:latin typeface="Courier New" pitchFamily="49" charset="0"/>
              </a:rPr>
              <a:t>(</a:t>
            </a:r>
            <a:r>
              <a:rPr lang="en-US" sz="1600" dirty="0" err="1">
                <a:latin typeface="Courier New" pitchFamily="49" charset="0"/>
              </a:rPr>
              <a:t>tmod.null</a:t>
            </a:r>
            <a:r>
              <a:rPr lang="en-US" sz="1600" dirty="0">
                <a:latin typeface="Courier New" pitchFamily="49" charset="0"/>
              </a:rPr>
              <a:t>)</a:t>
            </a:r>
          </a:p>
          <a:p>
            <a:pPr marL="0" indent="0">
              <a:spcBef>
                <a:spcPct val="0"/>
              </a:spcBef>
              <a:buFontTx/>
              <a:buNone/>
              <a:defRPr/>
            </a:pPr>
            <a:r>
              <a:rPr lang="en-US" sz="1600" dirty="0">
                <a:latin typeface="Courier New" pitchFamily="49" charset="0"/>
              </a:rPr>
              <a:t>id = </a:t>
            </a:r>
            <a:r>
              <a:rPr lang="en-US" sz="1600" dirty="0" err="1">
                <a:latin typeface="Courier New" pitchFamily="49" charset="0"/>
              </a:rPr>
              <a:t>pdLogChol</a:t>
            </a:r>
            <a:r>
              <a:rPr lang="en-US" sz="1600" dirty="0">
                <a:latin typeface="Courier New" pitchFamily="49" charset="0"/>
              </a:rPr>
              <a:t>(1) </a:t>
            </a:r>
          </a:p>
          <a:p>
            <a:pPr marL="0" indent="0">
              <a:spcBef>
                <a:spcPct val="0"/>
              </a:spcBef>
              <a:buFontTx/>
              <a:buNone/>
              <a:defRPr/>
            </a:pPr>
            <a:r>
              <a:rPr lang="en-US" sz="1600" dirty="0">
                <a:latin typeface="Courier New" pitchFamily="49" charset="0"/>
              </a:rPr>
              <a:t>            Variance  </a:t>
            </a:r>
            <a:r>
              <a:rPr lang="en-US" sz="1600" dirty="0" err="1">
                <a:latin typeface="Courier New" pitchFamily="49" charset="0"/>
              </a:rPr>
              <a:t>StdDev</a:t>
            </a:r>
            <a:r>
              <a:rPr lang="en-US" sz="1600" dirty="0">
                <a:latin typeface="Courier New" pitchFamily="49" charset="0"/>
              </a:rPr>
              <a:t>   </a:t>
            </a:r>
          </a:p>
          <a:p>
            <a:pPr marL="0" indent="0">
              <a:spcBef>
                <a:spcPct val="0"/>
              </a:spcBef>
              <a:buFontTx/>
              <a:buNone/>
              <a:defRPr/>
            </a:pPr>
            <a:r>
              <a:rPr lang="en-US" sz="1600" dirty="0">
                <a:latin typeface="Courier New" pitchFamily="49" charset="0"/>
              </a:rPr>
              <a:t>(Intercept) 0.4613051 0.6791945</a:t>
            </a:r>
          </a:p>
          <a:p>
            <a:pPr marL="0" indent="0">
              <a:spcBef>
                <a:spcPct val="0"/>
              </a:spcBef>
              <a:buFontTx/>
              <a:buNone/>
              <a:defRPr/>
            </a:pPr>
            <a:r>
              <a:rPr lang="en-US" sz="1600" dirty="0">
                <a:latin typeface="Courier New" pitchFamily="49" charset="0"/>
              </a:rPr>
              <a:t>Residual    0.1731589 0.4161236</a:t>
            </a:r>
          </a:p>
          <a:p>
            <a:pPr marL="0" indent="0">
              <a:spcBef>
                <a:spcPct val="0"/>
              </a:spcBef>
              <a:buFontTx/>
              <a:buNone/>
              <a:defRPr/>
            </a:pPr>
            <a:r>
              <a:rPr lang="en-US" sz="1600" dirty="0">
                <a:latin typeface="Courier New" pitchFamily="49" charset="0"/>
              </a:rPr>
              <a:t>&gt; 0.4613051/(0.4613051+0.1731589)</a:t>
            </a:r>
          </a:p>
          <a:p>
            <a:pPr marL="0" indent="0">
              <a:spcBef>
                <a:spcPct val="0"/>
              </a:spcBef>
              <a:buFontTx/>
              <a:buNone/>
              <a:defRPr/>
            </a:pPr>
            <a:r>
              <a:rPr lang="en-US" sz="1600" dirty="0">
                <a:latin typeface="Courier New" pitchFamily="49" charset="0"/>
              </a:rPr>
              <a:t>[1] </a:t>
            </a:r>
            <a:r>
              <a:rPr lang="en-US" sz="1600" b="1" dirty="0">
                <a:latin typeface="Courier New" pitchFamily="49" charset="0"/>
              </a:rPr>
              <a:t>0.7270784</a:t>
            </a:r>
            <a:endParaRPr lang="en-US" sz="1600" b="1" kern="1200" dirty="0">
              <a:latin typeface="Courier New" pitchFamily="49" charset="0"/>
            </a:endParaRPr>
          </a:p>
        </p:txBody>
      </p:sp>
      <p:sp>
        <p:nvSpPr>
          <p:cNvPr id="10"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205</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543974484"/>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Rectangle 2"/>
          <p:cNvSpPr>
            <a:spLocks noGrp="1" noChangeArrowheads="1"/>
          </p:cNvSpPr>
          <p:nvPr>
            <p:ph type="title"/>
          </p:nvPr>
        </p:nvSpPr>
        <p:spPr/>
        <p:txBody>
          <a:bodyPr/>
          <a:lstStyle/>
          <a:p>
            <a:r>
              <a:rPr lang="en-US" altLang="en-US" dirty="0" smtClean="0"/>
              <a:t>Illustrating Chen et al., (2011)</a:t>
            </a:r>
          </a:p>
        </p:txBody>
      </p:sp>
      <p:sp>
        <p:nvSpPr>
          <p:cNvPr id="91142" name="Rectangle 3"/>
          <p:cNvSpPr>
            <a:spLocks noGrp="1" noChangeArrowheads="1"/>
          </p:cNvSpPr>
          <p:nvPr>
            <p:ph type="body" idx="1"/>
          </p:nvPr>
        </p:nvSpPr>
        <p:spPr/>
        <p:txBody>
          <a:bodyPr/>
          <a:lstStyle/>
          <a:p>
            <a:pPr>
              <a:lnSpc>
                <a:spcPct val="90000"/>
              </a:lnSpc>
            </a:pPr>
            <a:r>
              <a:rPr lang="en-US" altLang="en-US" dirty="0" smtClean="0">
                <a:cs typeface="Times New Roman" pitchFamily="18" charset="0"/>
              </a:rPr>
              <a:t>Slope test significant p&lt;.10 (recall use one-tailed)</a:t>
            </a:r>
          </a:p>
        </p:txBody>
      </p:sp>
      <p:sp>
        <p:nvSpPr>
          <p:cNvPr id="7" name="Content Placeholder 2"/>
          <p:cNvSpPr txBox="1">
            <a:spLocks/>
          </p:cNvSpPr>
          <p:nvPr/>
        </p:nvSpPr>
        <p:spPr bwMode="auto">
          <a:xfrm>
            <a:off x="724395" y="1664625"/>
            <a:ext cx="7718962" cy="452495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FontTx/>
              <a:buNone/>
              <a:defRPr/>
            </a:pPr>
            <a:r>
              <a:rPr lang="en-US" sz="1600" dirty="0">
                <a:latin typeface="Courier New" pitchFamily="49" charset="0"/>
              </a:rPr>
              <a:t>&gt; tmod1&lt;-</a:t>
            </a:r>
            <a:r>
              <a:rPr lang="en-US" sz="1600" dirty="0" err="1">
                <a:latin typeface="Courier New" pitchFamily="49" charset="0"/>
              </a:rPr>
              <a:t>lme</a:t>
            </a:r>
            <a:r>
              <a:rPr lang="en-US" sz="1600" dirty="0">
                <a:latin typeface="Courier New" pitchFamily="49" charset="0"/>
              </a:rPr>
              <a:t>(</a:t>
            </a:r>
            <a:r>
              <a:rPr lang="en-US" sz="1600" dirty="0" err="1">
                <a:latin typeface="Courier New" pitchFamily="49" charset="0"/>
              </a:rPr>
              <a:t>jsat~TIME,random</a:t>
            </a:r>
            <a:r>
              <a:rPr lang="en-US" sz="1600" dirty="0">
                <a:latin typeface="Courier New" pitchFamily="49" charset="0"/>
              </a:rPr>
              <a:t>=~1|id,chen2011.univ)</a:t>
            </a:r>
          </a:p>
          <a:p>
            <a:pPr marL="0" indent="0">
              <a:spcBef>
                <a:spcPct val="0"/>
              </a:spcBef>
              <a:buFontTx/>
              <a:buNone/>
              <a:defRPr/>
            </a:pPr>
            <a:r>
              <a:rPr lang="en-US" sz="1600" dirty="0">
                <a:latin typeface="Courier New" pitchFamily="49" charset="0"/>
              </a:rPr>
              <a:t>&gt; tmod2&lt;-</a:t>
            </a:r>
            <a:r>
              <a:rPr lang="en-US" sz="1600" dirty="0" err="1">
                <a:latin typeface="Courier New" pitchFamily="49" charset="0"/>
              </a:rPr>
              <a:t>lme</a:t>
            </a:r>
            <a:r>
              <a:rPr lang="en-US" sz="1600" dirty="0">
                <a:latin typeface="Courier New" pitchFamily="49" charset="0"/>
              </a:rPr>
              <a:t>(</a:t>
            </a:r>
            <a:r>
              <a:rPr lang="en-US" sz="1600" dirty="0" err="1">
                <a:latin typeface="Courier New" pitchFamily="49" charset="0"/>
              </a:rPr>
              <a:t>jsat~TIME,random</a:t>
            </a:r>
            <a:r>
              <a:rPr lang="en-US" sz="1600" dirty="0">
                <a:latin typeface="Courier New" pitchFamily="49" charset="0"/>
              </a:rPr>
              <a:t>=~TIME|id,chen2011.univ)</a:t>
            </a:r>
          </a:p>
          <a:p>
            <a:pPr marL="0" indent="0">
              <a:spcBef>
                <a:spcPct val="0"/>
              </a:spcBef>
              <a:buFontTx/>
              <a:buNone/>
              <a:defRPr/>
            </a:pPr>
            <a:r>
              <a:rPr lang="en-US" sz="1600" dirty="0">
                <a:latin typeface="Courier New" pitchFamily="49" charset="0"/>
              </a:rPr>
              <a:t>&gt; </a:t>
            </a:r>
            <a:r>
              <a:rPr lang="en-US" sz="1600" dirty="0" err="1">
                <a:latin typeface="Courier New" pitchFamily="49" charset="0"/>
              </a:rPr>
              <a:t>anova</a:t>
            </a:r>
            <a:r>
              <a:rPr lang="en-US" sz="1600" dirty="0">
                <a:latin typeface="Courier New" pitchFamily="49" charset="0"/>
              </a:rPr>
              <a:t>(tmod1,tmod2)</a:t>
            </a:r>
          </a:p>
          <a:p>
            <a:pPr marL="0" indent="0">
              <a:spcBef>
                <a:spcPct val="0"/>
              </a:spcBef>
              <a:buFontTx/>
              <a:buNone/>
              <a:defRPr/>
            </a:pPr>
            <a:r>
              <a:rPr lang="en-US" sz="1600" dirty="0">
                <a:latin typeface="Courier New" pitchFamily="49" charset="0"/>
              </a:rPr>
              <a:t>      Model </a:t>
            </a:r>
            <a:r>
              <a:rPr lang="en-US" sz="1600" dirty="0" err="1">
                <a:latin typeface="Courier New" pitchFamily="49" charset="0"/>
              </a:rPr>
              <a:t>df</a:t>
            </a:r>
            <a:r>
              <a:rPr lang="en-US" sz="1600" dirty="0">
                <a:latin typeface="Courier New" pitchFamily="49" charset="0"/>
              </a:rPr>
              <a:t>      AIC      BIC    </a:t>
            </a:r>
            <a:r>
              <a:rPr lang="en-US" sz="1600" dirty="0" err="1">
                <a:latin typeface="Courier New" pitchFamily="49" charset="0"/>
              </a:rPr>
              <a:t>logLik</a:t>
            </a:r>
            <a:r>
              <a:rPr lang="en-US" sz="1600" dirty="0">
                <a:latin typeface="Courier New" pitchFamily="49" charset="0"/>
              </a:rPr>
              <a:t>   Test</a:t>
            </a:r>
          </a:p>
          <a:p>
            <a:pPr marL="0" indent="0">
              <a:spcBef>
                <a:spcPct val="0"/>
              </a:spcBef>
              <a:buFontTx/>
              <a:buNone/>
              <a:defRPr/>
            </a:pPr>
            <a:r>
              <a:rPr lang="en-US" sz="1600" dirty="0">
                <a:latin typeface="Courier New" pitchFamily="49" charset="0"/>
              </a:rPr>
              <a:t>tmod1     1  4 477.4675 491.6011 -234.7337       </a:t>
            </a:r>
          </a:p>
          <a:p>
            <a:pPr marL="0" indent="0">
              <a:spcBef>
                <a:spcPct val="0"/>
              </a:spcBef>
              <a:buFontTx/>
              <a:buNone/>
              <a:defRPr/>
            </a:pPr>
            <a:r>
              <a:rPr lang="en-US" sz="1600" dirty="0">
                <a:latin typeface="Courier New" pitchFamily="49" charset="0"/>
              </a:rPr>
              <a:t>tmod2     2  6 477.5104 498.7107 -232.7552 1 vs 2</a:t>
            </a:r>
          </a:p>
          <a:p>
            <a:pPr marL="0" indent="0">
              <a:spcBef>
                <a:spcPct val="0"/>
              </a:spcBef>
              <a:buFontTx/>
              <a:buNone/>
              <a:defRPr/>
            </a:pPr>
            <a:r>
              <a:rPr lang="en-US" sz="1600" dirty="0">
                <a:latin typeface="Courier New" pitchFamily="49" charset="0"/>
              </a:rPr>
              <a:t>       </a:t>
            </a:r>
            <a:r>
              <a:rPr lang="en-US" sz="1600" dirty="0" err="1">
                <a:latin typeface="Courier New" pitchFamily="49" charset="0"/>
              </a:rPr>
              <a:t>L.Ratio</a:t>
            </a:r>
            <a:r>
              <a:rPr lang="en-US" sz="1600" dirty="0">
                <a:latin typeface="Courier New" pitchFamily="49" charset="0"/>
              </a:rPr>
              <a:t> p-value</a:t>
            </a:r>
          </a:p>
          <a:p>
            <a:pPr marL="0" indent="0">
              <a:spcBef>
                <a:spcPct val="0"/>
              </a:spcBef>
              <a:buFontTx/>
              <a:buNone/>
              <a:defRPr/>
            </a:pPr>
            <a:r>
              <a:rPr lang="en-US" sz="1600" dirty="0">
                <a:latin typeface="Courier New" pitchFamily="49" charset="0"/>
              </a:rPr>
              <a:t>tmod1                 </a:t>
            </a:r>
          </a:p>
          <a:p>
            <a:pPr marL="0" indent="0">
              <a:spcBef>
                <a:spcPct val="0"/>
              </a:spcBef>
              <a:buFontTx/>
              <a:buNone/>
              <a:defRPr/>
            </a:pPr>
            <a:r>
              <a:rPr lang="en-US" sz="1600" dirty="0">
                <a:latin typeface="Courier New" pitchFamily="49" charset="0"/>
              </a:rPr>
              <a:t>tmod2 3.957143  </a:t>
            </a:r>
            <a:r>
              <a:rPr lang="en-US" sz="1600" dirty="0" smtClean="0">
                <a:latin typeface="Courier New" pitchFamily="49" charset="0"/>
              </a:rPr>
              <a:t>0.1383</a:t>
            </a:r>
          </a:p>
          <a:p>
            <a:pPr marL="0" indent="0">
              <a:spcBef>
                <a:spcPct val="0"/>
              </a:spcBef>
              <a:buFontTx/>
              <a:buNone/>
              <a:defRPr/>
            </a:pPr>
            <a:endParaRPr lang="en-US" sz="1600" dirty="0" smtClean="0">
              <a:latin typeface="Courier New" pitchFamily="49" charset="0"/>
            </a:endParaRPr>
          </a:p>
          <a:p>
            <a:pPr marL="0" indent="0">
              <a:spcBef>
                <a:spcPct val="0"/>
              </a:spcBef>
              <a:buFontTx/>
              <a:buNone/>
              <a:defRPr/>
            </a:pPr>
            <a:r>
              <a:rPr lang="en-US" sz="1600" dirty="0">
                <a:latin typeface="Courier New" pitchFamily="49" charset="0"/>
              </a:rPr>
              <a:t>&gt; </a:t>
            </a:r>
            <a:r>
              <a:rPr lang="en-US" sz="1600" dirty="0" err="1">
                <a:latin typeface="Courier New" pitchFamily="49" charset="0"/>
              </a:rPr>
              <a:t>coef</a:t>
            </a:r>
            <a:r>
              <a:rPr lang="en-US" sz="1600" dirty="0">
                <a:latin typeface="Courier New" pitchFamily="49" charset="0"/>
              </a:rPr>
              <a:t>(tmod2)</a:t>
            </a:r>
          </a:p>
          <a:p>
            <a:pPr marL="0" indent="0">
              <a:spcBef>
                <a:spcPct val="0"/>
              </a:spcBef>
              <a:buFontTx/>
              <a:buNone/>
              <a:defRPr/>
            </a:pPr>
            <a:r>
              <a:rPr lang="en-US" sz="1600" dirty="0">
                <a:latin typeface="Courier New" pitchFamily="49" charset="0"/>
              </a:rPr>
              <a:t>   (Intercept)         TIME</a:t>
            </a:r>
          </a:p>
          <a:p>
            <a:pPr marL="0" indent="0">
              <a:spcBef>
                <a:spcPct val="0"/>
              </a:spcBef>
              <a:buFontTx/>
              <a:buNone/>
              <a:defRPr/>
            </a:pPr>
            <a:r>
              <a:rPr lang="en-US" sz="1600" dirty="0">
                <a:latin typeface="Courier New" pitchFamily="49" charset="0"/>
              </a:rPr>
              <a:t>1     3.996390 -0.029318486</a:t>
            </a:r>
          </a:p>
          <a:p>
            <a:pPr marL="0" indent="0">
              <a:spcBef>
                <a:spcPct val="0"/>
              </a:spcBef>
              <a:buFontTx/>
              <a:buNone/>
              <a:defRPr/>
            </a:pPr>
            <a:r>
              <a:rPr lang="en-US" sz="1600" dirty="0">
                <a:latin typeface="Courier New" pitchFamily="49" charset="0"/>
              </a:rPr>
              <a:t>2     4.824626 -0.047964850</a:t>
            </a:r>
          </a:p>
          <a:p>
            <a:pPr marL="0" indent="0">
              <a:spcBef>
                <a:spcPct val="0"/>
              </a:spcBef>
              <a:buFontTx/>
              <a:buNone/>
              <a:defRPr/>
            </a:pPr>
            <a:r>
              <a:rPr lang="en-US" sz="1600" dirty="0">
                <a:latin typeface="Courier New" pitchFamily="49" charset="0"/>
              </a:rPr>
              <a:t>3     3.168154 -0.010672122</a:t>
            </a:r>
          </a:p>
          <a:p>
            <a:pPr marL="0" indent="0">
              <a:spcBef>
                <a:spcPct val="0"/>
              </a:spcBef>
              <a:buFontTx/>
              <a:buNone/>
              <a:defRPr/>
            </a:pPr>
            <a:r>
              <a:rPr lang="en-US" sz="1600" dirty="0">
                <a:latin typeface="Courier New" pitchFamily="49" charset="0"/>
              </a:rPr>
              <a:t>4     4.422821 -0.147491948</a:t>
            </a:r>
          </a:p>
          <a:p>
            <a:pPr marL="0" indent="0">
              <a:spcBef>
                <a:spcPct val="0"/>
              </a:spcBef>
              <a:buFontTx/>
              <a:buNone/>
              <a:defRPr/>
            </a:pPr>
            <a:r>
              <a:rPr lang="en-US" sz="1600" dirty="0">
                <a:latin typeface="Courier New" pitchFamily="49" charset="0"/>
              </a:rPr>
              <a:t>5     3.582272 -0.019995304</a:t>
            </a:r>
          </a:p>
          <a:p>
            <a:pPr marL="0" indent="0">
              <a:spcBef>
                <a:spcPct val="0"/>
              </a:spcBef>
              <a:buFontTx/>
              <a:buNone/>
              <a:defRPr/>
            </a:pPr>
            <a:r>
              <a:rPr lang="en-US" sz="1600" dirty="0">
                <a:latin typeface="Courier New" pitchFamily="49" charset="0"/>
              </a:rPr>
              <a:t>6     3.996390 -</a:t>
            </a:r>
            <a:r>
              <a:rPr lang="en-US" sz="1600" dirty="0" smtClean="0">
                <a:latin typeface="Courier New" pitchFamily="49" charset="0"/>
              </a:rPr>
              <a:t>0.029318486</a:t>
            </a:r>
            <a:endParaRPr lang="en-US" sz="1600" dirty="0">
              <a:latin typeface="Courier New" pitchFamily="49" charset="0"/>
            </a:endParaRPr>
          </a:p>
        </p:txBody>
      </p:sp>
      <p:sp>
        <p:nvSpPr>
          <p:cNvPr id="10"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206</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14052654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Rectangle 2"/>
          <p:cNvSpPr>
            <a:spLocks noGrp="1" noChangeArrowheads="1"/>
          </p:cNvSpPr>
          <p:nvPr>
            <p:ph type="title"/>
          </p:nvPr>
        </p:nvSpPr>
        <p:spPr/>
        <p:txBody>
          <a:bodyPr/>
          <a:lstStyle/>
          <a:p>
            <a:r>
              <a:rPr lang="en-US" altLang="en-US" dirty="0" smtClean="0"/>
              <a:t>Illustrating Chen et al., (2011)</a:t>
            </a:r>
          </a:p>
        </p:txBody>
      </p:sp>
      <p:sp>
        <p:nvSpPr>
          <p:cNvPr id="91142" name="Rectangle 3"/>
          <p:cNvSpPr>
            <a:spLocks noGrp="1" noChangeArrowheads="1"/>
          </p:cNvSpPr>
          <p:nvPr>
            <p:ph type="body" idx="1"/>
          </p:nvPr>
        </p:nvSpPr>
        <p:spPr/>
        <p:txBody>
          <a:bodyPr/>
          <a:lstStyle/>
          <a:p>
            <a:pPr>
              <a:lnSpc>
                <a:spcPct val="90000"/>
              </a:lnSpc>
            </a:pPr>
            <a:r>
              <a:rPr lang="en-US" altLang="en-US" dirty="0" smtClean="0">
                <a:cs typeface="Times New Roman" pitchFamily="18" charset="0"/>
              </a:rPr>
              <a:t>Create a new </a:t>
            </a:r>
            <a:r>
              <a:rPr lang="en-US" altLang="en-US" dirty="0" err="1" smtClean="0">
                <a:cs typeface="Times New Roman" pitchFamily="18" charset="0"/>
              </a:rPr>
              <a:t>data.frame</a:t>
            </a:r>
            <a:r>
              <a:rPr lang="en-US" altLang="en-US" dirty="0" smtClean="0">
                <a:cs typeface="Times New Roman" pitchFamily="18" charset="0"/>
              </a:rPr>
              <a:t> called BLUPS</a:t>
            </a:r>
          </a:p>
          <a:p>
            <a:pPr lvl="1">
              <a:lnSpc>
                <a:spcPct val="90000"/>
              </a:lnSpc>
            </a:pPr>
            <a:r>
              <a:rPr lang="en-US" altLang="en-US" dirty="0" smtClean="0">
                <a:cs typeface="Times New Roman" pitchFamily="18" charset="0"/>
              </a:rPr>
              <a:t>Rename Intercept and Slope estimates</a:t>
            </a:r>
          </a:p>
          <a:p>
            <a:pPr lvl="1">
              <a:lnSpc>
                <a:spcPct val="90000"/>
              </a:lnSpc>
            </a:pPr>
            <a:r>
              <a:rPr lang="en-US" altLang="en-US" dirty="0" smtClean="0">
                <a:cs typeface="Times New Roman" pitchFamily="18" charset="0"/>
              </a:rPr>
              <a:t>Copy the </a:t>
            </a:r>
            <a:r>
              <a:rPr lang="en-US" altLang="en-US" dirty="0" err="1" smtClean="0">
                <a:cs typeface="Times New Roman" pitchFamily="18" charset="0"/>
              </a:rPr>
              <a:t>row.names</a:t>
            </a:r>
            <a:r>
              <a:rPr lang="en-US" altLang="en-US" dirty="0" smtClean="0">
                <a:cs typeface="Times New Roman" pitchFamily="18" charset="0"/>
              </a:rPr>
              <a:t> to the “id” variable to allow merging with “id” in original chen2011 </a:t>
            </a:r>
            <a:r>
              <a:rPr lang="en-US" altLang="en-US" dirty="0" err="1" smtClean="0">
                <a:cs typeface="Times New Roman" pitchFamily="18" charset="0"/>
              </a:rPr>
              <a:t>data.frame</a:t>
            </a:r>
            <a:r>
              <a:rPr lang="en-US" altLang="en-US" dirty="0" smtClean="0">
                <a:cs typeface="Times New Roman" pitchFamily="18" charset="0"/>
              </a:rPr>
              <a:t> </a:t>
            </a:r>
          </a:p>
        </p:txBody>
      </p:sp>
      <p:sp>
        <p:nvSpPr>
          <p:cNvPr id="7" name="Content Placeholder 2"/>
          <p:cNvSpPr txBox="1">
            <a:spLocks/>
          </p:cNvSpPr>
          <p:nvPr/>
        </p:nvSpPr>
        <p:spPr bwMode="auto">
          <a:xfrm>
            <a:off x="843147" y="3125250"/>
            <a:ext cx="7338951" cy="255518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FontTx/>
              <a:buNone/>
              <a:defRPr/>
            </a:pPr>
            <a:r>
              <a:rPr lang="en-US" sz="1600" dirty="0">
                <a:latin typeface="Courier New" pitchFamily="49" charset="0"/>
              </a:rPr>
              <a:t>&gt; BLUPS&lt;-</a:t>
            </a:r>
            <a:r>
              <a:rPr lang="en-US" sz="1600" dirty="0" err="1">
                <a:latin typeface="Courier New" pitchFamily="49" charset="0"/>
              </a:rPr>
              <a:t>coef</a:t>
            </a:r>
            <a:r>
              <a:rPr lang="en-US" sz="1600" dirty="0">
                <a:latin typeface="Courier New" pitchFamily="49" charset="0"/>
              </a:rPr>
              <a:t>(tmod2)</a:t>
            </a:r>
          </a:p>
          <a:p>
            <a:pPr marL="0" indent="0">
              <a:spcBef>
                <a:spcPct val="0"/>
              </a:spcBef>
              <a:buNone/>
              <a:defRPr/>
            </a:pPr>
            <a:r>
              <a:rPr lang="en-US" sz="1600" dirty="0">
                <a:latin typeface="Courier New" pitchFamily="49" charset="0"/>
              </a:rPr>
              <a:t>&gt; names(BLUPS)&lt;-c("EB_</a:t>
            </a:r>
            <a:r>
              <a:rPr lang="en-US" sz="1600" dirty="0" err="1">
                <a:latin typeface="Courier New" pitchFamily="49" charset="0"/>
              </a:rPr>
              <a:t>Int</a:t>
            </a:r>
            <a:r>
              <a:rPr lang="en-US" sz="1600" dirty="0">
                <a:latin typeface="Courier New" pitchFamily="49" charset="0"/>
              </a:rPr>
              <a:t>","</a:t>
            </a:r>
            <a:r>
              <a:rPr lang="en-US" sz="1600" dirty="0" err="1">
                <a:latin typeface="Courier New" pitchFamily="49" charset="0"/>
              </a:rPr>
              <a:t>EB_Slope</a:t>
            </a:r>
            <a:r>
              <a:rPr lang="en-US" sz="1600" dirty="0">
                <a:latin typeface="Courier New" pitchFamily="49" charset="0"/>
              </a:rPr>
              <a:t>")</a:t>
            </a:r>
          </a:p>
          <a:p>
            <a:pPr marL="0" indent="0">
              <a:spcBef>
                <a:spcPct val="0"/>
              </a:spcBef>
              <a:buFontTx/>
              <a:buNone/>
              <a:defRPr/>
            </a:pPr>
            <a:r>
              <a:rPr lang="en-US" sz="1600" dirty="0" smtClean="0">
                <a:latin typeface="Courier New" pitchFamily="49" charset="0"/>
              </a:rPr>
              <a:t>&gt; </a:t>
            </a:r>
            <a:r>
              <a:rPr lang="en-US" sz="1600" dirty="0" err="1" smtClean="0">
                <a:latin typeface="Courier New" pitchFamily="49" charset="0"/>
              </a:rPr>
              <a:t>BLUPS$id</a:t>
            </a:r>
            <a:r>
              <a:rPr lang="en-US" sz="1600" dirty="0">
                <a:latin typeface="Courier New" pitchFamily="49" charset="0"/>
              </a:rPr>
              <a:t>&lt;-</a:t>
            </a:r>
            <a:r>
              <a:rPr lang="en-US" sz="1600" dirty="0" err="1">
                <a:latin typeface="Courier New" pitchFamily="49" charset="0"/>
              </a:rPr>
              <a:t>row.names</a:t>
            </a:r>
            <a:r>
              <a:rPr lang="en-US" sz="1600" dirty="0">
                <a:latin typeface="Courier New" pitchFamily="49" charset="0"/>
              </a:rPr>
              <a:t>(BLUPS</a:t>
            </a:r>
            <a:r>
              <a:rPr lang="en-US" sz="1600" dirty="0" smtClean="0">
                <a:latin typeface="Courier New" pitchFamily="49" charset="0"/>
              </a:rPr>
              <a:t>)</a:t>
            </a:r>
          </a:p>
          <a:p>
            <a:pPr marL="0" indent="0">
              <a:spcBef>
                <a:spcPct val="0"/>
              </a:spcBef>
              <a:buFontTx/>
              <a:buNone/>
              <a:defRPr/>
            </a:pPr>
            <a:r>
              <a:rPr lang="en-US" sz="1600" dirty="0">
                <a:latin typeface="Courier New" pitchFamily="49" charset="0"/>
              </a:rPr>
              <a:t>&gt; BLUPS[1:5,]</a:t>
            </a:r>
          </a:p>
          <a:p>
            <a:pPr marL="0" indent="0">
              <a:spcBef>
                <a:spcPct val="0"/>
              </a:spcBef>
              <a:buFontTx/>
              <a:buNone/>
              <a:defRPr/>
            </a:pPr>
            <a:r>
              <a:rPr lang="en-US" sz="1600" dirty="0">
                <a:latin typeface="Courier New" pitchFamily="49" charset="0"/>
              </a:rPr>
              <a:t>    </a:t>
            </a:r>
            <a:r>
              <a:rPr lang="en-US" sz="1600" dirty="0" err="1">
                <a:latin typeface="Courier New" pitchFamily="49" charset="0"/>
              </a:rPr>
              <a:t>EB_Int</a:t>
            </a:r>
            <a:r>
              <a:rPr lang="en-US" sz="1600" dirty="0">
                <a:latin typeface="Courier New" pitchFamily="49" charset="0"/>
              </a:rPr>
              <a:t>    </a:t>
            </a:r>
            <a:r>
              <a:rPr lang="en-US" sz="1600" dirty="0" err="1">
                <a:latin typeface="Courier New" pitchFamily="49" charset="0"/>
              </a:rPr>
              <a:t>EB_Slope</a:t>
            </a:r>
            <a:r>
              <a:rPr lang="en-US" sz="1600" dirty="0">
                <a:latin typeface="Courier New" pitchFamily="49" charset="0"/>
              </a:rPr>
              <a:t> id</a:t>
            </a:r>
          </a:p>
          <a:p>
            <a:pPr marL="0" indent="0">
              <a:spcBef>
                <a:spcPct val="0"/>
              </a:spcBef>
              <a:buFontTx/>
              <a:buNone/>
              <a:defRPr/>
            </a:pPr>
            <a:r>
              <a:rPr lang="en-US" sz="1600" dirty="0">
                <a:latin typeface="Courier New" pitchFamily="49" charset="0"/>
              </a:rPr>
              <a:t>1 3.996390 -0.02931849  1</a:t>
            </a:r>
          </a:p>
          <a:p>
            <a:pPr marL="0" indent="0">
              <a:spcBef>
                <a:spcPct val="0"/>
              </a:spcBef>
              <a:buFontTx/>
              <a:buNone/>
              <a:defRPr/>
            </a:pPr>
            <a:r>
              <a:rPr lang="en-US" sz="1600" dirty="0">
                <a:latin typeface="Courier New" pitchFamily="49" charset="0"/>
              </a:rPr>
              <a:t>2 4.824626 -0.04796485  2</a:t>
            </a:r>
          </a:p>
          <a:p>
            <a:pPr marL="0" indent="0">
              <a:spcBef>
                <a:spcPct val="0"/>
              </a:spcBef>
              <a:buFontTx/>
              <a:buNone/>
              <a:defRPr/>
            </a:pPr>
            <a:r>
              <a:rPr lang="en-US" sz="1600" dirty="0">
                <a:latin typeface="Courier New" pitchFamily="49" charset="0"/>
              </a:rPr>
              <a:t>3 3.168154 -0.01067212  3</a:t>
            </a:r>
          </a:p>
          <a:p>
            <a:pPr marL="0" indent="0">
              <a:spcBef>
                <a:spcPct val="0"/>
              </a:spcBef>
              <a:buFontTx/>
              <a:buNone/>
              <a:defRPr/>
            </a:pPr>
            <a:r>
              <a:rPr lang="en-US" sz="1600" dirty="0">
                <a:latin typeface="Courier New" pitchFamily="49" charset="0"/>
              </a:rPr>
              <a:t>4 4.422821 -0.14749195  4</a:t>
            </a:r>
          </a:p>
          <a:p>
            <a:pPr marL="0" indent="0">
              <a:spcBef>
                <a:spcPct val="0"/>
              </a:spcBef>
              <a:buFontTx/>
              <a:buNone/>
              <a:defRPr/>
            </a:pPr>
            <a:r>
              <a:rPr lang="en-US" sz="1600" dirty="0">
                <a:latin typeface="Courier New" pitchFamily="49" charset="0"/>
              </a:rPr>
              <a:t>5 3.582272 -0.01999530  </a:t>
            </a:r>
            <a:r>
              <a:rPr lang="en-US" sz="1600" dirty="0" smtClean="0">
                <a:latin typeface="Courier New" pitchFamily="49" charset="0"/>
              </a:rPr>
              <a:t>5</a:t>
            </a:r>
          </a:p>
        </p:txBody>
      </p:sp>
      <p:sp>
        <p:nvSpPr>
          <p:cNvPr id="10"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207</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95875025"/>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Rectangle 2"/>
          <p:cNvSpPr>
            <a:spLocks noGrp="1" noChangeArrowheads="1"/>
          </p:cNvSpPr>
          <p:nvPr>
            <p:ph type="title"/>
          </p:nvPr>
        </p:nvSpPr>
        <p:spPr/>
        <p:txBody>
          <a:bodyPr/>
          <a:lstStyle/>
          <a:p>
            <a:r>
              <a:rPr lang="en-US" altLang="en-US" dirty="0" smtClean="0"/>
              <a:t>Illustrating Chen et al., (2011)</a:t>
            </a:r>
          </a:p>
        </p:txBody>
      </p:sp>
      <p:sp>
        <p:nvSpPr>
          <p:cNvPr id="91142" name="Rectangle 3"/>
          <p:cNvSpPr>
            <a:spLocks noGrp="1" noChangeArrowheads="1"/>
          </p:cNvSpPr>
          <p:nvPr>
            <p:ph type="body" idx="1"/>
          </p:nvPr>
        </p:nvSpPr>
        <p:spPr/>
        <p:txBody>
          <a:bodyPr/>
          <a:lstStyle/>
          <a:p>
            <a:pPr>
              <a:lnSpc>
                <a:spcPct val="90000"/>
              </a:lnSpc>
            </a:pPr>
            <a:r>
              <a:rPr lang="en-US" altLang="en-US" dirty="0" smtClean="0">
                <a:cs typeface="Times New Roman" pitchFamily="18" charset="0"/>
              </a:rPr>
              <a:t>Merge the BLUPS </a:t>
            </a:r>
            <a:r>
              <a:rPr lang="en-US" altLang="en-US" dirty="0" err="1" smtClean="0">
                <a:cs typeface="Times New Roman" pitchFamily="18" charset="0"/>
              </a:rPr>
              <a:t>data.frame</a:t>
            </a:r>
            <a:r>
              <a:rPr lang="en-US" altLang="en-US" dirty="0" smtClean="0">
                <a:cs typeface="Times New Roman" pitchFamily="18" charset="0"/>
              </a:rPr>
              <a:t> and the original chen2011 </a:t>
            </a:r>
            <a:r>
              <a:rPr lang="en-US" altLang="en-US" dirty="0" err="1" smtClean="0">
                <a:cs typeface="Times New Roman" pitchFamily="18" charset="0"/>
              </a:rPr>
              <a:t>data.frame</a:t>
            </a:r>
            <a:r>
              <a:rPr lang="en-US" altLang="en-US" dirty="0" smtClean="0">
                <a:cs typeface="Times New Roman" pitchFamily="18" charset="0"/>
              </a:rPr>
              <a:t> by “id”</a:t>
            </a:r>
          </a:p>
        </p:txBody>
      </p:sp>
      <p:sp>
        <p:nvSpPr>
          <p:cNvPr id="7" name="Content Placeholder 2"/>
          <p:cNvSpPr txBox="1">
            <a:spLocks/>
          </p:cNvSpPr>
          <p:nvPr/>
        </p:nvSpPr>
        <p:spPr bwMode="auto">
          <a:xfrm>
            <a:off x="724395" y="2519625"/>
            <a:ext cx="7718962" cy="157030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FontTx/>
              <a:buNone/>
              <a:defRPr/>
            </a:pPr>
            <a:r>
              <a:rPr lang="en-US" sz="1600" dirty="0" smtClean="0">
                <a:latin typeface="Courier New" pitchFamily="49" charset="0"/>
              </a:rPr>
              <a:t>&gt; chen2011</a:t>
            </a:r>
            <a:r>
              <a:rPr lang="en-US" sz="1600" dirty="0">
                <a:latin typeface="Courier New" pitchFamily="49" charset="0"/>
              </a:rPr>
              <a:t>&lt;-merge(chen2011,BLUPS,by="id</a:t>
            </a:r>
            <a:r>
              <a:rPr lang="en-US" sz="1600" dirty="0" smtClean="0">
                <a:latin typeface="Courier New" pitchFamily="49" charset="0"/>
              </a:rPr>
              <a:t>")</a:t>
            </a:r>
          </a:p>
          <a:p>
            <a:pPr marL="0" indent="0">
              <a:spcBef>
                <a:spcPct val="0"/>
              </a:spcBef>
              <a:buFontTx/>
              <a:buNone/>
              <a:defRPr/>
            </a:pPr>
            <a:r>
              <a:rPr lang="fr-FR" sz="1600" dirty="0">
                <a:latin typeface="Courier New" pitchFamily="49" charset="0"/>
              </a:rPr>
              <a:t>&gt; </a:t>
            </a:r>
            <a:r>
              <a:rPr lang="fr-FR" sz="1600" dirty="0" err="1">
                <a:latin typeface="Courier New" pitchFamily="49" charset="0"/>
              </a:rPr>
              <a:t>names</a:t>
            </a:r>
            <a:r>
              <a:rPr lang="fr-FR" sz="1600" dirty="0">
                <a:latin typeface="Courier New" pitchFamily="49" charset="0"/>
              </a:rPr>
              <a:t>(chen2011)</a:t>
            </a:r>
          </a:p>
          <a:p>
            <a:pPr marL="0" indent="0">
              <a:spcBef>
                <a:spcPct val="0"/>
              </a:spcBef>
              <a:buFontTx/>
              <a:buNone/>
              <a:defRPr/>
            </a:pPr>
            <a:r>
              <a:rPr lang="fr-FR" sz="1600" dirty="0">
                <a:latin typeface="Courier New" pitchFamily="49" charset="0"/>
              </a:rPr>
              <a:t> [1] "id"        "</a:t>
            </a:r>
            <a:r>
              <a:rPr lang="fr-FR" sz="1600" dirty="0" err="1">
                <a:latin typeface="Courier New" pitchFamily="49" charset="0"/>
              </a:rPr>
              <a:t>orgtenure</a:t>
            </a:r>
            <a:r>
              <a:rPr lang="fr-FR" sz="1600" dirty="0">
                <a:latin typeface="Courier New" pitchFamily="49" charset="0"/>
              </a:rPr>
              <a:t>" "t1jobsat"  "t2jobsat" </a:t>
            </a:r>
          </a:p>
          <a:p>
            <a:pPr marL="0" indent="0">
              <a:spcBef>
                <a:spcPct val="0"/>
              </a:spcBef>
              <a:buFontTx/>
              <a:buNone/>
              <a:defRPr/>
            </a:pPr>
            <a:r>
              <a:rPr lang="fr-FR" sz="1600" dirty="0">
                <a:latin typeface="Courier New" pitchFamily="49" charset="0"/>
              </a:rPr>
              <a:t> [5] "t3jobsat"  "t1toint"   "t2toint"   "t3toint"  </a:t>
            </a:r>
          </a:p>
          <a:p>
            <a:pPr marL="0" indent="0">
              <a:spcBef>
                <a:spcPct val="0"/>
              </a:spcBef>
              <a:buFontTx/>
              <a:buNone/>
              <a:defRPr/>
            </a:pPr>
            <a:r>
              <a:rPr lang="fr-FR" sz="1600" dirty="0">
                <a:latin typeface="Courier New" pitchFamily="49" charset="0"/>
              </a:rPr>
              <a:t> [9] "t4toint"   "</a:t>
            </a:r>
            <a:r>
              <a:rPr lang="fr-FR" sz="1600" dirty="0" err="1">
                <a:latin typeface="Courier New" pitchFamily="49" charset="0"/>
              </a:rPr>
              <a:t>EB_Int</a:t>
            </a:r>
            <a:r>
              <a:rPr lang="fr-FR" sz="1600" dirty="0">
                <a:latin typeface="Courier New" pitchFamily="49" charset="0"/>
              </a:rPr>
              <a:t>"    "</a:t>
            </a:r>
            <a:r>
              <a:rPr lang="fr-FR" sz="1600" dirty="0" err="1">
                <a:latin typeface="Courier New" pitchFamily="49" charset="0"/>
              </a:rPr>
              <a:t>EB_Slope</a:t>
            </a:r>
            <a:r>
              <a:rPr lang="fr-FR" sz="1600" dirty="0">
                <a:latin typeface="Courier New" pitchFamily="49" charset="0"/>
              </a:rPr>
              <a:t>" </a:t>
            </a:r>
            <a:endParaRPr lang="en-US" sz="1600" dirty="0">
              <a:latin typeface="Courier New" pitchFamily="49" charset="0"/>
            </a:endParaRPr>
          </a:p>
          <a:p>
            <a:pPr marL="0" indent="0">
              <a:spcBef>
                <a:spcPct val="0"/>
              </a:spcBef>
              <a:buFontTx/>
              <a:buNone/>
              <a:defRPr/>
            </a:pPr>
            <a:endParaRPr lang="en-US" sz="1600" dirty="0">
              <a:latin typeface="Courier New" pitchFamily="49" charset="0"/>
            </a:endParaRPr>
          </a:p>
        </p:txBody>
      </p:sp>
      <p:sp>
        <p:nvSpPr>
          <p:cNvPr id="10"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208</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411896858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Rectangle 2"/>
          <p:cNvSpPr>
            <a:spLocks noGrp="1" noChangeArrowheads="1"/>
          </p:cNvSpPr>
          <p:nvPr>
            <p:ph type="title"/>
          </p:nvPr>
        </p:nvSpPr>
        <p:spPr/>
        <p:txBody>
          <a:bodyPr/>
          <a:lstStyle/>
          <a:p>
            <a:r>
              <a:rPr lang="en-US" altLang="en-US" dirty="0" smtClean="0"/>
              <a:t>Illustrating Chen et al., (2011)</a:t>
            </a:r>
          </a:p>
        </p:txBody>
      </p:sp>
      <p:sp>
        <p:nvSpPr>
          <p:cNvPr id="91142" name="Rectangle 3"/>
          <p:cNvSpPr>
            <a:spLocks noGrp="1" noChangeArrowheads="1"/>
          </p:cNvSpPr>
          <p:nvPr>
            <p:ph type="body" idx="1"/>
          </p:nvPr>
        </p:nvSpPr>
        <p:spPr/>
        <p:txBody>
          <a:bodyPr/>
          <a:lstStyle/>
          <a:p>
            <a:pPr>
              <a:lnSpc>
                <a:spcPct val="90000"/>
              </a:lnSpc>
            </a:pPr>
            <a:r>
              <a:rPr lang="en-US" altLang="en-US" dirty="0" smtClean="0">
                <a:cs typeface="Times New Roman" pitchFamily="18" charset="0"/>
              </a:rPr>
              <a:t>Unstandardized Results from Model 2 in Table 5 of Chen et al. (2011)</a:t>
            </a:r>
          </a:p>
          <a:p>
            <a:pPr lvl="1">
              <a:lnSpc>
                <a:spcPct val="90000"/>
              </a:lnSpc>
            </a:pPr>
            <a:r>
              <a:rPr lang="en-US" altLang="en-US" dirty="0" smtClean="0">
                <a:cs typeface="Times New Roman" pitchFamily="18" charset="0"/>
              </a:rPr>
              <a:t>Based on simple OLS regression (lm function)</a:t>
            </a:r>
          </a:p>
        </p:txBody>
      </p:sp>
      <p:sp>
        <p:nvSpPr>
          <p:cNvPr id="7" name="Content Placeholder 2"/>
          <p:cNvSpPr txBox="1">
            <a:spLocks/>
          </p:cNvSpPr>
          <p:nvPr/>
        </p:nvSpPr>
        <p:spPr bwMode="auto">
          <a:xfrm>
            <a:off x="724395" y="2685875"/>
            <a:ext cx="7718962" cy="2801409"/>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FontTx/>
              <a:buNone/>
              <a:defRPr/>
            </a:pPr>
            <a:r>
              <a:rPr lang="en-US" sz="1600" dirty="0" smtClean="0">
                <a:latin typeface="Courier New" pitchFamily="49" charset="0"/>
              </a:rPr>
              <a:t>#Replicating Model 2 in TABLE 5</a:t>
            </a:r>
          </a:p>
          <a:p>
            <a:pPr marL="0" indent="0">
              <a:spcBef>
                <a:spcPct val="0"/>
              </a:spcBef>
              <a:buFontTx/>
              <a:buNone/>
              <a:defRPr/>
            </a:pPr>
            <a:r>
              <a:rPr lang="en-US" sz="1600" dirty="0" smtClean="0">
                <a:latin typeface="Courier New" pitchFamily="49" charset="0"/>
              </a:rPr>
              <a:t>&gt; </a:t>
            </a:r>
            <a:r>
              <a:rPr lang="en-US" sz="1600" dirty="0" err="1" smtClean="0">
                <a:latin typeface="Courier New" pitchFamily="49" charset="0"/>
              </a:rPr>
              <a:t>tmod</a:t>
            </a:r>
            <a:r>
              <a:rPr lang="en-US" sz="1600" dirty="0">
                <a:latin typeface="Courier New" pitchFamily="49" charset="0"/>
              </a:rPr>
              <a:t>&lt;-lm(t4toint~t1toint+EB_Int+orgtenure+EB_Slope</a:t>
            </a:r>
            <a:r>
              <a:rPr lang="en-US" sz="1600" dirty="0" smtClean="0">
                <a:latin typeface="Courier New" pitchFamily="49" charset="0"/>
              </a:rPr>
              <a:t>,</a:t>
            </a:r>
          </a:p>
          <a:p>
            <a:pPr marL="0" indent="0">
              <a:spcBef>
                <a:spcPct val="0"/>
              </a:spcBef>
              <a:buFontTx/>
              <a:buNone/>
              <a:defRPr/>
            </a:pPr>
            <a:r>
              <a:rPr lang="en-US" sz="1600" dirty="0" smtClean="0">
                <a:latin typeface="Courier New" pitchFamily="49" charset="0"/>
              </a:rPr>
              <a:t>  data=chen2011)</a:t>
            </a:r>
          </a:p>
          <a:p>
            <a:pPr marL="0" indent="0">
              <a:spcBef>
                <a:spcPct val="0"/>
              </a:spcBef>
              <a:buFontTx/>
              <a:buNone/>
              <a:defRPr/>
            </a:pPr>
            <a:r>
              <a:rPr lang="en-US" sz="1600" dirty="0">
                <a:latin typeface="Courier New" pitchFamily="49" charset="0"/>
              </a:rPr>
              <a:t>&gt; round(summary(</a:t>
            </a:r>
            <a:r>
              <a:rPr lang="en-US" sz="1600" dirty="0" err="1">
                <a:latin typeface="Courier New" pitchFamily="49" charset="0"/>
              </a:rPr>
              <a:t>tmod</a:t>
            </a:r>
            <a:r>
              <a:rPr lang="en-US" sz="1600" dirty="0">
                <a:latin typeface="Courier New" pitchFamily="49" charset="0"/>
              </a:rPr>
              <a:t>)$</a:t>
            </a:r>
            <a:r>
              <a:rPr lang="en-US" sz="1600" dirty="0" err="1">
                <a:latin typeface="Courier New" pitchFamily="49" charset="0"/>
              </a:rPr>
              <a:t>coef,dig</a:t>
            </a:r>
            <a:r>
              <a:rPr lang="en-US" sz="1600" dirty="0">
                <a:latin typeface="Courier New" pitchFamily="49" charset="0"/>
              </a:rPr>
              <a:t>=4)</a:t>
            </a:r>
          </a:p>
          <a:p>
            <a:pPr marL="0" indent="0">
              <a:spcBef>
                <a:spcPct val="0"/>
              </a:spcBef>
              <a:buFontTx/>
              <a:buNone/>
              <a:defRPr/>
            </a:pPr>
            <a:r>
              <a:rPr lang="en-US" sz="1600" dirty="0">
                <a:latin typeface="Courier New" pitchFamily="49" charset="0"/>
              </a:rPr>
              <a:t>            Estimate Std. Error t value </a:t>
            </a:r>
            <a:r>
              <a:rPr lang="en-US" sz="1600" dirty="0" err="1">
                <a:latin typeface="Courier New" pitchFamily="49" charset="0"/>
              </a:rPr>
              <a:t>Pr</a:t>
            </a:r>
            <a:r>
              <a:rPr lang="en-US" sz="1600" dirty="0">
                <a:latin typeface="Courier New" pitchFamily="49" charset="0"/>
              </a:rPr>
              <a:t>(&gt;|t|)</a:t>
            </a:r>
          </a:p>
          <a:p>
            <a:pPr marL="0" indent="0">
              <a:spcBef>
                <a:spcPct val="0"/>
              </a:spcBef>
              <a:buFontTx/>
              <a:buNone/>
              <a:defRPr/>
            </a:pPr>
            <a:r>
              <a:rPr lang="en-US" sz="1600" dirty="0">
                <a:latin typeface="Courier New" pitchFamily="49" charset="0"/>
              </a:rPr>
              <a:t>(Intercept)  -0.6449     0.7806 -0.8262   0.4111</a:t>
            </a:r>
          </a:p>
          <a:p>
            <a:pPr marL="0" indent="0">
              <a:spcBef>
                <a:spcPct val="0"/>
              </a:spcBef>
              <a:buFontTx/>
              <a:buNone/>
              <a:defRPr/>
            </a:pPr>
            <a:r>
              <a:rPr lang="en-US" sz="1600" dirty="0">
                <a:latin typeface="Courier New" pitchFamily="49" charset="0"/>
              </a:rPr>
              <a:t>t1toint       1.0056     0.0784 12.8305   0.0000</a:t>
            </a:r>
          </a:p>
          <a:p>
            <a:pPr marL="0" indent="0">
              <a:spcBef>
                <a:spcPct val="0"/>
              </a:spcBef>
              <a:buFontTx/>
              <a:buNone/>
              <a:defRPr/>
            </a:pPr>
            <a:r>
              <a:rPr lang="en-US" sz="1600" dirty="0" err="1">
                <a:latin typeface="Courier New" pitchFamily="49" charset="0"/>
              </a:rPr>
              <a:t>EB_Int</a:t>
            </a:r>
            <a:r>
              <a:rPr lang="en-US" sz="1600" dirty="0">
                <a:latin typeface="Courier New" pitchFamily="49" charset="0"/>
              </a:rPr>
              <a:t>        0.1338     0.1595  0.8386   0.4042</a:t>
            </a:r>
          </a:p>
          <a:p>
            <a:pPr marL="0" indent="0">
              <a:spcBef>
                <a:spcPct val="0"/>
              </a:spcBef>
              <a:buFontTx/>
              <a:buNone/>
              <a:defRPr/>
            </a:pPr>
            <a:r>
              <a:rPr lang="en-US" sz="1600" dirty="0" err="1">
                <a:latin typeface="Courier New" pitchFamily="49" charset="0"/>
              </a:rPr>
              <a:t>orgtenure</a:t>
            </a:r>
            <a:r>
              <a:rPr lang="en-US" sz="1600" dirty="0">
                <a:latin typeface="Courier New" pitchFamily="49" charset="0"/>
              </a:rPr>
              <a:t>     0.0001     0.0021  0.0583   0.9537</a:t>
            </a:r>
          </a:p>
          <a:p>
            <a:pPr marL="0" indent="0">
              <a:spcBef>
                <a:spcPct val="0"/>
              </a:spcBef>
              <a:buFontTx/>
              <a:buNone/>
              <a:defRPr/>
            </a:pPr>
            <a:r>
              <a:rPr lang="en-US" sz="1600" dirty="0" err="1">
                <a:latin typeface="Courier New" pitchFamily="49" charset="0"/>
              </a:rPr>
              <a:t>EB_Slope</a:t>
            </a:r>
            <a:r>
              <a:rPr lang="en-US" sz="1600" dirty="0">
                <a:latin typeface="Courier New" pitchFamily="49" charset="0"/>
              </a:rPr>
              <a:t>     -2.5858     0.7053 -3.6665   </a:t>
            </a:r>
            <a:r>
              <a:rPr lang="en-US" sz="1600" dirty="0" smtClean="0">
                <a:latin typeface="Courier New" pitchFamily="49" charset="0"/>
              </a:rPr>
              <a:t>0.0004</a:t>
            </a:r>
          </a:p>
          <a:p>
            <a:pPr marL="0" indent="0">
              <a:spcBef>
                <a:spcPct val="0"/>
              </a:spcBef>
              <a:buFontTx/>
              <a:buNone/>
              <a:defRPr/>
            </a:pPr>
            <a:endParaRPr lang="en-US" sz="1600" dirty="0">
              <a:latin typeface="Courier New" pitchFamily="49" charset="0"/>
            </a:endParaRPr>
          </a:p>
        </p:txBody>
      </p:sp>
      <p:sp>
        <p:nvSpPr>
          <p:cNvPr id="10"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209</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706340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smtClean="0"/>
              <a:t>Case Study:  Account for Variance</a:t>
            </a:r>
          </a:p>
        </p:txBody>
      </p:sp>
      <p:sp>
        <p:nvSpPr>
          <p:cNvPr id="33795" name="Content Placeholder 2"/>
          <p:cNvSpPr>
            <a:spLocks noGrp="1"/>
          </p:cNvSpPr>
          <p:nvPr>
            <p:ph idx="1"/>
          </p:nvPr>
        </p:nvSpPr>
        <p:spPr/>
        <p:txBody>
          <a:bodyPr/>
          <a:lstStyle/>
          <a:p>
            <a:r>
              <a:rPr lang="en-US" altLang="en-US" smtClean="0"/>
              <a:t>A National Guard Army group assigned embedded behavioral health providers to companies</a:t>
            </a:r>
          </a:p>
          <a:p>
            <a:pPr lvl="1"/>
            <a:r>
              <a:rPr lang="en-US" altLang="en-US" smtClean="0"/>
              <a:t>5 Companies with embeds (n=453)</a:t>
            </a:r>
          </a:p>
          <a:p>
            <a:pPr lvl="1"/>
            <a:r>
              <a:rPr lang="en-US" altLang="en-US" smtClean="0"/>
              <a:t>7 Companies  without embeds (n=679)</a:t>
            </a:r>
          </a:p>
          <a:p>
            <a:r>
              <a:rPr lang="en-US" altLang="en-US" smtClean="0"/>
              <a:t>Question:  Does having an embedded provider result in any positive outcomes?</a:t>
            </a:r>
          </a:p>
          <a:p>
            <a:r>
              <a:rPr lang="en-US" altLang="en-US" smtClean="0"/>
              <a:t>Large sample of individuals in each condition</a:t>
            </a:r>
          </a:p>
          <a:p>
            <a:r>
              <a:rPr lang="en-US" altLang="en-US" smtClean="0"/>
              <a:t>Estimate regression models for depression sum and collective efficacy</a:t>
            </a:r>
          </a:p>
          <a:p>
            <a:pPr lvl="1"/>
            <a:r>
              <a:rPr lang="en-US" altLang="en-US" smtClean="0"/>
              <a:t>Regress depression sum on embed (0/1)</a:t>
            </a:r>
          </a:p>
          <a:p>
            <a:pPr lvl="1"/>
            <a:r>
              <a:rPr lang="en-US" altLang="en-US" smtClean="0"/>
              <a:t>Regress collective efficacy sum on embed (0/1)</a:t>
            </a:r>
          </a:p>
          <a:p>
            <a:endParaRPr lang="en-US" altLang="en-US" smtClean="0"/>
          </a:p>
        </p:txBody>
      </p:sp>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4690C8FE-2E84-4CB0-B98A-D90D2F002EBD}" type="slidenum">
              <a:rPr lang="en-US" smtClean="0"/>
              <a:pPr>
                <a:defRPr/>
              </a:pPr>
              <a:t>21</a:t>
            </a:fld>
            <a:endParaRPr lang="en-US"/>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Rectangle 2"/>
          <p:cNvSpPr>
            <a:spLocks noGrp="1" noChangeArrowheads="1"/>
          </p:cNvSpPr>
          <p:nvPr>
            <p:ph type="title"/>
          </p:nvPr>
        </p:nvSpPr>
        <p:spPr/>
        <p:txBody>
          <a:bodyPr/>
          <a:lstStyle/>
          <a:p>
            <a:r>
              <a:rPr lang="en-US" altLang="en-US" dirty="0" smtClean="0"/>
              <a:t>Illustrating Chen et al., (2011)</a:t>
            </a:r>
          </a:p>
        </p:txBody>
      </p:sp>
      <p:sp>
        <p:nvSpPr>
          <p:cNvPr id="91142" name="Rectangle 3"/>
          <p:cNvSpPr>
            <a:spLocks noGrp="1" noChangeArrowheads="1"/>
          </p:cNvSpPr>
          <p:nvPr>
            <p:ph type="body" idx="1"/>
          </p:nvPr>
        </p:nvSpPr>
        <p:spPr/>
        <p:txBody>
          <a:bodyPr/>
          <a:lstStyle/>
          <a:p>
            <a:pPr>
              <a:lnSpc>
                <a:spcPct val="90000"/>
              </a:lnSpc>
            </a:pPr>
            <a:r>
              <a:rPr lang="en-US" altLang="en-US" dirty="0" smtClean="0">
                <a:cs typeface="Times New Roman" pitchFamily="18" charset="0"/>
              </a:rPr>
              <a:t>Standardized Results of Model 2</a:t>
            </a:r>
          </a:p>
          <a:p>
            <a:pPr lvl="1">
              <a:lnSpc>
                <a:spcPct val="90000"/>
              </a:lnSpc>
            </a:pPr>
            <a:r>
              <a:rPr lang="en-US" altLang="en-US" sz="2000" dirty="0" smtClean="0">
                <a:cs typeface="Times New Roman" pitchFamily="18" charset="0"/>
              </a:rPr>
              <a:t>Use the scale function on the dataset</a:t>
            </a:r>
          </a:p>
          <a:p>
            <a:pPr lvl="2">
              <a:lnSpc>
                <a:spcPct val="90000"/>
              </a:lnSpc>
            </a:pPr>
            <a:r>
              <a:rPr lang="en-US" altLang="en-US" sz="2000" dirty="0" smtClean="0">
                <a:cs typeface="Times New Roman" pitchFamily="18" charset="0"/>
              </a:rPr>
              <a:t>scale standardizes all variable</a:t>
            </a:r>
          </a:p>
          <a:p>
            <a:pPr lvl="1">
              <a:lnSpc>
                <a:spcPct val="90000"/>
              </a:lnSpc>
            </a:pPr>
            <a:r>
              <a:rPr lang="en-US" altLang="en-US" sz="2000" dirty="0" smtClean="0">
                <a:cs typeface="Times New Roman" pitchFamily="18" charset="0"/>
              </a:rPr>
              <a:t>Wrap the scale function in the </a:t>
            </a:r>
            <a:r>
              <a:rPr lang="en-US" altLang="en-US" sz="2000" dirty="0" err="1" smtClean="0">
                <a:cs typeface="Times New Roman" pitchFamily="18" charset="0"/>
              </a:rPr>
              <a:t>data.frame</a:t>
            </a:r>
            <a:r>
              <a:rPr lang="en-US" altLang="en-US" sz="2000" dirty="0" smtClean="0">
                <a:cs typeface="Times New Roman" pitchFamily="18" charset="0"/>
              </a:rPr>
              <a:t> function</a:t>
            </a:r>
          </a:p>
          <a:p>
            <a:pPr>
              <a:lnSpc>
                <a:spcPct val="90000"/>
              </a:lnSpc>
            </a:pPr>
            <a:r>
              <a:rPr lang="en-US" altLang="en-US" dirty="0" smtClean="0">
                <a:cs typeface="Times New Roman" pitchFamily="18" charset="0"/>
              </a:rPr>
              <a:t>Model differs some from Table 5</a:t>
            </a:r>
          </a:p>
          <a:p>
            <a:pPr lvl="1">
              <a:lnSpc>
                <a:spcPct val="90000"/>
              </a:lnSpc>
            </a:pPr>
            <a:r>
              <a:rPr lang="en-US" altLang="en-US" sz="2000" dirty="0" smtClean="0">
                <a:cs typeface="Times New Roman" pitchFamily="18" charset="0"/>
              </a:rPr>
              <a:t>May be due to non-EB estimates of average </a:t>
            </a:r>
            <a:r>
              <a:rPr lang="en-US" altLang="en-US" sz="2000" dirty="0" err="1" smtClean="0">
                <a:cs typeface="Times New Roman" pitchFamily="18" charset="0"/>
              </a:rPr>
              <a:t>JobSat</a:t>
            </a:r>
            <a:endParaRPr lang="en-US" altLang="en-US" sz="2000" dirty="0" smtClean="0">
              <a:cs typeface="Times New Roman" pitchFamily="18" charset="0"/>
            </a:endParaRPr>
          </a:p>
          <a:p>
            <a:pPr>
              <a:lnSpc>
                <a:spcPct val="90000"/>
              </a:lnSpc>
            </a:pPr>
            <a:endParaRPr lang="en-US" altLang="en-US" dirty="0" smtClean="0">
              <a:cs typeface="Times New Roman" pitchFamily="18" charset="0"/>
            </a:endParaRPr>
          </a:p>
        </p:txBody>
      </p:sp>
      <p:sp>
        <p:nvSpPr>
          <p:cNvPr id="7" name="Content Placeholder 2"/>
          <p:cNvSpPr txBox="1">
            <a:spLocks/>
          </p:cNvSpPr>
          <p:nvPr/>
        </p:nvSpPr>
        <p:spPr bwMode="auto">
          <a:xfrm>
            <a:off x="724395" y="3695250"/>
            <a:ext cx="7718962" cy="255518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FontTx/>
              <a:buNone/>
              <a:defRPr/>
            </a:pPr>
            <a:r>
              <a:rPr lang="en-US" sz="1600" dirty="0" smtClean="0">
                <a:latin typeface="Courier New" pitchFamily="49" charset="0"/>
              </a:rPr>
              <a:t>&gt; </a:t>
            </a:r>
            <a:r>
              <a:rPr lang="en-US" sz="1600" dirty="0" err="1" smtClean="0">
                <a:latin typeface="Courier New" pitchFamily="49" charset="0"/>
              </a:rPr>
              <a:t>tmod</a:t>
            </a:r>
            <a:r>
              <a:rPr lang="en-US" sz="1600" dirty="0">
                <a:latin typeface="Courier New" pitchFamily="49" charset="0"/>
              </a:rPr>
              <a:t>&lt;-lm(t4toint~t1toint+EB_Int+orgtenure+EB_Slope</a:t>
            </a:r>
            <a:r>
              <a:rPr lang="en-US" sz="1600" dirty="0" smtClean="0">
                <a:latin typeface="Courier New" pitchFamily="49" charset="0"/>
              </a:rPr>
              <a:t>,</a:t>
            </a:r>
          </a:p>
          <a:p>
            <a:pPr marL="0" indent="0">
              <a:spcBef>
                <a:spcPct val="0"/>
              </a:spcBef>
              <a:buFontTx/>
              <a:buNone/>
              <a:defRPr/>
            </a:pPr>
            <a:r>
              <a:rPr lang="en-US" sz="1600" dirty="0" smtClean="0">
                <a:latin typeface="Courier New" pitchFamily="49" charset="0"/>
              </a:rPr>
              <a:t>  </a:t>
            </a:r>
            <a:r>
              <a:rPr lang="en-US" sz="1600" b="1" dirty="0" smtClean="0">
                <a:latin typeface="Courier New" pitchFamily="49" charset="0"/>
              </a:rPr>
              <a:t>data=</a:t>
            </a:r>
            <a:r>
              <a:rPr lang="en-US" sz="1600" b="1" dirty="0" err="1" smtClean="0">
                <a:latin typeface="Courier New" pitchFamily="49" charset="0"/>
              </a:rPr>
              <a:t>data.frame</a:t>
            </a:r>
            <a:r>
              <a:rPr lang="en-US" sz="1600" b="1" dirty="0" smtClean="0">
                <a:latin typeface="Courier New" pitchFamily="49" charset="0"/>
              </a:rPr>
              <a:t>(scale(chen2011))</a:t>
            </a:r>
            <a:r>
              <a:rPr lang="en-US" sz="1600" dirty="0" smtClean="0">
                <a:latin typeface="Courier New" pitchFamily="49" charset="0"/>
              </a:rPr>
              <a:t>)</a:t>
            </a:r>
          </a:p>
          <a:p>
            <a:pPr marL="0" indent="0">
              <a:spcBef>
                <a:spcPct val="0"/>
              </a:spcBef>
              <a:buFontTx/>
              <a:buNone/>
              <a:defRPr/>
            </a:pPr>
            <a:endParaRPr lang="en-US" sz="1600" dirty="0">
              <a:latin typeface="Courier New" pitchFamily="49" charset="0"/>
            </a:endParaRPr>
          </a:p>
          <a:p>
            <a:pPr marL="0" indent="0">
              <a:spcBef>
                <a:spcPct val="0"/>
              </a:spcBef>
              <a:buFontTx/>
              <a:buNone/>
              <a:defRPr/>
            </a:pPr>
            <a:r>
              <a:rPr lang="en-US" sz="1600" dirty="0">
                <a:latin typeface="Courier New" pitchFamily="49" charset="0"/>
              </a:rPr>
              <a:t>&gt; round(summary(</a:t>
            </a:r>
            <a:r>
              <a:rPr lang="en-US" sz="1600" dirty="0" err="1">
                <a:latin typeface="Courier New" pitchFamily="49" charset="0"/>
              </a:rPr>
              <a:t>tmod</a:t>
            </a:r>
            <a:r>
              <a:rPr lang="en-US" sz="1600" dirty="0">
                <a:latin typeface="Courier New" pitchFamily="49" charset="0"/>
              </a:rPr>
              <a:t>)$</a:t>
            </a:r>
            <a:r>
              <a:rPr lang="en-US" sz="1600" dirty="0" err="1">
                <a:latin typeface="Courier New" pitchFamily="49" charset="0"/>
              </a:rPr>
              <a:t>coef,dig</a:t>
            </a:r>
            <a:r>
              <a:rPr lang="en-US" sz="1600" dirty="0">
                <a:latin typeface="Courier New" pitchFamily="49" charset="0"/>
              </a:rPr>
              <a:t>=4)</a:t>
            </a:r>
          </a:p>
          <a:p>
            <a:pPr marL="0" indent="0">
              <a:spcBef>
                <a:spcPct val="0"/>
              </a:spcBef>
              <a:buFontTx/>
              <a:buNone/>
              <a:defRPr/>
            </a:pPr>
            <a:r>
              <a:rPr lang="en-US" sz="1600" dirty="0">
                <a:latin typeface="Courier New" pitchFamily="49" charset="0"/>
              </a:rPr>
              <a:t>            Estimate Std. Error t value </a:t>
            </a:r>
            <a:r>
              <a:rPr lang="en-US" sz="1600" dirty="0" err="1">
                <a:latin typeface="Courier New" pitchFamily="49" charset="0"/>
              </a:rPr>
              <a:t>Pr</a:t>
            </a:r>
            <a:r>
              <a:rPr lang="en-US" sz="1600" dirty="0">
                <a:latin typeface="Courier New" pitchFamily="49" charset="0"/>
              </a:rPr>
              <a:t>(&gt;|t|)</a:t>
            </a:r>
          </a:p>
          <a:p>
            <a:pPr marL="0" indent="0">
              <a:spcBef>
                <a:spcPct val="0"/>
              </a:spcBef>
              <a:buFontTx/>
              <a:buNone/>
              <a:defRPr/>
            </a:pPr>
            <a:r>
              <a:rPr lang="en-US" sz="1600" dirty="0">
                <a:latin typeface="Courier New" pitchFamily="49" charset="0"/>
              </a:rPr>
              <a:t>(Intercept)   0.0000     0.0506  0.0000   1.0000</a:t>
            </a:r>
          </a:p>
          <a:p>
            <a:pPr marL="0" indent="0">
              <a:spcBef>
                <a:spcPct val="0"/>
              </a:spcBef>
              <a:buFontTx/>
              <a:buNone/>
              <a:defRPr/>
            </a:pPr>
            <a:r>
              <a:rPr lang="en-US" sz="1600" dirty="0">
                <a:latin typeface="Courier New" pitchFamily="49" charset="0"/>
              </a:rPr>
              <a:t>t1toint       0.9729     0.0758 12.8305   0.0000</a:t>
            </a:r>
          </a:p>
          <a:p>
            <a:pPr marL="0" indent="0">
              <a:spcBef>
                <a:spcPct val="0"/>
              </a:spcBef>
              <a:buFontTx/>
              <a:buNone/>
              <a:defRPr/>
            </a:pPr>
            <a:r>
              <a:rPr lang="en-US" sz="1600" dirty="0" err="1">
                <a:latin typeface="Courier New" pitchFamily="49" charset="0"/>
              </a:rPr>
              <a:t>EB_Int</a:t>
            </a:r>
            <a:r>
              <a:rPr lang="en-US" sz="1600" dirty="0">
                <a:latin typeface="Courier New" pitchFamily="49" charset="0"/>
              </a:rPr>
              <a:t>        0.0651     0.0776  0.8386   0.4042</a:t>
            </a:r>
          </a:p>
          <a:p>
            <a:pPr marL="0" indent="0">
              <a:spcBef>
                <a:spcPct val="0"/>
              </a:spcBef>
              <a:buFontTx/>
              <a:buNone/>
              <a:defRPr/>
            </a:pPr>
            <a:r>
              <a:rPr lang="en-US" sz="1600" dirty="0" err="1">
                <a:latin typeface="Courier New" pitchFamily="49" charset="0"/>
              </a:rPr>
              <a:t>orgtenure</a:t>
            </a:r>
            <a:r>
              <a:rPr lang="en-US" sz="1600" dirty="0">
                <a:latin typeface="Courier New" pitchFamily="49" charset="0"/>
              </a:rPr>
              <a:t>     0.0030     0.0511  0.0583   0.9537</a:t>
            </a:r>
          </a:p>
          <a:p>
            <a:pPr marL="0" indent="0">
              <a:spcBef>
                <a:spcPct val="0"/>
              </a:spcBef>
              <a:buFontTx/>
              <a:buNone/>
              <a:defRPr/>
            </a:pPr>
            <a:r>
              <a:rPr lang="en-US" sz="1600" dirty="0" err="1">
                <a:latin typeface="Courier New" pitchFamily="49" charset="0"/>
              </a:rPr>
              <a:t>EB_Slope</a:t>
            </a:r>
            <a:r>
              <a:rPr lang="en-US" sz="1600" dirty="0">
                <a:latin typeface="Courier New" pitchFamily="49" charset="0"/>
              </a:rPr>
              <a:t>     -0.2007     0.0548 -3.6665   0.0004</a:t>
            </a:r>
          </a:p>
        </p:txBody>
      </p:sp>
      <p:sp>
        <p:nvSpPr>
          <p:cNvPr id="10"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210</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511546685"/>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Rectangle 2"/>
          <p:cNvSpPr>
            <a:spLocks noGrp="1" noChangeArrowheads="1"/>
          </p:cNvSpPr>
          <p:nvPr>
            <p:ph type="title"/>
          </p:nvPr>
        </p:nvSpPr>
        <p:spPr/>
        <p:txBody>
          <a:bodyPr/>
          <a:lstStyle/>
          <a:p>
            <a:r>
              <a:rPr lang="en-US" altLang="en-US" dirty="0" smtClean="0"/>
              <a:t>Illustrating Chen et al., (2011)</a:t>
            </a:r>
          </a:p>
        </p:txBody>
      </p:sp>
      <p:sp>
        <p:nvSpPr>
          <p:cNvPr id="91142" name="Rectangle 3"/>
          <p:cNvSpPr>
            <a:spLocks noGrp="1" noChangeArrowheads="1"/>
          </p:cNvSpPr>
          <p:nvPr>
            <p:ph type="body" idx="1"/>
          </p:nvPr>
        </p:nvSpPr>
        <p:spPr/>
        <p:txBody>
          <a:bodyPr/>
          <a:lstStyle/>
          <a:p>
            <a:pPr>
              <a:lnSpc>
                <a:spcPct val="90000"/>
              </a:lnSpc>
            </a:pPr>
            <a:r>
              <a:rPr lang="en-US" altLang="en-US" dirty="0" smtClean="0">
                <a:cs typeface="Times New Roman" pitchFamily="18" charset="0"/>
              </a:rPr>
              <a:t>Calculate a new variable averaging Job Satisfaction across the three time points using </a:t>
            </a:r>
            <a:r>
              <a:rPr lang="en-US" altLang="en-US" dirty="0" err="1" smtClean="0">
                <a:cs typeface="Times New Roman" pitchFamily="18" charset="0"/>
              </a:rPr>
              <a:t>rowMeans</a:t>
            </a:r>
            <a:endParaRPr lang="en-US" altLang="en-US" dirty="0" smtClean="0">
              <a:cs typeface="Times New Roman" pitchFamily="18" charset="0"/>
            </a:endParaRPr>
          </a:p>
          <a:p>
            <a:pPr lvl="1">
              <a:lnSpc>
                <a:spcPct val="90000"/>
              </a:lnSpc>
            </a:pPr>
            <a:r>
              <a:rPr lang="en-US" altLang="en-US" dirty="0" smtClean="0">
                <a:cs typeface="Times New Roman" pitchFamily="18" charset="0"/>
              </a:rPr>
              <a:t>Minor changes</a:t>
            </a:r>
          </a:p>
        </p:txBody>
      </p:sp>
      <p:sp>
        <p:nvSpPr>
          <p:cNvPr id="7" name="Content Placeholder 2"/>
          <p:cNvSpPr txBox="1">
            <a:spLocks/>
          </p:cNvSpPr>
          <p:nvPr/>
        </p:nvSpPr>
        <p:spPr bwMode="auto">
          <a:xfrm>
            <a:off x="724395" y="2721500"/>
            <a:ext cx="7718962" cy="354007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FontTx/>
              <a:buNone/>
              <a:defRPr/>
            </a:pPr>
            <a:r>
              <a:rPr lang="en-US" sz="1600" dirty="0" smtClean="0">
                <a:latin typeface="Courier New" pitchFamily="49" charset="0"/>
              </a:rPr>
              <a:t>#Replicating Model 2 in TABLE 5:  Using non-EB estimates</a:t>
            </a:r>
          </a:p>
          <a:p>
            <a:pPr marL="0" indent="0">
              <a:spcBef>
                <a:spcPct val="0"/>
              </a:spcBef>
              <a:buFontTx/>
              <a:buNone/>
              <a:defRPr/>
            </a:pPr>
            <a:r>
              <a:rPr lang="en-US" sz="1600" dirty="0" smtClean="0">
                <a:latin typeface="Courier New" pitchFamily="49" charset="0"/>
              </a:rPr>
              <a:t>#average Job Sat results in minor changes</a:t>
            </a:r>
          </a:p>
          <a:p>
            <a:pPr marL="0" indent="0">
              <a:spcBef>
                <a:spcPct val="0"/>
              </a:spcBef>
              <a:buFontTx/>
              <a:buNone/>
              <a:defRPr/>
            </a:pPr>
            <a:endParaRPr lang="en-US" sz="1600" dirty="0" smtClean="0">
              <a:latin typeface="Courier New" pitchFamily="49" charset="0"/>
            </a:endParaRPr>
          </a:p>
          <a:p>
            <a:pPr marL="0" indent="0">
              <a:spcBef>
                <a:spcPct val="0"/>
              </a:spcBef>
              <a:buFontTx/>
              <a:buNone/>
              <a:defRPr/>
            </a:pPr>
            <a:r>
              <a:rPr lang="en-US" sz="1600" dirty="0" smtClean="0">
                <a:latin typeface="Courier New" pitchFamily="49" charset="0"/>
              </a:rPr>
              <a:t>&gt; chen2011$av.jobsat</a:t>
            </a:r>
            <a:r>
              <a:rPr lang="en-US" sz="1600" dirty="0">
                <a:latin typeface="Courier New" pitchFamily="49" charset="0"/>
              </a:rPr>
              <a:t>&lt;-</a:t>
            </a:r>
            <a:r>
              <a:rPr lang="en-US" sz="1600" dirty="0" err="1">
                <a:latin typeface="Courier New" pitchFamily="49" charset="0"/>
              </a:rPr>
              <a:t>rowMeans</a:t>
            </a:r>
            <a:r>
              <a:rPr lang="en-US" sz="1600" dirty="0">
                <a:latin typeface="Courier New" pitchFamily="49" charset="0"/>
              </a:rPr>
              <a:t>(chen2011[,3:5</a:t>
            </a:r>
            <a:r>
              <a:rPr lang="en-US" sz="1600" dirty="0" smtClean="0">
                <a:latin typeface="Courier New" pitchFamily="49" charset="0"/>
              </a:rPr>
              <a:t>])</a:t>
            </a:r>
          </a:p>
          <a:p>
            <a:pPr marL="0" indent="0">
              <a:spcBef>
                <a:spcPct val="0"/>
              </a:spcBef>
              <a:buFontTx/>
              <a:buNone/>
              <a:defRPr/>
            </a:pPr>
            <a:endParaRPr lang="en-US" sz="1600" dirty="0" smtClean="0">
              <a:latin typeface="Courier New" pitchFamily="49" charset="0"/>
            </a:endParaRPr>
          </a:p>
          <a:p>
            <a:pPr marL="0" indent="0">
              <a:spcBef>
                <a:spcPct val="0"/>
              </a:spcBef>
              <a:buFontTx/>
              <a:buNone/>
              <a:defRPr/>
            </a:pPr>
            <a:r>
              <a:rPr lang="en-US" sz="1600" dirty="0" smtClean="0">
                <a:latin typeface="Courier New" pitchFamily="49" charset="0"/>
              </a:rPr>
              <a:t>&gt; </a:t>
            </a:r>
            <a:r>
              <a:rPr lang="en-US" sz="1600" dirty="0" err="1" smtClean="0">
                <a:latin typeface="Courier New" pitchFamily="49" charset="0"/>
              </a:rPr>
              <a:t>tmod</a:t>
            </a:r>
            <a:r>
              <a:rPr lang="en-US" sz="1600" dirty="0">
                <a:latin typeface="Courier New" pitchFamily="49" charset="0"/>
              </a:rPr>
              <a:t>&lt;-lm(t4toint~t1toint+av.jobsat+orgtenure+EB_Slope</a:t>
            </a:r>
            <a:r>
              <a:rPr lang="en-US" sz="1600" dirty="0" smtClean="0">
                <a:latin typeface="Courier New" pitchFamily="49" charset="0"/>
              </a:rPr>
              <a:t>,</a:t>
            </a:r>
          </a:p>
          <a:p>
            <a:pPr marL="0" indent="0">
              <a:spcBef>
                <a:spcPct val="0"/>
              </a:spcBef>
              <a:buFontTx/>
              <a:buNone/>
              <a:defRPr/>
            </a:pPr>
            <a:r>
              <a:rPr lang="en-US" sz="1600" dirty="0" smtClean="0">
                <a:latin typeface="Courier New" pitchFamily="49" charset="0"/>
              </a:rPr>
              <a:t>  data=</a:t>
            </a:r>
            <a:r>
              <a:rPr lang="en-US" sz="1600" dirty="0" err="1" smtClean="0">
                <a:latin typeface="Courier New" pitchFamily="49" charset="0"/>
              </a:rPr>
              <a:t>data.frame</a:t>
            </a:r>
            <a:r>
              <a:rPr lang="en-US" sz="1600" dirty="0" smtClean="0">
                <a:latin typeface="Courier New" pitchFamily="49" charset="0"/>
              </a:rPr>
              <a:t>(scale(chen2011</a:t>
            </a:r>
            <a:r>
              <a:rPr lang="en-US" sz="1600" dirty="0">
                <a:latin typeface="Courier New" pitchFamily="49" charset="0"/>
              </a:rPr>
              <a:t>)))</a:t>
            </a:r>
          </a:p>
          <a:p>
            <a:pPr marL="0" indent="0">
              <a:spcBef>
                <a:spcPct val="0"/>
              </a:spcBef>
              <a:buFontTx/>
              <a:buNone/>
              <a:defRPr/>
            </a:pPr>
            <a:r>
              <a:rPr lang="en-US" sz="1600" dirty="0">
                <a:latin typeface="Courier New" pitchFamily="49" charset="0"/>
              </a:rPr>
              <a:t>&gt; round(summary(</a:t>
            </a:r>
            <a:r>
              <a:rPr lang="en-US" sz="1600" dirty="0" err="1">
                <a:latin typeface="Courier New" pitchFamily="49" charset="0"/>
              </a:rPr>
              <a:t>tmod</a:t>
            </a:r>
            <a:r>
              <a:rPr lang="en-US" sz="1600" dirty="0">
                <a:latin typeface="Courier New" pitchFamily="49" charset="0"/>
              </a:rPr>
              <a:t>)$</a:t>
            </a:r>
            <a:r>
              <a:rPr lang="en-US" sz="1600" dirty="0" err="1">
                <a:latin typeface="Courier New" pitchFamily="49" charset="0"/>
              </a:rPr>
              <a:t>coef,dig</a:t>
            </a:r>
            <a:r>
              <a:rPr lang="en-US" sz="1600" dirty="0">
                <a:latin typeface="Courier New" pitchFamily="49" charset="0"/>
              </a:rPr>
              <a:t>=4)</a:t>
            </a:r>
          </a:p>
          <a:p>
            <a:pPr marL="0" indent="0">
              <a:spcBef>
                <a:spcPct val="0"/>
              </a:spcBef>
              <a:buFontTx/>
              <a:buNone/>
              <a:defRPr/>
            </a:pPr>
            <a:r>
              <a:rPr lang="en-US" sz="1600" dirty="0">
                <a:latin typeface="Courier New" pitchFamily="49" charset="0"/>
              </a:rPr>
              <a:t>            Estimate Std. Error t value </a:t>
            </a:r>
            <a:r>
              <a:rPr lang="en-US" sz="1600" dirty="0" err="1">
                <a:latin typeface="Courier New" pitchFamily="49" charset="0"/>
              </a:rPr>
              <a:t>Pr</a:t>
            </a:r>
            <a:r>
              <a:rPr lang="en-US" sz="1600" dirty="0">
                <a:latin typeface="Courier New" pitchFamily="49" charset="0"/>
              </a:rPr>
              <a:t>(&gt;|t|)</a:t>
            </a:r>
          </a:p>
          <a:p>
            <a:pPr marL="0" indent="0">
              <a:spcBef>
                <a:spcPct val="0"/>
              </a:spcBef>
              <a:buFontTx/>
              <a:buNone/>
              <a:defRPr/>
            </a:pPr>
            <a:r>
              <a:rPr lang="en-US" sz="1600" dirty="0">
                <a:latin typeface="Courier New" pitchFamily="49" charset="0"/>
              </a:rPr>
              <a:t>(Intercept)   0.0000     0.0506  0.0000   1.0000</a:t>
            </a:r>
          </a:p>
          <a:p>
            <a:pPr marL="0" indent="0">
              <a:spcBef>
                <a:spcPct val="0"/>
              </a:spcBef>
              <a:buFontTx/>
              <a:buNone/>
              <a:defRPr/>
            </a:pPr>
            <a:r>
              <a:rPr lang="en-US" sz="1600" dirty="0">
                <a:latin typeface="Courier New" pitchFamily="49" charset="0"/>
              </a:rPr>
              <a:t>t1toint       0.9729     0.0758 12.8305   0.0000</a:t>
            </a:r>
          </a:p>
          <a:p>
            <a:pPr marL="0" indent="0">
              <a:spcBef>
                <a:spcPct val="0"/>
              </a:spcBef>
              <a:buFontTx/>
              <a:buNone/>
              <a:defRPr/>
            </a:pPr>
            <a:r>
              <a:rPr lang="en-US" sz="1600" dirty="0" err="1">
                <a:latin typeface="Courier New" pitchFamily="49" charset="0"/>
              </a:rPr>
              <a:t>av.jobsat</a:t>
            </a:r>
            <a:r>
              <a:rPr lang="en-US" sz="1600" dirty="0">
                <a:latin typeface="Courier New" pitchFamily="49" charset="0"/>
              </a:rPr>
              <a:t>     </a:t>
            </a:r>
            <a:r>
              <a:rPr lang="en-US" sz="1600" b="1" dirty="0">
                <a:latin typeface="Courier New" pitchFamily="49" charset="0"/>
              </a:rPr>
              <a:t>0.0620</a:t>
            </a:r>
            <a:r>
              <a:rPr lang="en-US" sz="1600" dirty="0">
                <a:latin typeface="Courier New" pitchFamily="49" charset="0"/>
              </a:rPr>
              <a:t>     0.0739  0.8386   0.4042</a:t>
            </a:r>
          </a:p>
          <a:p>
            <a:pPr marL="0" indent="0">
              <a:spcBef>
                <a:spcPct val="0"/>
              </a:spcBef>
              <a:buFontTx/>
              <a:buNone/>
              <a:defRPr/>
            </a:pPr>
            <a:r>
              <a:rPr lang="en-US" sz="1600" dirty="0" err="1">
                <a:latin typeface="Courier New" pitchFamily="49" charset="0"/>
              </a:rPr>
              <a:t>orgtenure</a:t>
            </a:r>
            <a:r>
              <a:rPr lang="en-US" sz="1600" dirty="0">
                <a:latin typeface="Courier New" pitchFamily="49" charset="0"/>
              </a:rPr>
              <a:t>     0.0030     0.0511  0.0583   0.9537</a:t>
            </a:r>
          </a:p>
          <a:p>
            <a:pPr marL="0" indent="0">
              <a:spcBef>
                <a:spcPct val="0"/>
              </a:spcBef>
              <a:buFontTx/>
              <a:buNone/>
              <a:defRPr/>
            </a:pPr>
            <a:r>
              <a:rPr lang="en-US" sz="1600" dirty="0" err="1">
                <a:latin typeface="Courier New" pitchFamily="49" charset="0"/>
              </a:rPr>
              <a:t>EB_Slope</a:t>
            </a:r>
            <a:r>
              <a:rPr lang="en-US" sz="1600" dirty="0">
                <a:latin typeface="Courier New" pitchFamily="49" charset="0"/>
              </a:rPr>
              <a:t>     </a:t>
            </a:r>
            <a:r>
              <a:rPr lang="en-US" sz="1600" b="1" dirty="0">
                <a:latin typeface="Courier New" pitchFamily="49" charset="0"/>
              </a:rPr>
              <a:t>-0.2116     </a:t>
            </a:r>
            <a:r>
              <a:rPr lang="en-US" sz="1600" dirty="0">
                <a:latin typeface="Courier New" pitchFamily="49" charset="0"/>
              </a:rPr>
              <a:t>0.0533 -3.9678   0.0002</a:t>
            </a:r>
          </a:p>
        </p:txBody>
      </p:sp>
      <p:sp>
        <p:nvSpPr>
          <p:cNvPr id="10"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211</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7842784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 Individual </a:t>
            </a:r>
            <a:r>
              <a:rPr lang="en-US" dirty="0"/>
              <a:t>Differences</a:t>
            </a:r>
          </a:p>
        </p:txBody>
      </p:sp>
      <p:sp>
        <p:nvSpPr>
          <p:cNvPr id="3" name="Content Placeholder 2"/>
          <p:cNvSpPr>
            <a:spLocks noGrp="1"/>
          </p:cNvSpPr>
          <p:nvPr>
            <p:ph sz="quarter" idx="1"/>
          </p:nvPr>
        </p:nvSpPr>
        <p:spPr>
          <a:xfrm>
            <a:off x="609600" y="1527048"/>
            <a:ext cx="8196072" cy="4572000"/>
          </a:xfrm>
        </p:spPr>
        <p:txBody>
          <a:bodyPr>
            <a:normAutofit/>
          </a:bodyPr>
          <a:lstStyle/>
          <a:p>
            <a:r>
              <a:rPr lang="en-US" sz="2400" dirty="0" smtClean="0">
                <a:solidFill>
                  <a:schemeClr val="tx1"/>
                </a:solidFill>
              </a:rPr>
              <a:t>Research with </a:t>
            </a:r>
            <a:r>
              <a:rPr lang="en-US" sz="2400" dirty="0" err="1" smtClean="0">
                <a:solidFill>
                  <a:schemeClr val="tx1"/>
                </a:solidFill>
              </a:rPr>
              <a:t>Yair</a:t>
            </a:r>
            <a:r>
              <a:rPr lang="en-US" sz="2400" dirty="0" smtClean="0">
                <a:solidFill>
                  <a:schemeClr val="tx1"/>
                </a:solidFill>
              </a:rPr>
              <a:t> Bar-Haim (Tel Aviv University) and (indirectly) with researchers at the National Institute of Mental Health</a:t>
            </a:r>
          </a:p>
          <a:p>
            <a:pPr lvl="1"/>
            <a:r>
              <a:rPr lang="en-US" sz="2000" dirty="0">
                <a:solidFill>
                  <a:schemeClr val="tx1"/>
                </a:solidFill>
              </a:rPr>
              <a:t>Threat-Related Attention Bias in Anxiety</a:t>
            </a:r>
          </a:p>
          <a:p>
            <a:pPr lvl="1"/>
            <a:r>
              <a:rPr lang="en-US" sz="2000" dirty="0" smtClean="0">
                <a:solidFill>
                  <a:schemeClr val="tx1"/>
                </a:solidFill>
              </a:rPr>
              <a:t>Bar-Haim, </a:t>
            </a:r>
            <a:r>
              <a:rPr lang="en-US" sz="2000" dirty="0" err="1" smtClean="0">
                <a:solidFill>
                  <a:schemeClr val="tx1"/>
                </a:solidFill>
              </a:rPr>
              <a:t>Lamy</a:t>
            </a:r>
            <a:r>
              <a:rPr lang="en-US" sz="2000" dirty="0" smtClean="0">
                <a:solidFill>
                  <a:schemeClr val="tx1"/>
                </a:solidFill>
              </a:rPr>
              <a:t>, et al (2007) – </a:t>
            </a:r>
            <a:r>
              <a:rPr lang="en-US" sz="2000" i="1" dirty="0" smtClean="0">
                <a:solidFill>
                  <a:schemeClr val="tx1"/>
                </a:solidFill>
              </a:rPr>
              <a:t>Psychological Bulletin</a:t>
            </a:r>
          </a:p>
          <a:p>
            <a:endParaRPr lang="en-US" dirty="0" smtClean="0"/>
          </a:p>
          <a:p>
            <a:r>
              <a:rPr lang="en-US" dirty="0" smtClean="0"/>
              <a:t>Focused on emotional (anger) reactivity</a:t>
            </a:r>
            <a:endParaRPr lang="en-US" dirty="0"/>
          </a:p>
          <a:p>
            <a:pPr marL="274320" lvl="1" indent="0">
              <a:buNone/>
            </a:pPr>
            <a:endParaRPr lang="en-US" sz="1900" dirty="0" smtClean="0">
              <a:solidFill>
                <a:schemeClr val="tx1"/>
              </a:solidFill>
            </a:endParaRPr>
          </a:p>
        </p:txBody>
      </p:sp>
      <p:sp>
        <p:nvSpPr>
          <p:cNvPr id="6"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212</a:t>
            </a:fld>
            <a:endParaRPr lang="en-US"/>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79670775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dirty="0"/>
              <a:t>Modeling Individual Differences</a:t>
            </a:r>
            <a:endParaRPr lang="he-IL" sz="2400" dirty="0" smtClean="0"/>
          </a:p>
        </p:txBody>
      </p:sp>
      <p:sp>
        <p:nvSpPr>
          <p:cNvPr id="32770" name="Rectangle 40"/>
          <p:cNvSpPr>
            <a:spLocks noChangeArrowheads="1"/>
          </p:cNvSpPr>
          <p:nvPr/>
        </p:nvSpPr>
        <p:spPr bwMode="auto">
          <a:xfrm>
            <a:off x="635598" y="1376590"/>
            <a:ext cx="7766286" cy="400110"/>
          </a:xfrm>
          <a:prstGeom prst="rect">
            <a:avLst/>
          </a:prstGeom>
          <a:noFill/>
          <a:ln w="9525">
            <a:noFill/>
            <a:miter lim="800000"/>
            <a:headEnd/>
            <a:tailEnd/>
          </a:ln>
        </p:spPr>
        <p:txBody>
          <a:bodyPr wrap="square">
            <a:spAutoFit/>
          </a:bodyPr>
          <a:lstStyle/>
          <a:p>
            <a:pPr algn="l" rtl="0">
              <a:buFont typeface="Arial" charset="0"/>
              <a:buChar char="•"/>
            </a:pPr>
            <a:r>
              <a:rPr lang="en-US" sz="2000" dirty="0">
                <a:latin typeface="Arial" pitchFamily="34" charset="0"/>
                <a:ea typeface="+mj-ea"/>
                <a:cs typeface="Times New Roman" pitchFamily="18" charset="0"/>
              </a:rPr>
              <a:t>Looking for the </a:t>
            </a:r>
            <a:r>
              <a:rPr lang="en-US" sz="2000" dirty="0">
                <a:latin typeface="Arial" pitchFamily="34" charset="0"/>
                <a:ea typeface="+mj-ea"/>
                <a:cs typeface="Times New Roman" pitchFamily="18" charset="0"/>
                <a:sym typeface="Wingdings" pitchFamily="2" charset="2"/>
              </a:rPr>
              <a:t>point</a:t>
            </a:r>
            <a:r>
              <a:rPr lang="en-US" sz="2000" dirty="0">
                <a:latin typeface="Arial" pitchFamily="34" charset="0"/>
                <a:ea typeface="+mj-ea"/>
                <a:cs typeface="Times New Roman" pitchFamily="18" charset="0"/>
              </a:rPr>
              <a:t> of change in interpretation – “balance point</a:t>
            </a:r>
            <a:r>
              <a:rPr lang="en-US" sz="2000" dirty="0" smtClean="0">
                <a:latin typeface="Arial" pitchFamily="34" charset="0"/>
                <a:ea typeface="+mj-ea"/>
                <a:cs typeface="Times New Roman" pitchFamily="18" charset="0"/>
              </a:rPr>
              <a:t>”</a:t>
            </a:r>
            <a:endParaRPr lang="en-US" sz="2000" dirty="0">
              <a:latin typeface="Arial" pitchFamily="34" charset="0"/>
              <a:ea typeface="+mj-ea"/>
              <a:cs typeface="Times New Roman" pitchFamily="18" charset="0"/>
            </a:endParaRPr>
          </a:p>
        </p:txBody>
      </p:sp>
      <p:grpSp>
        <p:nvGrpSpPr>
          <p:cNvPr id="2" name="Group 46"/>
          <p:cNvGrpSpPr>
            <a:grpSpLocks/>
          </p:cNvGrpSpPr>
          <p:nvPr/>
        </p:nvGrpSpPr>
        <p:grpSpPr bwMode="auto">
          <a:xfrm>
            <a:off x="468313" y="2060575"/>
            <a:ext cx="8207375" cy="1611313"/>
            <a:chOff x="107503" y="2555612"/>
            <a:chExt cx="8856983" cy="1826639"/>
          </a:xfrm>
        </p:grpSpPr>
        <p:grpSp>
          <p:nvGrpSpPr>
            <p:cNvPr id="3" name="Group 3"/>
            <p:cNvGrpSpPr>
              <a:grpSpLocks/>
            </p:cNvGrpSpPr>
            <p:nvPr/>
          </p:nvGrpSpPr>
          <p:grpSpPr bwMode="auto">
            <a:xfrm>
              <a:off x="107503" y="3275691"/>
              <a:ext cx="8856983" cy="1106560"/>
              <a:chOff x="98561" y="2420888"/>
              <a:chExt cx="9120307" cy="1271480"/>
            </a:xfrm>
          </p:grpSpPr>
          <p:pic>
            <p:nvPicPr>
              <p:cNvPr id="32792" name="Picture 3"/>
              <p:cNvPicPr>
                <a:picLocks noChangeAspect="1" noChangeArrowheads="1"/>
              </p:cNvPicPr>
              <p:nvPr/>
            </p:nvPicPr>
            <p:blipFill>
              <a:blip r:embed="rId2" cstate="print"/>
              <a:srcRect/>
              <a:stretch>
                <a:fillRect/>
              </a:stretch>
            </p:blipFill>
            <p:spPr bwMode="auto">
              <a:xfrm>
                <a:off x="5525628" y="2442906"/>
                <a:ext cx="633874" cy="1210937"/>
              </a:xfrm>
              <a:prstGeom prst="rect">
                <a:avLst/>
              </a:prstGeom>
              <a:noFill/>
              <a:ln w="9525">
                <a:noFill/>
                <a:miter lim="800000"/>
                <a:headEnd/>
                <a:tailEnd/>
              </a:ln>
            </p:spPr>
          </p:pic>
          <p:pic>
            <p:nvPicPr>
              <p:cNvPr id="32793" name="Picture 8"/>
              <p:cNvPicPr>
                <a:picLocks noChangeAspect="1" noChangeArrowheads="1"/>
              </p:cNvPicPr>
              <p:nvPr/>
            </p:nvPicPr>
            <p:blipFill>
              <a:blip r:embed="rId3" cstate="print"/>
              <a:srcRect/>
              <a:stretch>
                <a:fillRect/>
              </a:stretch>
            </p:blipFill>
            <p:spPr bwMode="auto">
              <a:xfrm>
                <a:off x="2524246" y="2420888"/>
                <a:ext cx="616970" cy="1232954"/>
              </a:xfrm>
              <a:prstGeom prst="rect">
                <a:avLst/>
              </a:prstGeom>
              <a:noFill/>
              <a:ln w="9525">
                <a:noFill/>
                <a:miter lim="800000"/>
                <a:headEnd/>
                <a:tailEnd/>
              </a:ln>
            </p:spPr>
          </p:pic>
          <p:pic>
            <p:nvPicPr>
              <p:cNvPr id="32794" name="Picture 9"/>
              <p:cNvPicPr>
                <a:picLocks noChangeAspect="1" noChangeArrowheads="1"/>
              </p:cNvPicPr>
              <p:nvPr/>
            </p:nvPicPr>
            <p:blipFill>
              <a:blip r:embed="rId4" cstate="print"/>
              <a:srcRect/>
              <a:stretch>
                <a:fillRect/>
              </a:stretch>
            </p:blipFill>
            <p:spPr bwMode="auto">
              <a:xfrm>
                <a:off x="1891939" y="2420888"/>
                <a:ext cx="642325" cy="1221945"/>
              </a:xfrm>
              <a:prstGeom prst="rect">
                <a:avLst/>
              </a:prstGeom>
              <a:noFill/>
              <a:ln w="9525">
                <a:noFill/>
                <a:miter lim="800000"/>
                <a:headEnd/>
                <a:tailEnd/>
              </a:ln>
            </p:spPr>
          </p:pic>
          <p:pic>
            <p:nvPicPr>
              <p:cNvPr id="32795" name="Picture 2"/>
              <p:cNvPicPr>
                <a:picLocks noChangeAspect="1" noChangeArrowheads="1"/>
              </p:cNvPicPr>
              <p:nvPr/>
            </p:nvPicPr>
            <p:blipFill>
              <a:blip r:embed="rId5" cstate="print"/>
              <a:srcRect/>
              <a:stretch>
                <a:fillRect/>
              </a:stretch>
            </p:blipFill>
            <p:spPr bwMode="auto">
              <a:xfrm>
                <a:off x="6140411" y="2420888"/>
                <a:ext cx="633874" cy="1232952"/>
              </a:xfrm>
              <a:prstGeom prst="rect">
                <a:avLst/>
              </a:prstGeom>
              <a:noFill/>
              <a:ln w="9525">
                <a:noFill/>
                <a:miter lim="800000"/>
                <a:headEnd/>
                <a:tailEnd/>
              </a:ln>
            </p:spPr>
          </p:pic>
          <p:pic>
            <p:nvPicPr>
              <p:cNvPr id="32796" name="Picture 4"/>
              <p:cNvPicPr>
                <a:picLocks noChangeAspect="1" noChangeArrowheads="1"/>
              </p:cNvPicPr>
              <p:nvPr/>
            </p:nvPicPr>
            <p:blipFill>
              <a:blip r:embed="rId6" cstate="print"/>
              <a:srcRect/>
              <a:stretch>
                <a:fillRect/>
              </a:stretch>
            </p:blipFill>
            <p:spPr bwMode="auto">
              <a:xfrm>
                <a:off x="4932041" y="2439004"/>
                <a:ext cx="608519" cy="1221946"/>
              </a:xfrm>
              <a:prstGeom prst="rect">
                <a:avLst/>
              </a:prstGeom>
              <a:noFill/>
              <a:ln w="9525">
                <a:noFill/>
                <a:miter lim="800000"/>
                <a:headEnd/>
                <a:tailEnd/>
              </a:ln>
            </p:spPr>
          </p:pic>
          <p:pic>
            <p:nvPicPr>
              <p:cNvPr id="32797" name="Picture 5"/>
              <p:cNvPicPr>
                <a:picLocks noChangeAspect="1" noChangeArrowheads="1"/>
              </p:cNvPicPr>
              <p:nvPr/>
            </p:nvPicPr>
            <p:blipFill>
              <a:blip r:embed="rId7" cstate="print"/>
              <a:srcRect/>
              <a:stretch>
                <a:fillRect/>
              </a:stretch>
            </p:blipFill>
            <p:spPr bwMode="auto">
              <a:xfrm>
                <a:off x="4337276" y="2448408"/>
                <a:ext cx="625422" cy="1243960"/>
              </a:xfrm>
              <a:prstGeom prst="rect">
                <a:avLst/>
              </a:prstGeom>
              <a:noFill/>
              <a:ln w="9525">
                <a:noFill/>
                <a:miter lim="800000"/>
                <a:headEnd/>
                <a:tailEnd/>
              </a:ln>
            </p:spPr>
          </p:pic>
          <p:pic>
            <p:nvPicPr>
              <p:cNvPr id="32798" name="Picture 6"/>
              <p:cNvPicPr>
                <a:picLocks noChangeAspect="1" noChangeArrowheads="1"/>
              </p:cNvPicPr>
              <p:nvPr/>
            </p:nvPicPr>
            <p:blipFill>
              <a:blip r:embed="rId8" cstate="print"/>
              <a:srcRect/>
              <a:stretch>
                <a:fillRect/>
              </a:stretch>
            </p:blipFill>
            <p:spPr bwMode="auto">
              <a:xfrm>
                <a:off x="3736071" y="2448408"/>
                <a:ext cx="633874" cy="1210937"/>
              </a:xfrm>
              <a:prstGeom prst="rect">
                <a:avLst/>
              </a:prstGeom>
              <a:noFill/>
              <a:ln w="9525">
                <a:noFill/>
                <a:miter lim="800000"/>
                <a:headEnd/>
                <a:tailEnd/>
              </a:ln>
            </p:spPr>
          </p:pic>
          <p:pic>
            <p:nvPicPr>
              <p:cNvPr id="32799" name="Picture 7"/>
              <p:cNvPicPr>
                <a:picLocks noChangeAspect="1" noChangeArrowheads="1"/>
              </p:cNvPicPr>
              <p:nvPr/>
            </p:nvPicPr>
            <p:blipFill>
              <a:blip r:embed="rId9" cstate="print"/>
              <a:srcRect/>
              <a:stretch>
                <a:fillRect/>
              </a:stretch>
            </p:blipFill>
            <p:spPr bwMode="auto">
              <a:xfrm>
                <a:off x="3147608" y="2448408"/>
                <a:ext cx="608519" cy="1221946"/>
              </a:xfrm>
              <a:prstGeom prst="rect">
                <a:avLst/>
              </a:prstGeom>
              <a:noFill/>
              <a:ln w="9525">
                <a:noFill/>
                <a:miter lim="800000"/>
                <a:headEnd/>
                <a:tailEnd/>
              </a:ln>
            </p:spPr>
          </p:pic>
          <p:pic>
            <p:nvPicPr>
              <p:cNvPr id="32800" name="Picture 10"/>
              <p:cNvPicPr>
                <a:picLocks noChangeAspect="1" noChangeArrowheads="1"/>
              </p:cNvPicPr>
              <p:nvPr/>
            </p:nvPicPr>
            <p:blipFill>
              <a:blip r:embed="rId10" cstate="print"/>
              <a:srcRect/>
              <a:stretch>
                <a:fillRect/>
              </a:stretch>
            </p:blipFill>
            <p:spPr bwMode="auto">
              <a:xfrm>
                <a:off x="1306931" y="2431895"/>
                <a:ext cx="608519" cy="1221946"/>
              </a:xfrm>
              <a:prstGeom prst="rect">
                <a:avLst/>
              </a:prstGeom>
              <a:noFill/>
              <a:ln w="9525">
                <a:noFill/>
                <a:miter lim="800000"/>
                <a:headEnd/>
                <a:tailEnd/>
              </a:ln>
            </p:spPr>
          </p:pic>
          <p:pic>
            <p:nvPicPr>
              <p:cNvPr id="32801" name="Picture 11"/>
              <p:cNvPicPr>
                <a:picLocks noChangeAspect="1" noChangeArrowheads="1"/>
              </p:cNvPicPr>
              <p:nvPr/>
            </p:nvPicPr>
            <p:blipFill>
              <a:blip r:embed="rId11" cstate="print"/>
              <a:srcRect/>
              <a:stretch>
                <a:fillRect/>
              </a:stretch>
            </p:blipFill>
            <p:spPr bwMode="auto">
              <a:xfrm>
                <a:off x="707355" y="2448408"/>
                <a:ext cx="608520" cy="1177911"/>
              </a:xfrm>
              <a:prstGeom prst="rect">
                <a:avLst/>
              </a:prstGeom>
              <a:noFill/>
              <a:ln w="9525">
                <a:noFill/>
                <a:miter lim="800000"/>
                <a:headEnd/>
                <a:tailEnd/>
              </a:ln>
            </p:spPr>
          </p:pic>
          <p:pic>
            <p:nvPicPr>
              <p:cNvPr id="32802" name="Picture 12"/>
              <p:cNvPicPr>
                <a:picLocks noChangeAspect="1" noChangeArrowheads="1"/>
              </p:cNvPicPr>
              <p:nvPr/>
            </p:nvPicPr>
            <p:blipFill>
              <a:blip r:embed="rId12" cstate="print"/>
              <a:srcRect/>
              <a:stretch>
                <a:fillRect/>
              </a:stretch>
            </p:blipFill>
            <p:spPr bwMode="auto">
              <a:xfrm>
                <a:off x="98561" y="2431897"/>
                <a:ext cx="616971" cy="1221945"/>
              </a:xfrm>
              <a:prstGeom prst="rect">
                <a:avLst/>
              </a:prstGeom>
              <a:noFill/>
              <a:ln w="9525">
                <a:noFill/>
                <a:miter lim="800000"/>
                <a:headEnd/>
                <a:tailEnd/>
              </a:ln>
            </p:spPr>
          </p:pic>
          <p:pic>
            <p:nvPicPr>
              <p:cNvPr id="32803" name="Picture 14"/>
              <p:cNvPicPr>
                <a:picLocks noChangeAspect="1" noChangeArrowheads="1"/>
              </p:cNvPicPr>
              <p:nvPr/>
            </p:nvPicPr>
            <p:blipFill>
              <a:blip r:embed="rId13" cstate="print"/>
              <a:srcRect/>
              <a:stretch>
                <a:fillRect/>
              </a:stretch>
            </p:blipFill>
            <p:spPr bwMode="auto">
              <a:xfrm>
                <a:off x="7378899" y="2448408"/>
                <a:ext cx="600067" cy="1221946"/>
              </a:xfrm>
              <a:prstGeom prst="rect">
                <a:avLst/>
              </a:prstGeom>
              <a:noFill/>
              <a:ln w="9525">
                <a:noFill/>
                <a:miter lim="800000"/>
                <a:headEnd/>
                <a:tailEnd/>
              </a:ln>
            </p:spPr>
          </p:pic>
          <p:pic>
            <p:nvPicPr>
              <p:cNvPr id="32804" name="Picture 15"/>
              <p:cNvPicPr>
                <a:picLocks noChangeAspect="1" noChangeArrowheads="1"/>
              </p:cNvPicPr>
              <p:nvPr/>
            </p:nvPicPr>
            <p:blipFill>
              <a:blip r:embed="rId14" cstate="print"/>
              <a:srcRect/>
              <a:stretch>
                <a:fillRect/>
              </a:stretch>
            </p:blipFill>
            <p:spPr bwMode="auto">
              <a:xfrm>
                <a:off x="7978043" y="2426414"/>
                <a:ext cx="608519" cy="1243961"/>
              </a:xfrm>
              <a:prstGeom prst="rect">
                <a:avLst/>
              </a:prstGeom>
              <a:noFill/>
              <a:ln w="9525">
                <a:noFill/>
                <a:miter lim="800000"/>
                <a:headEnd/>
                <a:tailEnd/>
              </a:ln>
            </p:spPr>
          </p:pic>
          <p:pic>
            <p:nvPicPr>
              <p:cNvPr id="32805" name="Picture 16"/>
              <p:cNvPicPr>
                <a:picLocks noChangeAspect="1" noChangeArrowheads="1"/>
              </p:cNvPicPr>
              <p:nvPr/>
            </p:nvPicPr>
            <p:blipFill>
              <a:blip r:embed="rId15" cstate="print"/>
              <a:srcRect/>
              <a:stretch>
                <a:fillRect/>
              </a:stretch>
            </p:blipFill>
            <p:spPr bwMode="auto">
              <a:xfrm>
                <a:off x="8610349" y="2448408"/>
                <a:ext cx="608519" cy="1221946"/>
              </a:xfrm>
              <a:prstGeom prst="rect">
                <a:avLst/>
              </a:prstGeom>
              <a:noFill/>
              <a:ln w="9525">
                <a:noFill/>
                <a:miter lim="800000"/>
                <a:headEnd/>
                <a:tailEnd/>
              </a:ln>
            </p:spPr>
          </p:pic>
          <p:pic>
            <p:nvPicPr>
              <p:cNvPr id="32806" name="Picture 13"/>
              <p:cNvPicPr>
                <a:picLocks noChangeAspect="1" noChangeArrowheads="1"/>
              </p:cNvPicPr>
              <p:nvPr/>
            </p:nvPicPr>
            <p:blipFill>
              <a:blip r:embed="rId16" cstate="print"/>
              <a:srcRect/>
              <a:stretch>
                <a:fillRect/>
              </a:stretch>
            </p:blipFill>
            <p:spPr bwMode="auto">
              <a:xfrm>
                <a:off x="6771795" y="2442882"/>
                <a:ext cx="608519" cy="1232954"/>
              </a:xfrm>
              <a:prstGeom prst="rect">
                <a:avLst/>
              </a:prstGeom>
              <a:noFill/>
              <a:ln w="9525">
                <a:noFill/>
                <a:miter lim="800000"/>
                <a:headEnd/>
                <a:tailEnd/>
              </a:ln>
            </p:spPr>
          </p:pic>
        </p:grpSp>
        <p:sp>
          <p:nvSpPr>
            <p:cNvPr id="24" name="Down Arrow Callout 23"/>
            <p:cNvSpPr/>
            <p:nvPr/>
          </p:nvSpPr>
          <p:spPr>
            <a:xfrm>
              <a:off x="107503" y="2555612"/>
              <a:ext cx="503666" cy="647872"/>
            </a:xfrm>
            <a:prstGeom prst="downArrow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A</a:t>
              </a:r>
              <a:endParaRPr lang="he-IL" b="1" dirty="0">
                <a:solidFill>
                  <a:srgbClr val="FFFF00"/>
                </a:solidFill>
              </a:endParaRPr>
            </a:p>
          </p:txBody>
        </p:sp>
        <p:sp>
          <p:nvSpPr>
            <p:cNvPr id="25" name="Down Arrow Callout 24"/>
            <p:cNvSpPr/>
            <p:nvPr/>
          </p:nvSpPr>
          <p:spPr>
            <a:xfrm>
              <a:off x="683121" y="2555612"/>
              <a:ext cx="503666" cy="647872"/>
            </a:xfrm>
            <a:prstGeom prst="downArrow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A</a:t>
              </a:r>
              <a:endParaRPr lang="he-IL" b="1" dirty="0">
                <a:solidFill>
                  <a:srgbClr val="FFFF00"/>
                </a:solidFill>
              </a:endParaRPr>
            </a:p>
          </p:txBody>
        </p:sp>
        <p:sp>
          <p:nvSpPr>
            <p:cNvPr id="26" name="Down Arrow Callout 25"/>
            <p:cNvSpPr/>
            <p:nvPr/>
          </p:nvSpPr>
          <p:spPr>
            <a:xfrm>
              <a:off x="1260452" y="2555612"/>
              <a:ext cx="503666" cy="647872"/>
            </a:xfrm>
            <a:prstGeom prst="downArrow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A</a:t>
              </a:r>
              <a:endParaRPr lang="he-IL" b="1" dirty="0">
                <a:solidFill>
                  <a:srgbClr val="FFFF00"/>
                </a:solidFill>
              </a:endParaRPr>
            </a:p>
          </p:txBody>
        </p:sp>
        <p:sp>
          <p:nvSpPr>
            <p:cNvPr id="27" name="Down Arrow Callout 26"/>
            <p:cNvSpPr/>
            <p:nvPr/>
          </p:nvSpPr>
          <p:spPr>
            <a:xfrm>
              <a:off x="1908023" y="2555612"/>
              <a:ext cx="503666" cy="647872"/>
            </a:xfrm>
            <a:prstGeom prst="downArrow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A</a:t>
              </a:r>
              <a:endParaRPr lang="he-IL" b="1" dirty="0">
                <a:solidFill>
                  <a:srgbClr val="FFFF00"/>
                </a:solidFill>
              </a:endParaRPr>
            </a:p>
          </p:txBody>
        </p:sp>
        <p:sp>
          <p:nvSpPr>
            <p:cNvPr id="28" name="Down Arrow Callout 27"/>
            <p:cNvSpPr/>
            <p:nvPr/>
          </p:nvSpPr>
          <p:spPr>
            <a:xfrm>
              <a:off x="2483641" y="2555612"/>
              <a:ext cx="503666" cy="647872"/>
            </a:xfrm>
            <a:prstGeom prst="downArrow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A</a:t>
              </a:r>
              <a:endParaRPr lang="he-IL" b="1" dirty="0">
                <a:solidFill>
                  <a:srgbClr val="FFFF00"/>
                </a:solidFill>
              </a:endParaRPr>
            </a:p>
          </p:txBody>
        </p:sp>
        <p:sp>
          <p:nvSpPr>
            <p:cNvPr id="29" name="Down Arrow Callout 28"/>
            <p:cNvSpPr/>
            <p:nvPr/>
          </p:nvSpPr>
          <p:spPr>
            <a:xfrm>
              <a:off x="3059259" y="2555612"/>
              <a:ext cx="505380" cy="647872"/>
            </a:xfrm>
            <a:prstGeom prst="downArrow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A</a:t>
              </a:r>
              <a:endParaRPr lang="he-IL" b="1" dirty="0">
                <a:solidFill>
                  <a:srgbClr val="FFFF00"/>
                </a:solidFill>
              </a:endParaRPr>
            </a:p>
          </p:txBody>
        </p:sp>
        <p:sp>
          <p:nvSpPr>
            <p:cNvPr id="30" name="Down Arrow Callout 29"/>
            <p:cNvSpPr/>
            <p:nvPr/>
          </p:nvSpPr>
          <p:spPr>
            <a:xfrm>
              <a:off x="3636591" y="2555612"/>
              <a:ext cx="503666" cy="647872"/>
            </a:xfrm>
            <a:prstGeom prst="downArrow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A</a:t>
              </a:r>
              <a:endParaRPr lang="he-IL" b="1" dirty="0">
                <a:solidFill>
                  <a:srgbClr val="FFFF00"/>
                </a:solidFill>
              </a:endParaRPr>
            </a:p>
          </p:txBody>
        </p:sp>
        <p:sp>
          <p:nvSpPr>
            <p:cNvPr id="32" name="Down Arrow Callout 31"/>
            <p:cNvSpPr/>
            <p:nvPr/>
          </p:nvSpPr>
          <p:spPr>
            <a:xfrm>
              <a:off x="4859780" y="2555612"/>
              <a:ext cx="503666" cy="647872"/>
            </a:xfrm>
            <a:prstGeom prst="downArrowCallo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H</a:t>
              </a:r>
              <a:endParaRPr lang="he-IL" b="1" dirty="0">
                <a:solidFill>
                  <a:srgbClr val="7030A0"/>
                </a:solidFill>
              </a:endParaRPr>
            </a:p>
          </p:txBody>
        </p:sp>
        <p:sp>
          <p:nvSpPr>
            <p:cNvPr id="35" name="Down Arrow Callout 34"/>
            <p:cNvSpPr/>
            <p:nvPr/>
          </p:nvSpPr>
          <p:spPr>
            <a:xfrm>
              <a:off x="5435398" y="2555612"/>
              <a:ext cx="505379" cy="647872"/>
            </a:xfrm>
            <a:prstGeom prst="downArrowCallo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H</a:t>
              </a:r>
              <a:endParaRPr lang="he-IL" b="1" dirty="0">
                <a:solidFill>
                  <a:srgbClr val="7030A0"/>
                </a:solidFill>
              </a:endParaRPr>
            </a:p>
          </p:txBody>
        </p:sp>
        <p:sp>
          <p:nvSpPr>
            <p:cNvPr id="36" name="Down Arrow Callout 35"/>
            <p:cNvSpPr/>
            <p:nvPr/>
          </p:nvSpPr>
          <p:spPr>
            <a:xfrm>
              <a:off x="6043566" y="2555612"/>
              <a:ext cx="503666" cy="647872"/>
            </a:xfrm>
            <a:prstGeom prst="downArrowCallo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H</a:t>
              </a:r>
              <a:endParaRPr lang="he-IL" b="1" dirty="0">
                <a:solidFill>
                  <a:srgbClr val="7030A0"/>
                </a:solidFill>
              </a:endParaRPr>
            </a:p>
          </p:txBody>
        </p:sp>
        <p:sp>
          <p:nvSpPr>
            <p:cNvPr id="37" name="Down Arrow Callout 36"/>
            <p:cNvSpPr/>
            <p:nvPr/>
          </p:nvSpPr>
          <p:spPr>
            <a:xfrm>
              <a:off x="6660299" y="2555612"/>
              <a:ext cx="503666" cy="647872"/>
            </a:xfrm>
            <a:prstGeom prst="downArrowCallo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H</a:t>
              </a:r>
              <a:endParaRPr lang="he-IL" b="1" dirty="0">
                <a:solidFill>
                  <a:srgbClr val="7030A0"/>
                </a:solidFill>
              </a:endParaRPr>
            </a:p>
          </p:txBody>
        </p:sp>
        <p:sp>
          <p:nvSpPr>
            <p:cNvPr id="38" name="Down Arrow Callout 37"/>
            <p:cNvSpPr/>
            <p:nvPr/>
          </p:nvSpPr>
          <p:spPr>
            <a:xfrm>
              <a:off x="7235918" y="2555612"/>
              <a:ext cx="503666" cy="647872"/>
            </a:xfrm>
            <a:prstGeom prst="downArrowCallo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H</a:t>
              </a:r>
              <a:endParaRPr lang="he-IL" b="1" dirty="0">
                <a:solidFill>
                  <a:srgbClr val="7030A0"/>
                </a:solidFill>
              </a:endParaRPr>
            </a:p>
          </p:txBody>
        </p:sp>
        <p:sp>
          <p:nvSpPr>
            <p:cNvPr id="39" name="Down Arrow Callout 38"/>
            <p:cNvSpPr/>
            <p:nvPr/>
          </p:nvSpPr>
          <p:spPr>
            <a:xfrm>
              <a:off x="7811536" y="2555612"/>
              <a:ext cx="505380" cy="647872"/>
            </a:xfrm>
            <a:prstGeom prst="downArrowCallo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H</a:t>
              </a:r>
              <a:endParaRPr lang="he-IL" b="1" dirty="0">
                <a:solidFill>
                  <a:srgbClr val="7030A0"/>
                </a:solidFill>
              </a:endParaRPr>
            </a:p>
          </p:txBody>
        </p:sp>
        <p:sp>
          <p:nvSpPr>
            <p:cNvPr id="40" name="Down Arrow Callout 39"/>
            <p:cNvSpPr/>
            <p:nvPr/>
          </p:nvSpPr>
          <p:spPr>
            <a:xfrm>
              <a:off x="8388868" y="2555612"/>
              <a:ext cx="503666" cy="647872"/>
            </a:xfrm>
            <a:prstGeom prst="downArrowCallo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H</a:t>
              </a:r>
              <a:endParaRPr lang="he-IL" b="1" dirty="0">
                <a:solidFill>
                  <a:srgbClr val="7030A0"/>
                </a:solidFill>
              </a:endParaRPr>
            </a:p>
          </p:txBody>
        </p:sp>
        <p:sp>
          <p:nvSpPr>
            <p:cNvPr id="44" name="Down Arrow Callout 43"/>
            <p:cNvSpPr/>
            <p:nvPr/>
          </p:nvSpPr>
          <p:spPr>
            <a:xfrm>
              <a:off x="4284162" y="2564611"/>
              <a:ext cx="503666" cy="647872"/>
            </a:xfrm>
            <a:prstGeom prst="downArrowCallo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H</a:t>
              </a:r>
              <a:endParaRPr lang="he-IL" b="1" dirty="0">
                <a:solidFill>
                  <a:srgbClr val="7030A0"/>
                </a:solidFill>
              </a:endParaRPr>
            </a:p>
          </p:txBody>
        </p:sp>
      </p:grpSp>
      <p:grpSp>
        <p:nvGrpSpPr>
          <p:cNvPr id="41" name="Group 40"/>
          <p:cNvGrpSpPr/>
          <p:nvPr/>
        </p:nvGrpSpPr>
        <p:grpSpPr>
          <a:xfrm>
            <a:off x="1601088" y="3753129"/>
            <a:ext cx="6314612" cy="2585753"/>
            <a:chOff x="1601088" y="4067033"/>
            <a:chExt cx="6314612" cy="2585753"/>
          </a:xfrm>
        </p:grpSpPr>
        <p:sp>
          <p:nvSpPr>
            <p:cNvPr id="48" name="TextBox 47"/>
            <p:cNvSpPr txBox="1"/>
            <p:nvPr/>
          </p:nvSpPr>
          <p:spPr>
            <a:xfrm>
              <a:off x="1601088" y="4869160"/>
              <a:ext cx="677108" cy="1368152"/>
            </a:xfrm>
            <a:prstGeom prst="rect">
              <a:avLst/>
            </a:prstGeom>
            <a:noFill/>
          </p:spPr>
          <p:txBody>
            <a:bodyPr vert="vert270" rtlCol="1">
              <a:spAutoFit/>
            </a:bodyPr>
            <a:lstStyle/>
            <a:p>
              <a:pPr algn="ctr" rtl="0" fontAlgn="auto">
                <a:spcBef>
                  <a:spcPts val="0"/>
                </a:spcBef>
                <a:spcAft>
                  <a:spcPts val="0"/>
                </a:spcAft>
                <a:defRPr/>
              </a:pPr>
              <a:r>
                <a:rPr lang="en-US" sz="1600" dirty="0">
                  <a:latin typeface="Arial" pitchFamily="34" charset="0"/>
                  <a:cs typeface="Arial" pitchFamily="34" charset="0"/>
                </a:rPr>
                <a:t># “angry” responses</a:t>
              </a:r>
              <a:endParaRPr lang="he-IL" sz="1600" dirty="0">
                <a:latin typeface="Arial" pitchFamily="34" charset="0"/>
                <a:cs typeface="Arial" pitchFamily="34" charset="0"/>
              </a:endParaRPr>
            </a:p>
          </p:txBody>
        </p:sp>
        <p:sp>
          <p:nvSpPr>
            <p:cNvPr id="32773" name="TextBox 48"/>
            <p:cNvSpPr txBox="1">
              <a:spLocks noChangeArrowheads="1"/>
            </p:cNvSpPr>
            <p:nvPr/>
          </p:nvSpPr>
          <p:spPr bwMode="auto">
            <a:xfrm>
              <a:off x="3419475" y="6237288"/>
              <a:ext cx="1512888" cy="415498"/>
            </a:xfrm>
            <a:prstGeom prst="rect">
              <a:avLst/>
            </a:prstGeom>
            <a:noFill/>
            <a:ln w="9525">
              <a:noFill/>
              <a:miter lim="800000"/>
              <a:headEnd/>
              <a:tailEnd/>
            </a:ln>
          </p:spPr>
          <p:txBody>
            <a:bodyPr>
              <a:spAutoFit/>
            </a:bodyPr>
            <a:lstStyle/>
            <a:p>
              <a:pPr algn="l" rtl="0"/>
              <a:endParaRPr lang="en-US" sz="400" dirty="0" smtClean="0">
                <a:latin typeface="Arial" pitchFamily="34" charset="0"/>
                <a:cs typeface="Arial" pitchFamily="34" charset="0"/>
              </a:endParaRPr>
            </a:p>
            <a:p>
              <a:pPr algn="l" rtl="0"/>
              <a:r>
                <a:rPr lang="en-US" sz="1600" dirty="0" smtClean="0">
                  <a:latin typeface="Arial" pitchFamily="34" charset="0"/>
                  <a:cs typeface="Arial" pitchFamily="34" charset="0"/>
                </a:rPr>
                <a:t>Face </a:t>
              </a:r>
              <a:r>
                <a:rPr lang="en-US" sz="1600" dirty="0">
                  <a:latin typeface="Arial" pitchFamily="34" charset="0"/>
                  <a:cs typeface="Arial" pitchFamily="34" charset="0"/>
                </a:rPr>
                <a:t>number</a:t>
              </a:r>
              <a:endParaRPr lang="he-IL" sz="1600" dirty="0">
                <a:latin typeface="Arial" pitchFamily="34" charset="0"/>
                <a:cs typeface="Arial" pitchFamily="34" charset="0"/>
              </a:endParaRPr>
            </a:p>
          </p:txBody>
        </p:sp>
        <p:graphicFrame>
          <p:nvGraphicFramePr>
            <p:cNvPr id="51" name="Chart 50"/>
            <p:cNvGraphicFramePr/>
            <p:nvPr/>
          </p:nvGraphicFramePr>
          <p:xfrm>
            <a:off x="2129051" y="4804017"/>
            <a:ext cx="4422661" cy="1621935"/>
          </p:xfrm>
          <a:graphic>
            <a:graphicData uri="http://schemas.openxmlformats.org/drawingml/2006/chart">
              <c:chart xmlns:c="http://schemas.openxmlformats.org/drawingml/2006/chart" xmlns:r="http://schemas.openxmlformats.org/officeDocument/2006/relationships" r:id="rId17"/>
            </a:graphicData>
          </a:graphic>
        </p:graphicFrame>
        <p:sp>
          <p:nvSpPr>
            <p:cNvPr id="52" name="Oval Callout 51"/>
            <p:cNvSpPr/>
            <p:nvPr/>
          </p:nvSpPr>
          <p:spPr>
            <a:xfrm>
              <a:off x="4536719" y="4067033"/>
              <a:ext cx="3378981" cy="1106867"/>
            </a:xfrm>
            <a:prstGeom prst="wedgeEllipseCallout">
              <a:avLst>
                <a:gd name="adj1" fmla="val -51647"/>
                <a:gd name="adj2" fmla="val 60067"/>
              </a:avLst>
            </a:prstGeom>
            <a:solidFill>
              <a:schemeClr val="accent1">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1600" b="1" dirty="0">
                  <a:solidFill>
                    <a:schemeClr val="tx1"/>
                  </a:solidFill>
                  <a:latin typeface="Arial" pitchFamily="34" charset="0"/>
                  <a:cs typeface="Arial" pitchFamily="34" charset="0"/>
                </a:rPr>
                <a:t>Balance point = percent of “angry” responses  x  15 </a:t>
              </a:r>
              <a:endParaRPr lang="he-IL" sz="1600" b="1" dirty="0">
                <a:solidFill>
                  <a:schemeClr val="tx1"/>
                </a:solidFill>
                <a:latin typeface="Arial" pitchFamily="34" charset="0"/>
                <a:cs typeface="Arial" pitchFamily="34" charset="0"/>
              </a:endParaRPr>
            </a:p>
          </p:txBody>
        </p:sp>
      </p:grpSp>
      <p:sp>
        <p:nvSpPr>
          <p:cNvPr id="45"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213</a:t>
            </a:fld>
            <a:endParaRPr lang="en-US"/>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2404233804"/>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019" y="381000"/>
            <a:ext cx="7704138" cy="731838"/>
          </a:xfrm>
        </p:spPr>
        <p:txBody>
          <a:bodyPr rtlCol="1">
            <a:normAutofit/>
          </a:bodyPr>
          <a:lstStyle/>
          <a:p>
            <a:pPr>
              <a:defRPr/>
            </a:pPr>
            <a:r>
              <a:rPr lang="en-US" dirty="0"/>
              <a:t>Modeling Individual Differences</a:t>
            </a:r>
            <a:endParaRPr lang="he-IL" dirty="0"/>
          </a:p>
        </p:txBody>
      </p:sp>
      <p:graphicFrame>
        <p:nvGraphicFramePr>
          <p:cNvPr id="3" name="Table 2"/>
          <p:cNvGraphicFramePr>
            <a:graphicFrameLocks noGrp="1"/>
          </p:cNvGraphicFramePr>
          <p:nvPr/>
        </p:nvGraphicFramePr>
        <p:xfrm>
          <a:off x="1115468" y="1844675"/>
          <a:ext cx="6480720" cy="2763520"/>
        </p:xfrm>
        <a:graphic>
          <a:graphicData uri="http://schemas.openxmlformats.org/drawingml/2006/table">
            <a:tbl>
              <a:tblPr rtl="1" firstRow="1" bandRow="1">
                <a:tableStyleId>{5940675A-B579-460E-94D1-54222C63F5DA}</a:tableStyleId>
              </a:tblPr>
              <a:tblGrid>
                <a:gridCol w="1919868"/>
                <a:gridCol w="1988218"/>
                <a:gridCol w="2572634"/>
              </a:tblGrid>
              <a:tr h="370840">
                <a:tc>
                  <a:txBody>
                    <a:bodyPr/>
                    <a:lstStyle/>
                    <a:p>
                      <a:pPr algn="ctr" rtl="0"/>
                      <a:r>
                        <a:rPr lang="en-US" b="1" dirty="0" smtClean="0"/>
                        <a:t>p</a:t>
                      </a:r>
                      <a:endParaRPr lang="he-IL" b="1" dirty="0"/>
                    </a:p>
                  </a:txBody>
                  <a:tcPr/>
                </a:tc>
                <a:tc>
                  <a:txBody>
                    <a:bodyPr/>
                    <a:lstStyle/>
                    <a:p>
                      <a:pPr algn="ctr" rtl="0"/>
                      <a:r>
                        <a:rPr lang="en-US" b="1" dirty="0" smtClean="0"/>
                        <a:t>r</a:t>
                      </a:r>
                      <a:endParaRPr lang="he-IL" b="1" dirty="0"/>
                    </a:p>
                  </a:txBody>
                  <a:tcPr/>
                </a:tc>
                <a:tc>
                  <a:txBody>
                    <a:bodyPr/>
                    <a:lstStyle/>
                    <a:p>
                      <a:pPr algn="ctr" rtl="0"/>
                      <a:endParaRPr lang="he-IL" b="1" dirty="0"/>
                    </a:p>
                  </a:txBody>
                  <a:tcPr/>
                </a:tc>
              </a:tr>
              <a:tr h="370840">
                <a:tc>
                  <a:txBody>
                    <a:bodyPr/>
                    <a:lstStyle/>
                    <a:p>
                      <a:pPr algn="ctr" rtl="0"/>
                      <a:r>
                        <a:rPr lang="en-US" dirty="0" smtClean="0"/>
                        <a:t>0.005</a:t>
                      </a:r>
                      <a:endParaRPr lang="he-IL" dirty="0"/>
                    </a:p>
                  </a:txBody>
                  <a:tcPr/>
                </a:tc>
                <a:tc>
                  <a:txBody>
                    <a:bodyPr/>
                    <a:lstStyle/>
                    <a:p>
                      <a:pPr algn="ctr" rtl="0"/>
                      <a:r>
                        <a:rPr lang="en-US" dirty="0" smtClean="0"/>
                        <a:t>0.300</a:t>
                      </a:r>
                      <a:endParaRPr lang="he-IL" dirty="0"/>
                    </a:p>
                  </a:txBody>
                  <a:tcPr/>
                </a:tc>
                <a:tc>
                  <a:txBody>
                    <a:bodyPr/>
                    <a:lstStyle/>
                    <a:p>
                      <a:pPr algn="ctr" rtl="0"/>
                      <a:r>
                        <a:rPr lang="en-US" b="1" dirty="0" smtClean="0"/>
                        <a:t>Anger Expression-In</a:t>
                      </a:r>
                      <a:endParaRPr lang="he-IL" b="1" dirty="0"/>
                    </a:p>
                  </a:txBody>
                  <a:tcPr/>
                </a:tc>
              </a:tr>
              <a:tr h="370840">
                <a:tc gridSpan="2">
                  <a:txBody>
                    <a:bodyPr/>
                    <a:lstStyle/>
                    <a:p>
                      <a:pPr algn="ctr" rtl="0"/>
                      <a:r>
                        <a:rPr lang="en-US" dirty="0" err="1" smtClean="0"/>
                        <a:t>n.s</a:t>
                      </a:r>
                      <a:endParaRPr lang="he-IL" dirty="0"/>
                    </a:p>
                  </a:txBody>
                  <a:tcPr/>
                </a:tc>
                <a:tc hMerge="1">
                  <a:txBody>
                    <a:bodyPr/>
                    <a:lstStyle/>
                    <a:p>
                      <a:pPr algn="ctr" rtl="0"/>
                      <a:endParaRPr lang="he-IL" dirty="0"/>
                    </a:p>
                  </a:txBody>
                  <a:tcPr/>
                </a:tc>
                <a:tc>
                  <a:txBody>
                    <a:bodyPr/>
                    <a:lstStyle/>
                    <a:p>
                      <a:pPr algn="ctr" rtl="0"/>
                      <a:r>
                        <a:rPr lang="en-US" b="1" dirty="0" smtClean="0"/>
                        <a:t>Anger Expression-Out</a:t>
                      </a:r>
                      <a:endParaRPr lang="he-IL" b="1" dirty="0"/>
                    </a:p>
                  </a:txBody>
                  <a:tcPr/>
                </a:tc>
              </a:tr>
              <a:tr h="370840">
                <a:tc>
                  <a:txBody>
                    <a:bodyPr/>
                    <a:lstStyle/>
                    <a:p>
                      <a:pPr algn="ctr" rtl="0"/>
                      <a:r>
                        <a:rPr lang="en-US" dirty="0" smtClean="0"/>
                        <a:t>0.027</a:t>
                      </a:r>
                      <a:endParaRPr lang="he-IL" dirty="0"/>
                    </a:p>
                  </a:txBody>
                  <a:tcPr/>
                </a:tc>
                <a:tc>
                  <a:txBody>
                    <a:bodyPr/>
                    <a:lstStyle/>
                    <a:p>
                      <a:pPr algn="ctr" rtl="0"/>
                      <a:r>
                        <a:rPr lang="en-US" dirty="0" smtClean="0"/>
                        <a:t>-0.238</a:t>
                      </a:r>
                      <a:endParaRPr lang="he-IL" dirty="0"/>
                    </a:p>
                  </a:txBody>
                  <a:tcPr/>
                </a:tc>
                <a:tc>
                  <a:txBody>
                    <a:bodyPr/>
                    <a:lstStyle/>
                    <a:p>
                      <a:pPr algn="ctr" rtl="0"/>
                      <a:r>
                        <a:rPr lang="en-US" b="1" dirty="0" smtClean="0"/>
                        <a:t>Anger Control-In</a:t>
                      </a:r>
                      <a:endParaRPr lang="he-IL" b="1" dirty="0"/>
                    </a:p>
                  </a:txBody>
                  <a:tcPr/>
                </a:tc>
              </a:tr>
              <a:tr h="370840">
                <a:tc gridSpan="2">
                  <a:txBody>
                    <a:bodyPr/>
                    <a:lstStyle/>
                    <a:p>
                      <a:pPr algn="ctr" rtl="0"/>
                      <a:r>
                        <a:rPr lang="en-US" dirty="0" err="1" smtClean="0"/>
                        <a:t>n.s</a:t>
                      </a:r>
                      <a:endParaRPr lang="he-IL" dirty="0"/>
                    </a:p>
                  </a:txBody>
                  <a:tcPr/>
                </a:tc>
                <a:tc hMerge="1">
                  <a:txBody>
                    <a:bodyPr/>
                    <a:lstStyle/>
                    <a:p>
                      <a:pPr algn="ctr" rtl="0"/>
                      <a:endParaRPr lang="he-IL" dirty="0"/>
                    </a:p>
                  </a:txBody>
                  <a:tcPr/>
                </a:tc>
                <a:tc>
                  <a:txBody>
                    <a:bodyPr/>
                    <a:lstStyle/>
                    <a:p>
                      <a:pPr algn="ctr" rtl="0"/>
                      <a:r>
                        <a:rPr lang="en-US" b="1" dirty="0" smtClean="0"/>
                        <a:t>Anger Control-Out</a:t>
                      </a:r>
                      <a:endParaRPr lang="he-IL" b="1" dirty="0"/>
                    </a:p>
                  </a:txBody>
                  <a:tcPr/>
                </a:tc>
              </a:tr>
              <a:tr h="370840">
                <a:tc>
                  <a:txBody>
                    <a:bodyPr/>
                    <a:lstStyle/>
                    <a:p>
                      <a:pPr algn="ctr" rtl="0"/>
                      <a:r>
                        <a:rPr lang="en-US" dirty="0" smtClean="0"/>
                        <a:t>0.021</a:t>
                      </a:r>
                      <a:endParaRPr lang="he-IL" dirty="0"/>
                    </a:p>
                  </a:txBody>
                  <a:tcPr>
                    <a:solidFill>
                      <a:schemeClr val="accent2">
                        <a:lumMod val="40000"/>
                        <a:lumOff val="60000"/>
                      </a:schemeClr>
                    </a:solidFill>
                  </a:tcPr>
                </a:tc>
                <a:tc>
                  <a:txBody>
                    <a:bodyPr/>
                    <a:lstStyle/>
                    <a:p>
                      <a:pPr algn="ctr" rtl="0"/>
                      <a:r>
                        <a:rPr lang="en-US" dirty="0" smtClean="0"/>
                        <a:t>0.249</a:t>
                      </a:r>
                      <a:endParaRPr lang="he-IL" dirty="0"/>
                    </a:p>
                  </a:txBody>
                  <a:tcPr>
                    <a:solidFill>
                      <a:schemeClr val="accent2">
                        <a:lumMod val="40000"/>
                        <a:lumOff val="60000"/>
                      </a:schemeClr>
                    </a:solidFill>
                  </a:tcPr>
                </a:tc>
                <a:tc>
                  <a:txBody>
                    <a:bodyPr/>
                    <a:lstStyle/>
                    <a:p>
                      <a:pPr algn="ctr" rtl="0"/>
                      <a:r>
                        <a:rPr lang="en-US" b="1" dirty="0" smtClean="0"/>
                        <a:t>Anger Expression Index</a:t>
                      </a:r>
                      <a:endParaRPr lang="he-IL" b="1" dirty="0"/>
                    </a:p>
                  </a:txBody>
                  <a:tcPr>
                    <a:solidFill>
                      <a:schemeClr val="accent2">
                        <a:lumMod val="40000"/>
                        <a:lumOff val="60000"/>
                      </a:schemeClr>
                    </a:solidFill>
                  </a:tcPr>
                </a:tc>
              </a:tr>
            </a:tbl>
          </a:graphicData>
        </a:graphic>
      </p:graphicFrame>
      <p:sp>
        <p:nvSpPr>
          <p:cNvPr id="6" name="Content Placeholder 2"/>
          <p:cNvSpPr txBox="1">
            <a:spLocks/>
          </p:cNvSpPr>
          <p:nvPr/>
        </p:nvSpPr>
        <p:spPr bwMode="auto">
          <a:xfrm>
            <a:off x="395288" y="5026025"/>
            <a:ext cx="8229600" cy="1222375"/>
          </a:xfrm>
          <a:prstGeom prst="rect">
            <a:avLst/>
          </a:prstGeom>
          <a:noFill/>
          <a:ln w="9525">
            <a:noFill/>
            <a:miter lim="800000"/>
            <a:headEnd/>
            <a:tailEnd/>
          </a:ln>
        </p:spPr>
        <p:txBody>
          <a:bodyPr/>
          <a:lstStyle/>
          <a:p>
            <a:pPr marL="342900" indent="-342900" algn="l" rtl="0">
              <a:spcBef>
                <a:spcPct val="20000"/>
              </a:spcBef>
              <a:buFont typeface="Arial" charset="0"/>
              <a:buChar char="•"/>
            </a:pPr>
            <a:r>
              <a:rPr lang="en-US" sz="2000" dirty="0">
                <a:latin typeface="Calibri" pitchFamily="34" charset="0"/>
              </a:rPr>
              <a:t>Anger Expression In (AX-I</a:t>
            </a:r>
            <a:r>
              <a:rPr lang="en-US" sz="2000" dirty="0" smtClean="0">
                <a:latin typeface="Calibri" pitchFamily="34" charset="0"/>
              </a:rPr>
              <a:t>)–angry </a:t>
            </a:r>
            <a:r>
              <a:rPr lang="en-US" sz="2000" dirty="0">
                <a:latin typeface="Calibri" pitchFamily="34" charset="0"/>
              </a:rPr>
              <a:t>feelings </a:t>
            </a:r>
            <a:r>
              <a:rPr lang="en-US" sz="2000" dirty="0" smtClean="0">
                <a:latin typeface="Calibri" pitchFamily="34" charset="0"/>
              </a:rPr>
              <a:t>experienced. </a:t>
            </a:r>
            <a:endParaRPr lang="en-US" sz="2000" dirty="0">
              <a:latin typeface="Calibri" pitchFamily="34" charset="0"/>
            </a:endParaRPr>
          </a:p>
          <a:p>
            <a:pPr marL="342900" indent="-342900" algn="l" rtl="0">
              <a:spcBef>
                <a:spcPct val="20000"/>
              </a:spcBef>
              <a:buFont typeface="Arial" charset="0"/>
              <a:buChar char="•"/>
            </a:pPr>
            <a:r>
              <a:rPr lang="en-US" sz="2000" dirty="0">
                <a:latin typeface="Calibri" pitchFamily="34" charset="0"/>
              </a:rPr>
              <a:t>Anger Control In (AC-I) </a:t>
            </a:r>
            <a:r>
              <a:rPr lang="en-US" sz="2000" dirty="0" smtClean="0">
                <a:latin typeface="Calibri" pitchFamily="34" charset="0"/>
              </a:rPr>
              <a:t>– attempts </a:t>
            </a:r>
            <a:r>
              <a:rPr lang="en-US" sz="2000" dirty="0">
                <a:latin typeface="Calibri" pitchFamily="34" charset="0"/>
              </a:rPr>
              <a:t>to control </a:t>
            </a:r>
            <a:r>
              <a:rPr lang="en-US" sz="2000" dirty="0" smtClean="0">
                <a:latin typeface="Calibri" pitchFamily="34" charset="0"/>
              </a:rPr>
              <a:t>anger by </a:t>
            </a:r>
            <a:r>
              <a:rPr lang="en-US" sz="2000" dirty="0">
                <a:latin typeface="Calibri" pitchFamily="34" charset="0"/>
              </a:rPr>
              <a:t>calming </a:t>
            </a:r>
            <a:r>
              <a:rPr lang="en-US" sz="2000" dirty="0" smtClean="0">
                <a:latin typeface="Calibri" pitchFamily="34" charset="0"/>
              </a:rPr>
              <a:t>down</a:t>
            </a:r>
            <a:endParaRPr lang="en-US" sz="2000" dirty="0">
              <a:latin typeface="Calibri" pitchFamily="34" charset="0"/>
            </a:endParaRPr>
          </a:p>
          <a:p>
            <a:pPr marL="342900" indent="-342900" algn="l" rtl="0">
              <a:spcBef>
                <a:spcPct val="20000"/>
              </a:spcBef>
              <a:buFont typeface="Arial" charset="0"/>
              <a:buChar char="•"/>
            </a:pPr>
            <a:r>
              <a:rPr lang="en-US" sz="2000" dirty="0">
                <a:latin typeface="Calibri" pitchFamily="34" charset="0"/>
              </a:rPr>
              <a:t>Anger Expression Index – provides a measure of total anger </a:t>
            </a:r>
            <a:r>
              <a:rPr lang="en-US" sz="2000" dirty="0" smtClean="0">
                <a:latin typeface="Calibri" pitchFamily="34" charset="0"/>
              </a:rPr>
              <a:t>expression. </a:t>
            </a:r>
            <a:endParaRPr lang="en-US" sz="2000" dirty="0">
              <a:latin typeface="Calibri" pitchFamily="34" charset="0"/>
            </a:endParaRPr>
          </a:p>
          <a:p>
            <a:pPr marL="342900" indent="-342900" algn="l" rtl="0">
              <a:spcBef>
                <a:spcPct val="20000"/>
              </a:spcBef>
              <a:buFont typeface="Arial" charset="0"/>
              <a:buChar char="•"/>
            </a:pPr>
            <a:endParaRPr lang="en-US" sz="2000" dirty="0">
              <a:latin typeface="Calibri" pitchFamily="34" charset="0"/>
            </a:endParaRPr>
          </a:p>
        </p:txBody>
      </p:sp>
      <p:sp>
        <p:nvSpPr>
          <p:cNvPr id="44068" name="Rectangle 7"/>
          <p:cNvSpPr>
            <a:spLocks noChangeArrowheads="1"/>
          </p:cNvSpPr>
          <p:nvPr/>
        </p:nvSpPr>
        <p:spPr bwMode="auto">
          <a:xfrm>
            <a:off x="250825" y="1341438"/>
            <a:ext cx="8497888" cy="460375"/>
          </a:xfrm>
          <a:prstGeom prst="rect">
            <a:avLst/>
          </a:prstGeom>
          <a:noFill/>
          <a:ln w="9525">
            <a:noFill/>
            <a:miter lim="800000"/>
            <a:headEnd/>
            <a:tailEnd/>
          </a:ln>
        </p:spPr>
        <p:txBody>
          <a:bodyPr wrap="none">
            <a:spAutoFit/>
          </a:bodyPr>
          <a:lstStyle/>
          <a:p>
            <a:pPr algn="ctr" rtl="0"/>
            <a:r>
              <a:rPr lang="en-US" sz="2400">
                <a:latin typeface="Calibri" pitchFamily="34" charset="0"/>
              </a:rPr>
              <a:t>(combined data from the first session in each of the 3 pilots, N=86)</a:t>
            </a:r>
            <a:endParaRPr lang="he-IL" sz="2400">
              <a:latin typeface="Calibri" pitchFamily="34" charset="0"/>
            </a:endParaRPr>
          </a:p>
        </p:txBody>
      </p:sp>
      <p:sp>
        <p:nvSpPr>
          <p:cNvPr id="9"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214</a:t>
            </a:fld>
            <a:endParaRPr lang="en-US"/>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76546563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nchor="b">
            <a:normAutofit/>
          </a:bodyPr>
          <a:lstStyle/>
          <a:p>
            <a:r>
              <a:rPr lang="en-US" dirty="0"/>
              <a:t>Modeling Individual Differences</a:t>
            </a:r>
            <a:endParaRPr lang="en-US" sz="2000" dirty="0" smtClean="0"/>
          </a:p>
        </p:txBody>
      </p:sp>
      <p:sp>
        <p:nvSpPr>
          <p:cNvPr id="4" name="Content Placeholder 3"/>
          <p:cNvSpPr txBox="1">
            <a:spLocks noGrp="1"/>
          </p:cNvSpPr>
          <p:nvPr>
            <p:ph sz="half" idx="4294967295"/>
          </p:nvPr>
        </p:nvSpPr>
        <p:spPr>
          <a:xfrm>
            <a:off x="457200" y="1371600"/>
            <a:ext cx="8153400" cy="4721292"/>
          </a:xfrm>
          <a:prstGeom prst="rect">
            <a:avLst/>
          </a:prstGeom>
          <a:noFill/>
          <a:ln w="28575"/>
          <a:effectLst/>
        </p:spPr>
        <p:style>
          <a:lnRef idx="0">
            <a:schemeClr val="accent3"/>
          </a:lnRef>
          <a:fillRef idx="3">
            <a:schemeClr val="accent3"/>
          </a:fillRef>
          <a:effectRef idx="3">
            <a:schemeClr val="accent3"/>
          </a:effectRef>
          <a:fontRef idx="minor">
            <a:schemeClr val="lt1"/>
          </a:fontRef>
        </p:style>
        <p:txBody>
          <a:bodyPr wrap="square" rtlCol="0">
            <a:noAutofit/>
          </a:bodyPr>
          <a:lstStyle/>
          <a:p>
            <a:pPr>
              <a:spcAft>
                <a:spcPts val="600"/>
              </a:spcAft>
            </a:pPr>
            <a:r>
              <a:rPr lang="en-US" sz="2400" dirty="0" smtClean="0">
                <a:solidFill>
                  <a:schemeClr val="tx1"/>
                </a:solidFill>
              </a:rPr>
              <a:t>Based on the pilot studies we administer the faces test to Soldiers in Alaska and are able to link up 278 computer-based tests to surveys.</a:t>
            </a:r>
          </a:p>
          <a:p>
            <a:pPr>
              <a:spcAft>
                <a:spcPts val="600"/>
              </a:spcAft>
            </a:pPr>
            <a:endParaRPr lang="en-US" dirty="0" smtClean="0">
              <a:solidFill>
                <a:schemeClr val="tx1"/>
              </a:solidFill>
            </a:endParaRPr>
          </a:p>
        </p:txBody>
      </p:sp>
      <p:pic>
        <p:nvPicPr>
          <p:cNvPr id="573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79" t="33536" r="64440" b="26833"/>
          <a:stretch/>
        </p:blipFill>
        <p:spPr bwMode="auto">
          <a:xfrm>
            <a:off x="2438400" y="2971800"/>
            <a:ext cx="3514164"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215</a:t>
            </a:fld>
            <a:endParaRPr lang="en-US"/>
          </a:p>
        </p:txBody>
      </p:sp>
      <p:sp>
        <p:nvSpPr>
          <p:cNvPr id="3" name="Date Placeholder 2"/>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2934140054"/>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7"/>
          <p:cNvPicPr>
            <a:picLocks noChangeAspect="1" noChangeArrowheads="1"/>
          </p:cNvPicPr>
          <p:nvPr/>
        </p:nvPicPr>
        <p:blipFill>
          <a:blip r:embed="rId2" cstate="print"/>
          <a:srcRect/>
          <a:stretch>
            <a:fillRect/>
          </a:stretch>
        </p:blipFill>
        <p:spPr bwMode="auto">
          <a:xfrm>
            <a:off x="250825" y="4652963"/>
            <a:ext cx="727075" cy="1041400"/>
          </a:xfrm>
          <a:prstGeom prst="rect">
            <a:avLst/>
          </a:prstGeom>
          <a:noFill/>
          <a:ln w="9525">
            <a:noFill/>
            <a:miter lim="800000"/>
            <a:headEnd/>
            <a:tailEnd/>
          </a:ln>
        </p:spPr>
      </p:pic>
      <p:sp>
        <p:nvSpPr>
          <p:cNvPr id="39938" name="TextBox 59"/>
          <p:cNvSpPr txBox="1">
            <a:spLocks noChangeArrowheads="1"/>
          </p:cNvSpPr>
          <p:nvPr/>
        </p:nvSpPr>
        <p:spPr bwMode="auto">
          <a:xfrm>
            <a:off x="2016125" y="1196975"/>
            <a:ext cx="1260475" cy="338554"/>
          </a:xfrm>
          <a:prstGeom prst="rect">
            <a:avLst/>
          </a:prstGeom>
          <a:noFill/>
          <a:ln w="9525">
            <a:noFill/>
            <a:miter lim="800000"/>
            <a:headEnd/>
            <a:tailEnd/>
          </a:ln>
        </p:spPr>
        <p:txBody>
          <a:bodyPr>
            <a:spAutoFit/>
          </a:bodyPr>
          <a:lstStyle/>
          <a:p>
            <a:pPr algn="l" rtl="0"/>
            <a:r>
              <a:rPr lang="en-US" sz="1600" b="1">
                <a:latin typeface="Calibri" pitchFamily="34" charset="0"/>
              </a:rPr>
              <a:t>Session 1</a:t>
            </a:r>
            <a:endParaRPr lang="he-IL" sz="1600" b="1">
              <a:latin typeface="Calibri" pitchFamily="34" charset="0"/>
            </a:endParaRPr>
          </a:p>
        </p:txBody>
      </p:sp>
      <p:sp>
        <p:nvSpPr>
          <p:cNvPr id="39939" name="TextBox 60"/>
          <p:cNvSpPr txBox="1">
            <a:spLocks noChangeArrowheads="1"/>
          </p:cNvSpPr>
          <p:nvPr/>
        </p:nvSpPr>
        <p:spPr bwMode="auto">
          <a:xfrm>
            <a:off x="6372225" y="1196975"/>
            <a:ext cx="1258888" cy="338554"/>
          </a:xfrm>
          <a:prstGeom prst="rect">
            <a:avLst/>
          </a:prstGeom>
          <a:noFill/>
          <a:ln w="9525">
            <a:noFill/>
            <a:miter lim="800000"/>
            <a:headEnd/>
            <a:tailEnd/>
          </a:ln>
        </p:spPr>
        <p:txBody>
          <a:bodyPr>
            <a:spAutoFit/>
          </a:bodyPr>
          <a:lstStyle/>
          <a:p>
            <a:pPr algn="l" rtl="0"/>
            <a:r>
              <a:rPr lang="en-US" sz="1600" b="1">
                <a:latin typeface="Calibri" pitchFamily="34" charset="0"/>
              </a:rPr>
              <a:t>Session 2</a:t>
            </a:r>
            <a:endParaRPr lang="he-IL" sz="1600" b="1">
              <a:latin typeface="Calibri" pitchFamily="34" charset="0"/>
            </a:endParaRPr>
          </a:p>
        </p:txBody>
      </p:sp>
      <p:sp>
        <p:nvSpPr>
          <p:cNvPr id="39940" name="TextBox 61"/>
          <p:cNvSpPr txBox="1">
            <a:spLocks noChangeArrowheads="1"/>
          </p:cNvSpPr>
          <p:nvPr/>
        </p:nvSpPr>
        <p:spPr bwMode="auto">
          <a:xfrm>
            <a:off x="144463" y="1700213"/>
            <a:ext cx="827087" cy="338554"/>
          </a:xfrm>
          <a:prstGeom prst="rect">
            <a:avLst/>
          </a:prstGeom>
          <a:noFill/>
          <a:ln w="9525">
            <a:noFill/>
            <a:miter lim="800000"/>
            <a:headEnd/>
            <a:tailEnd/>
          </a:ln>
        </p:spPr>
        <p:txBody>
          <a:bodyPr>
            <a:spAutoFit/>
          </a:bodyPr>
          <a:lstStyle/>
          <a:p>
            <a:pPr algn="l" rtl="0"/>
            <a:r>
              <a:rPr lang="en-US" sz="1600" b="1">
                <a:latin typeface="Calibri" pitchFamily="34" charset="0"/>
              </a:rPr>
              <a:t>Set C:</a:t>
            </a:r>
            <a:endParaRPr lang="he-IL" sz="1600" b="1">
              <a:latin typeface="Calibri" pitchFamily="34" charset="0"/>
            </a:endParaRPr>
          </a:p>
        </p:txBody>
      </p:sp>
      <p:sp>
        <p:nvSpPr>
          <p:cNvPr id="39941" name="TextBox 62"/>
          <p:cNvSpPr txBox="1">
            <a:spLocks noChangeArrowheads="1"/>
          </p:cNvSpPr>
          <p:nvPr/>
        </p:nvSpPr>
        <p:spPr bwMode="auto">
          <a:xfrm>
            <a:off x="144463" y="4252913"/>
            <a:ext cx="827087" cy="338554"/>
          </a:xfrm>
          <a:prstGeom prst="rect">
            <a:avLst/>
          </a:prstGeom>
          <a:noFill/>
          <a:ln w="9525">
            <a:noFill/>
            <a:miter lim="800000"/>
            <a:headEnd/>
            <a:tailEnd/>
          </a:ln>
        </p:spPr>
        <p:txBody>
          <a:bodyPr>
            <a:spAutoFit/>
          </a:bodyPr>
          <a:lstStyle/>
          <a:p>
            <a:pPr algn="l" rtl="0"/>
            <a:r>
              <a:rPr lang="en-US" sz="1600" b="1">
                <a:latin typeface="Calibri" pitchFamily="34" charset="0"/>
              </a:rPr>
              <a:t>Set D:</a:t>
            </a:r>
            <a:endParaRPr lang="he-IL" sz="1600" b="1">
              <a:latin typeface="Calibri" pitchFamily="34" charset="0"/>
            </a:endParaRPr>
          </a:p>
        </p:txBody>
      </p:sp>
      <p:graphicFrame>
        <p:nvGraphicFramePr>
          <p:cNvPr id="21" name="Chart 20"/>
          <p:cNvGraphicFramePr/>
          <p:nvPr/>
        </p:nvGraphicFramePr>
        <p:xfrm>
          <a:off x="1044266" y="1556792"/>
          <a:ext cx="3670713" cy="244827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21"/>
          <p:cNvGraphicFramePr/>
          <p:nvPr/>
        </p:nvGraphicFramePr>
        <p:xfrm>
          <a:off x="1043608" y="1556792"/>
          <a:ext cx="3672408" cy="244827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Chart 22"/>
          <p:cNvGraphicFramePr/>
          <p:nvPr/>
        </p:nvGraphicFramePr>
        <p:xfrm>
          <a:off x="1044140" y="4293096"/>
          <a:ext cx="3670714" cy="244827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4" name="Chart 23"/>
          <p:cNvGraphicFramePr/>
          <p:nvPr/>
        </p:nvGraphicFramePr>
        <p:xfrm>
          <a:off x="1043608" y="4293096"/>
          <a:ext cx="3672408" cy="244827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5" name="Chart 24"/>
          <p:cNvGraphicFramePr/>
          <p:nvPr/>
        </p:nvGraphicFramePr>
        <p:xfrm>
          <a:off x="4932577" y="4293096"/>
          <a:ext cx="3670714" cy="244827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6" name="Chart 25"/>
          <p:cNvGraphicFramePr/>
          <p:nvPr/>
        </p:nvGraphicFramePr>
        <p:xfrm>
          <a:off x="4932040" y="4293096"/>
          <a:ext cx="3672408" cy="2448272"/>
        </p:xfrm>
        <a:graphic>
          <a:graphicData uri="http://schemas.openxmlformats.org/drawingml/2006/chart">
            <c:chart xmlns:c="http://schemas.openxmlformats.org/drawingml/2006/chart" xmlns:r="http://schemas.openxmlformats.org/officeDocument/2006/relationships" r:id="rId8"/>
          </a:graphicData>
        </a:graphic>
      </p:graphicFrame>
      <p:pic>
        <p:nvPicPr>
          <p:cNvPr id="39948" name="Picture 26"/>
          <p:cNvPicPr>
            <a:picLocks noChangeAspect="1" noChangeArrowheads="1"/>
          </p:cNvPicPr>
          <p:nvPr/>
        </p:nvPicPr>
        <p:blipFill>
          <a:blip r:embed="rId9" cstate="print"/>
          <a:srcRect/>
          <a:stretch>
            <a:fillRect/>
          </a:stretch>
        </p:blipFill>
        <p:spPr bwMode="auto">
          <a:xfrm>
            <a:off x="250825" y="5516563"/>
            <a:ext cx="698500" cy="1089025"/>
          </a:xfrm>
          <a:prstGeom prst="rect">
            <a:avLst/>
          </a:prstGeom>
          <a:noFill/>
          <a:ln w="9525">
            <a:noFill/>
            <a:miter lim="800000"/>
            <a:headEnd/>
            <a:tailEnd/>
          </a:ln>
        </p:spPr>
      </p:pic>
      <p:pic>
        <p:nvPicPr>
          <p:cNvPr id="39949" name="Picture 28"/>
          <p:cNvPicPr>
            <a:picLocks noChangeAspect="1" noChangeArrowheads="1"/>
          </p:cNvPicPr>
          <p:nvPr/>
        </p:nvPicPr>
        <p:blipFill>
          <a:blip r:embed="rId10" cstate="print"/>
          <a:srcRect/>
          <a:stretch>
            <a:fillRect/>
          </a:stretch>
        </p:blipFill>
        <p:spPr bwMode="auto">
          <a:xfrm>
            <a:off x="250825" y="2060575"/>
            <a:ext cx="693738" cy="1001713"/>
          </a:xfrm>
          <a:prstGeom prst="rect">
            <a:avLst/>
          </a:prstGeom>
          <a:noFill/>
          <a:ln w="9525">
            <a:noFill/>
            <a:miter lim="800000"/>
            <a:headEnd/>
            <a:tailEnd/>
          </a:ln>
        </p:spPr>
      </p:pic>
      <p:pic>
        <p:nvPicPr>
          <p:cNvPr id="39950" name="Picture 29"/>
          <p:cNvPicPr>
            <a:picLocks noChangeAspect="1" noChangeArrowheads="1"/>
          </p:cNvPicPr>
          <p:nvPr/>
        </p:nvPicPr>
        <p:blipFill>
          <a:blip r:embed="rId11" cstate="print"/>
          <a:srcRect/>
          <a:stretch>
            <a:fillRect/>
          </a:stretch>
        </p:blipFill>
        <p:spPr bwMode="auto">
          <a:xfrm>
            <a:off x="250825" y="2924175"/>
            <a:ext cx="674688" cy="1022350"/>
          </a:xfrm>
          <a:prstGeom prst="rect">
            <a:avLst/>
          </a:prstGeom>
          <a:noFill/>
          <a:ln w="9525">
            <a:noFill/>
            <a:miter lim="800000"/>
            <a:headEnd/>
            <a:tailEnd/>
          </a:ln>
        </p:spPr>
      </p:pic>
      <p:sp>
        <p:nvSpPr>
          <p:cNvPr id="31" name="Rectangle 30"/>
          <p:cNvSpPr/>
          <p:nvPr/>
        </p:nvSpPr>
        <p:spPr>
          <a:xfrm>
            <a:off x="179388" y="6480175"/>
            <a:ext cx="842962"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endParaRPr lang="he-IL" sz="1800"/>
          </a:p>
        </p:txBody>
      </p:sp>
      <p:sp>
        <p:nvSpPr>
          <p:cNvPr id="32" name="Rectangle 31"/>
          <p:cNvSpPr/>
          <p:nvPr/>
        </p:nvSpPr>
        <p:spPr>
          <a:xfrm>
            <a:off x="179388" y="3789363"/>
            <a:ext cx="842962" cy="331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endParaRPr lang="he-IL" sz="1800"/>
          </a:p>
        </p:txBody>
      </p:sp>
      <p:sp>
        <p:nvSpPr>
          <p:cNvPr id="39953" name="TextBox 32"/>
          <p:cNvSpPr txBox="1">
            <a:spLocks noChangeArrowheads="1"/>
          </p:cNvSpPr>
          <p:nvPr/>
        </p:nvSpPr>
        <p:spPr bwMode="auto">
          <a:xfrm>
            <a:off x="3276600" y="1835150"/>
            <a:ext cx="1511300" cy="369332"/>
          </a:xfrm>
          <a:prstGeom prst="rect">
            <a:avLst/>
          </a:prstGeom>
          <a:noFill/>
          <a:ln w="38100">
            <a:solidFill>
              <a:srgbClr val="FF0000"/>
            </a:solidFill>
            <a:miter lim="800000"/>
            <a:headEnd/>
            <a:tailEnd/>
          </a:ln>
        </p:spPr>
        <p:txBody>
          <a:bodyPr>
            <a:spAutoFit/>
          </a:bodyPr>
          <a:lstStyle/>
          <a:p>
            <a:r>
              <a:rPr lang="en-US" sz="1800">
                <a:latin typeface="Calibri" pitchFamily="34" charset="0"/>
              </a:rPr>
              <a:t>Mean  BP=8.2</a:t>
            </a:r>
            <a:endParaRPr lang="he-IL" sz="1800">
              <a:latin typeface="Calibri" pitchFamily="34" charset="0"/>
            </a:endParaRPr>
          </a:p>
        </p:txBody>
      </p:sp>
      <p:sp>
        <p:nvSpPr>
          <p:cNvPr id="39954" name="TextBox 33"/>
          <p:cNvSpPr txBox="1">
            <a:spLocks noChangeArrowheads="1"/>
          </p:cNvSpPr>
          <p:nvPr/>
        </p:nvSpPr>
        <p:spPr bwMode="auto">
          <a:xfrm>
            <a:off x="2987675" y="4005263"/>
            <a:ext cx="1584325" cy="369332"/>
          </a:xfrm>
          <a:prstGeom prst="rect">
            <a:avLst/>
          </a:prstGeom>
          <a:noFill/>
          <a:ln w="38100">
            <a:solidFill>
              <a:srgbClr val="FF0000"/>
            </a:solidFill>
            <a:miter lim="800000"/>
            <a:headEnd/>
            <a:tailEnd/>
          </a:ln>
        </p:spPr>
        <p:txBody>
          <a:bodyPr>
            <a:spAutoFit/>
          </a:bodyPr>
          <a:lstStyle/>
          <a:p>
            <a:r>
              <a:rPr lang="en-US" sz="1800">
                <a:latin typeface="Calibri" pitchFamily="34" charset="0"/>
              </a:rPr>
              <a:t>Mean BP=7.9</a:t>
            </a:r>
            <a:endParaRPr lang="he-IL" sz="1800">
              <a:latin typeface="Calibri" pitchFamily="34" charset="0"/>
            </a:endParaRPr>
          </a:p>
        </p:txBody>
      </p:sp>
      <p:sp>
        <p:nvSpPr>
          <p:cNvPr id="39955" name="TextBox 34"/>
          <p:cNvSpPr txBox="1">
            <a:spLocks noChangeArrowheads="1"/>
          </p:cNvSpPr>
          <p:nvPr/>
        </p:nvSpPr>
        <p:spPr bwMode="auto">
          <a:xfrm>
            <a:off x="7667625" y="1835150"/>
            <a:ext cx="1476375" cy="369332"/>
          </a:xfrm>
          <a:prstGeom prst="rect">
            <a:avLst/>
          </a:prstGeom>
          <a:noFill/>
          <a:ln w="38100">
            <a:solidFill>
              <a:srgbClr val="FF0000"/>
            </a:solidFill>
            <a:miter lim="800000"/>
            <a:headEnd/>
            <a:tailEnd/>
          </a:ln>
        </p:spPr>
        <p:txBody>
          <a:bodyPr>
            <a:spAutoFit/>
          </a:bodyPr>
          <a:lstStyle/>
          <a:p>
            <a:r>
              <a:rPr lang="en-US" sz="1800">
                <a:latin typeface="Calibri" pitchFamily="34" charset="0"/>
              </a:rPr>
              <a:t>Mean BP=8.5</a:t>
            </a:r>
            <a:endParaRPr lang="he-IL" sz="1800">
              <a:latin typeface="Calibri" pitchFamily="34" charset="0"/>
            </a:endParaRPr>
          </a:p>
        </p:txBody>
      </p:sp>
      <p:sp>
        <p:nvSpPr>
          <p:cNvPr id="39956" name="TextBox 35"/>
          <p:cNvSpPr txBox="1">
            <a:spLocks noChangeArrowheads="1"/>
          </p:cNvSpPr>
          <p:nvPr/>
        </p:nvSpPr>
        <p:spPr bwMode="auto">
          <a:xfrm>
            <a:off x="7380288" y="4508500"/>
            <a:ext cx="1655762" cy="369332"/>
          </a:xfrm>
          <a:prstGeom prst="rect">
            <a:avLst/>
          </a:prstGeom>
          <a:noFill/>
          <a:ln w="38100">
            <a:solidFill>
              <a:srgbClr val="FF0000"/>
            </a:solidFill>
            <a:miter lim="800000"/>
            <a:headEnd/>
            <a:tailEnd/>
          </a:ln>
        </p:spPr>
        <p:txBody>
          <a:bodyPr>
            <a:spAutoFit/>
          </a:bodyPr>
          <a:lstStyle/>
          <a:p>
            <a:r>
              <a:rPr lang="en-US" sz="1800">
                <a:latin typeface="Calibri" pitchFamily="34" charset="0"/>
              </a:rPr>
              <a:t>Mean BP=7.7</a:t>
            </a:r>
            <a:endParaRPr lang="he-IL" sz="1800">
              <a:latin typeface="Calibri" pitchFamily="34" charset="0"/>
            </a:endParaRPr>
          </a:p>
        </p:txBody>
      </p:sp>
      <p:sp>
        <p:nvSpPr>
          <p:cNvPr id="39957" name="TextBox 36"/>
          <p:cNvSpPr txBox="1">
            <a:spLocks noChangeArrowheads="1"/>
          </p:cNvSpPr>
          <p:nvPr/>
        </p:nvSpPr>
        <p:spPr bwMode="auto">
          <a:xfrm>
            <a:off x="539750" y="1127125"/>
            <a:ext cx="1258888" cy="646331"/>
          </a:xfrm>
          <a:prstGeom prst="rect">
            <a:avLst/>
          </a:prstGeom>
          <a:noFill/>
          <a:ln w="9525">
            <a:noFill/>
            <a:miter lim="800000"/>
            <a:headEnd/>
            <a:tailEnd/>
          </a:ln>
        </p:spPr>
        <p:txBody>
          <a:bodyPr>
            <a:spAutoFit/>
          </a:bodyPr>
          <a:lstStyle/>
          <a:p>
            <a:pPr algn="l" rtl="0"/>
            <a:r>
              <a:rPr lang="en-US" sz="1800">
                <a:latin typeface="Calibri" pitchFamily="34" charset="0"/>
              </a:rPr>
              <a:t># “angry” responses</a:t>
            </a:r>
            <a:endParaRPr lang="he-IL" sz="1800">
              <a:latin typeface="Calibri" pitchFamily="34" charset="0"/>
            </a:endParaRPr>
          </a:p>
        </p:txBody>
      </p:sp>
      <p:graphicFrame>
        <p:nvGraphicFramePr>
          <p:cNvPr id="43" name="Chart 42"/>
          <p:cNvGraphicFramePr/>
          <p:nvPr/>
        </p:nvGraphicFramePr>
        <p:xfrm>
          <a:off x="4932404" y="1556792"/>
          <a:ext cx="3670714" cy="2448272"/>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44" name="Chart 43"/>
          <p:cNvGraphicFramePr/>
          <p:nvPr/>
        </p:nvGraphicFramePr>
        <p:xfrm>
          <a:off x="4932040" y="1556792"/>
          <a:ext cx="3672408" cy="2448272"/>
        </p:xfrm>
        <a:graphic>
          <a:graphicData uri="http://schemas.openxmlformats.org/drawingml/2006/chart">
            <c:chart xmlns:c="http://schemas.openxmlformats.org/drawingml/2006/chart" xmlns:r="http://schemas.openxmlformats.org/officeDocument/2006/relationships" r:id="rId13"/>
          </a:graphicData>
        </a:graphic>
      </p:graphicFrame>
      <p:sp>
        <p:nvSpPr>
          <p:cNvPr id="2" name="Rectangle 1"/>
          <p:cNvSpPr/>
          <p:nvPr/>
        </p:nvSpPr>
        <p:spPr>
          <a:xfrm>
            <a:off x="1634408" y="370509"/>
            <a:ext cx="65883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b" anchorCtr="0" compatLnSpc="1">
            <a:prstTxWarp prst="textNoShape">
              <a:avLst/>
            </a:prstTxWarp>
            <a:normAutofit/>
          </a:bodyPr>
          <a:lstStyle/>
          <a:p>
            <a:pPr algn="ctr" eaLnBrk="0" hangingPunct="0"/>
            <a:r>
              <a:rPr lang="en-US" sz="2800" dirty="0">
                <a:solidFill>
                  <a:schemeClr val="tx2"/>
                </a:solidFill>
                <a:latin typeface="+mj-lt"/>
                <a:ea typeface="+mj-ea"/>
                <a:cs typeface="+mj-cs"/>
              </a:rPr>
              <a:t>Modeling Individual Differences</a:t>
            </a:r>
          </a:p>
        </p:txBody>
      </p:sp>
      <p:sp>
        <p:nvSpPr>
          <p:cNvPr id="3" name="Slide Number Placeholder 2"/>
          <p:cNvSpPr>
            <a:spLocks noGrp="1"/>
          </p:cNvSpPr>
          <p:nvPr>
            <p:ph type="sldNum" sz="quarter" idx="12"/>
          </p:nvPr>
        </p:nvSpPr>
        <p:spPr/>
        <p:txBody>
          <a:bodyPr/>
          <a:lstStyle/>
          <a:p>
            <a:pPr>
              <a:defRPr/>
            </a:pPr>
            <a:fld id="{42C316D0-A51E-4A1F-9155-03380F8B31EB}" type="slidenum">
              <a:rPr lang="en-US" smtClean="0"/>
              <a:pPr>
                <a:defRPr/>
              </a:pPr>
              <a:t>216</a:t>
            </a:fld>
            <a:endParaRPr lang="en-US"/>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75156973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nchor="b">
            <a:normAutofit/>
          </a:bodyPr>
          <a:lstStyle/>
          <a:p>
            <a:r>
              <a:rPr lang="en-US" dirty="0"/>
              <a:t>Modeling Individual Differences</a:t>
            </a:r>
            <a:endParaRPr lang="en-US" sz="2000" dirty="0" smtClean="0"/>
          </a:p>
        </p:txBody>
      </p:sp>
      <p:sp>
        <p:nvSpPr>
          <p:cNvPr id="4" name="Content Placeholder 3"/>
          <p:cNvSpPr txBox="1">
            <a:spLocks noGrp="1"/>
          </p:cNvSpPr>
          <p:nvPr>
            <p:ph sz="half" idx="4294967295"/>
          </p:nvPr>
        </p:nvSpPr>
        <p:spPr>
          <a:xfrm>
            <a:off x="457200" y="1371600"/>
            <a:ext cx="8153400" cy="4721292"/>
          </a:xfrm>
          <a:prstGeom prst="rect">
            <a:avLst/>
          </a:prstGeom>
          <a:noFill/>
          <a:ln w="28575"/>
          <a:effectLst/>
        </p:spPr>
        <p:style>
          <a:lnRef idx="0">
            <a:schemeClr val="accent3"/>
          </a:lnRef>
          <a:fillRef idx="3">
            <a:schemeClr val="accent3"/>
          </a:fillRef>
          <a:effectRef idx="3">
            <a:schemeClr val="accent3"/>
          </a:effectRef>
          <a:fontRef idx="minor">
            <a:schemeClr val="lt1"/>
          </a:fontRef>
        </p:style>
        <p:txBody>
          <a:bodyPr wrap="square" rtlCol="0">
            <a:noAutofit/>
          </a:bodyPr>
          <a:lstStyle/>
          <a:p>
            <a:pPr>
              <a:spcAft>
                <a:spcPts val="600"/>
              </a:spcAft>
            </a:pPr>
            <a:r>
              <a:rPr lang="en-US" sz="2400" dirty="0" smtClean="0">
                <a:solidFill>
                  <a:schemeClr val="tx1"/>
                </a:solidFill>
              </a:rPr>
              <a:t>In a “less controlled” field environment, errors and distractions are more likely</a:t>
            </a:r>
          </a:p>
          <a:p>
            <a:pPr>
              <a:spcAft>
                <a:spcPts val="600"/>
              </a:spcAft>
            </a:pPr>
            <a:r>
              <a:rPr lang="en-US" sz="2400" dirty="0" smtClean="0">
                <a:solidFill>
                  <a:schemeClr val="tx1"/>
                </a:solidFill>
              </a:rPr>
              <a:t>Can we improve upon just using “mean angry responses”</a:t>
            </a:r>
          </a:p>
          <a:p>
            <a:pPr>
              <a:spcAft>
                <a:spcPts val="600"/>
              </a:spcAft>
            </a:pPr>
            <a:r>
              <a:rPr lang="en-US" sz="2400" dirty="0" smtClean="0">
                <a:solidFill>
                  <a:schemeClr val="tx1"/>
                </a:solidFill>
              </a:rPr>
              <a:t>Originally proposed treating this as an IRT model and estimating the person-level attribute</a:t>
            </a:r>
          </a:p>
          <a:p>
            <a:pPr lvl="1">
              <a:spcAft>
                <a:spcPts val="600"/>
              </a:spcAft>
            </a:pPr>
            <a:r>
              <a:rPr lang="en-US" sz="2000" dirty="0">
                <a:solidFill>
                  <a:schemeClr val="tx1"/>
                </a:solidFill>
              </a:rPr>
              <a:t>Doran, H., Bates, D., </a:t>
            </a:r>
            <a:r>
              <a:rPr lang="en-US" sz="2000" dirty="0" err="1">
                <a:solidFill>
                  <a:schemeClr val="tx1"/>
                </a:solidFill>
              </a:rPr>
              <a:t>Bliese</a:t>
            </a:r>
            <a:r>
              <a:rPr lang="en-US" sz="2000" dirty="0">
                <a:solidFill>
                  <a:schemeClr val="tx1"/>
                </a:solidFill>
              </a:rPr>
              <a:t>, P. &amp; Dowling, M. (2007).  Estimating the multilevel </a:t>
            </a:r>
            <a:r>
              <a:rPr lang="en-US" sz="2000" dirty="0" err="1">
                <a:solidFill>
                  <a:schemeClr val="tx1"/>
                </a:solidFill>
              </a:rPr>
              <a:t>Rasch</a:t>
            </a:r>
            <a:r>
              <a:rPr lang="en-US" sz="2000" dirty="0">
                <a:solidFill>
                  <a:schemeClr val="tx1"/>
                </a:solidFill>
              </a:rPr>
              <a:t> Model:  With the lme4 package.  </a:t>
            </a:r>
            <a:r>
              <a:rPr lang="en-US" sz="2000" i="1" dirty="0">
                <a:solidFill>
                  <a:schemeClr val="tx1"/>
                </a:solidFill>
              </a:rPr>
              <a:t>Journal of Statistical Software, 20 (2</a:t>
            </a:r>
            <a:r>
              <a:rPr lang="en-US" sz="2000" i="1" dirty="0" smtClean="0">
                <a:solidFill>
                  <a:schemeClr val="tx1"/>
                </a:solidFill>
              </a:rPr>
              <a:t>).</a:t>
            </a:r>
          </a:p>
          <a:p>
            <a:pPr>
              <a:spcAft>
                <a:spcPts val="600"/>
              </a:spcAft>
            </a:pPr>
            <a:endParaRPr lang="en-US" dirty="0" smtClean="0">
              <a:solidFill>
                <a:schemeClr val="tx1"/>
              </a:solidFill>
            </a:endParaRPr>
          </a:p>
        </p:txBody>
      </p:sp>
      <p:sp>
        <p:nvSpPr>
          <p:cNvPr id="8"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217</a:t>
            </a:fld>
            <a:endParaRPr lang="en-US"/>
          </a:p>
        </p:txBody>
      </p:sp>
      <p:sp>
        <p:nvSpPr>
          <p:cNvPr id="3" name="Date Placeholder 2"/>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42360396"/>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nchor="b">
            <a:normAutofit/>
          </a:bodyPr>
          <a:lstStyle/>
          <a:p>
            <a:r>
              <a:rPr lang="en-US" dirty="0"/>
              <a:t>Modeling Individual Differences</a:t>
            </a:r>
            <a:endParaRPr lang="en-US" sz="2000" dirty="0" smtClean="0"/>
          </a:p>
        </p:txBody>
      </p:sp>
      <p:sp>
        <p:nvSpPr>
          <p:cNvPr id="4" name="Content Placeholder 3"/>
          <p:cNvSpPr txBox="1">
            <a:spLocks noGrp="1"/>
          </p:cNvSpPr>
          <p:nvPr>
            <p:ph sz="half" idx="4294967295"/>
          </p:nvPr>
        </p:nvSpPr>
        <p:spPr>
          <a:xfrm>
            <a:off x="457200" y="1371600"/>
            <a:ext cx="8153400" cy="4721292"/>
          </a:xfrm>
          <a:prstGeom prst="rect">
            <a:avLst/>
          </a:prstGeom>
          <a:noFill/>
          <a:ln w="28575"/>
          <a:effectLst/>
        </p:spPr>
        <p:style>
          <a:lnRef idx="0">
            <a:schemeClr val="accent3"/>
          </a:lnRef>
          <a:fillRef idx="3">
            <a:schemeClr val="accent3"/>
          </a:fillRef>
          <a:effectRef idx="3">
            <a:schemeClr val="accent3"/>
          </a:effectRef>
          <a:fontRef idx="minor">
            <a:schemeClr val="lt1"/>
          </a:fontRef>
        </p:style>
        <p:txBody>
          <a:bodyPr wrap="square" rtlCol="0">
            <a:noAutofit/>
          </a:bodyPr>
          <a:lstStyle/>
          <a:p>
            <a:pPr>
              <a:spcAft>
                <a:spcPts val="600"/>
              </a:spcAft>
            </a:pPr>
            <a:r>
              <a:rPr lang="en-US" sz="2400" dirty="0" smtClean="0">
                <a:solidFill>
                  <a:schemeClr val="tx1"/>
                </a:solidFill>
              </a:rPr>
              <a:t>NIMH researcher (Joel Stoddard) suggested fitting a non-linear model </a:t>
            </a:r>
            <a:r>
              <a:rPr lang="en-US" sz="2400" dirty="0">
                <a:solidFill>
                  <a:schemeClr val="tx1"/>
                </a:solidFill>
              </a:rPr>
              <a:t>sigmoid curve characterized by three </a:t>
            </a:r>
            <a:r>
              <a:rPr lang="en-US" sz="2400" dirty="0" smtClean="0">
                <a:solidFill>
                  <a:schemeClr val="tx1"/>
                </a:solidFill>
              </a:rPr>
              <a:t>parameters: </a:t>
            </a:r>
            <a:r>
              <a:rPr lang="en-US" sz="2400" dirty="0">
                <a:solidFill>
                  <a:schemeClr val="tx1"/>
                </a:solidFill>
              </a:rPr>
              <a:t>an upper asymptote, a growth rate and a time of maximum </a:t>
            </a:r>
            <a:r>
              <a:rPr lang="en-US" sz="2400" dirty="0" smtClean="0">
                <a:solidFill>
                  <a:schemeClr val="tx1"/>
                </a:solidFill>
              </a:rPr>
              <a:t>growth for each participant</a:t>
            </a:r>
          </a:p>
          <a:p>
            <a:pPr>
              <a:spcAft>
                <a:spcPts val="600"/>
              </a:spcAft>
            </a:pPr>
            <a:r>
              <a:rPr lang="en-US" sz="2400" dirty="0" smtClean="0">
                <a:solidFill>
                  <a:schemeClr val="tx1"/>
                </a:solidFill>
              </a:rPr>
              <a:t>Non-linear models are notoriousl</a:t>
            </a:r>
            <a:r>
              <a:rPr lang="en-US" dirty="0" smtClean="0">
                <a:solidFill>
                  <a:schemeClr val="tx1"/>
                </a:solidFill>
              </a:rPr>
              <a:t>y difficult to </a:t>
            </a:r>
            <a:r>
              <a:rPr lang="en-US" sz="2400" dirty="0" smtClean="0">
                <a:solidFill>
                  <a:schemeClr val="tx1"/>
                </a:solidFill>
              </a:rPr>
              <a:t>estimate</a:t>
            </a:r>
          </a:p>
          <a:p>
            <a:pPr>
              <a:spcAft>
                <a:spcPts val="600"/>
              </a:spcAft>
            </a:pPr>
            <a:r>
              <a:rPr lang="en-US" sz="2400" dirty="0">
                <a:solidFill>
                  <a:schemeClr val="tx1"/>
                </a:solidFill>
              </a:rPr>
              <a:t>B</a:t>
            </a:r>
            <a:r>
              <a:rPr lang="en-US" sz="2400" dirty="0" smtClean="0">
                <a:solidFill>
                  <a:schemeClr val="tx1"/>
                </a:solidFill>
              </a:rPr>
              <a:t>uilt off of Joel’s idea by estimating the curves in </a:t>
            </a:r>
            <a:r>
              <a:rPr lang="en-US" sz="2400" dirty="0" err="1" smtClean="0">
                <a:solidFill>
                  <a:schemeClr val="tx1"/>
                </a:solidFill>
              </a:rPr>
              <a:t>nlme</a:t>
            </a:r>
            <a:r>
              <a:rPr lang="en-US" sz="2400" dirty="0" smtClean="0">
                <a:solidFill>
                  <a:schemeClr val="tx1"/>
                </a:solidFill>
              </a:rPr>
              <a:t> with random (individual) terms for the maximum growth rate</a:t>
            </a:r>
          </a:p>
          <a:p>
            <a:pPr lvl="1">
              <a:spcAft>
                <a:spcPts val="600"/>
              </a:spcAft>
            </a:pPr>
            <a:r>
              <a:rPr lang="en-US" sz="1900" dirty="0" err="1" smtClean="0">
                <a:solidFill>
                  <a:schemeClr val="tx1"/>
                </a:solidFill>
              </a:rPr>
              <a:t>nlme</a:t>
            </a:r>
            <a:r>
              <a:rPr lang="en-US" sz="1900" dirty="0" smtClean="0">
                <a:solidFill>
                  <a:schemeClr val="tx1"/>
                </a:solidFill>
              </a:rPr>
              <a:t> can provide empirical Bayes estimates for maximum growth rate for each individual</a:t>
            </a:r>
            <a:endParaRPr lang="en-US" sz="2300" dirty="0" smtClean="0">
              <a:solidFill>
                <a:schemeClr val="tx1"/>
              </a:solidFill>
            </a:endParaRPr>
          </a:p>
          <a:p>
            <a:pPr>
              <a:spcAft>
                <a:spcPts val="600"/>
              </a:spcAft>
            </a:pPr>
            <a:endParaRPr lang="en-US" dirty="0" smtClean="0">
              <a:solidFill>
                <a:schemeClr val="tx1"/>
              </a:solidFill>
            </a:endParaRPr>
          </a:p>
        </p:txBody>
      </p:sp>
      <p:sp>
        <p:nvSpPr>
          <p:cNvPr id="8"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218</a:t>
            </a:fld>
            <a:endParaRPr lang="en-US"/>
          </a:p>
        </p:txBody>
      </p:sp>
      <p:sp>
        <p:nvSpPr>
          <p:cNvPr id="3" name="Date Placeholder 2"/>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814466817"/>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dirty="0"/>
              <a:t>Modeling Individual Differences</a:t>
            </a:r>
            <a:endParaRPr lang="he-IL" sz="2400" dirty="0" smtClean="0"/>
          </a:p>
        </p:txBody>
      </p:sp>
      <p:sp>
        <p:nvSpPr>
          <p:cNvPr id="32770" name="Rectangle 40"/>
          <p:cNvSpPr>
            <a:spLocks noChangeArrowheads="1"/>
          </p:cNvSpPr>
          <p:nvPr/>
        </p:nvSpPr>
        <p:spPr bwMode="auto">
          <a:xfrm>
            <a:off x="635598" y="1376590"/>
            <a:ext cx="7766286" cy="400110"/>
          </a:xfrm>
          <a:prstGeom prst="rect">
            <a:avLst/>
          </a:prstGeom>
          <a:noFill/>
          <a:ln w="9525">
            <a:noFill/>
            <a:miter lim="800000"/>
            <a:headEnd/>
            <a:tailEnd/>
          </a:ln>
        </p:spPr>
        <p:txBody>
          <a:bodyPr wrap="square">
            <a:spAutoFit/>
          </a:bodyPr>
          <a:lstStyle/>
          <a:p>
            <a:pPr algn="l" rtl="0">
              <a:buFont typeface="Arial" charset="0"/>
              <a:buChar char="•"/>
            </a:pPr>
            <a:r>
              <a:rPr lang="en-US" sz="2000" dirty="0">
                <a:latin typeface="Arial" pitchFamily="34" charset="0"/>
                <a:ea typeface="+mj-ea"/>
                <a:cs typeface="Times New Roman" pitchFamily="18" charset="0"/>
              </a:rPr>
              <a:t>Looking for the </a:t>
            </a:r>
            <a:r>
              <a:rPr lang="en-US" sz="2000" dirty="0">
                <a:latin typeface="Arial" pitchFamily="34" charset="0"/>
                <a:ea typeface="+mj-ea"/>
                <a:cs typeface="Times New Roman" pitchFamily="18" charset="0"/>
                <a:sym typeface="Wingdings" pitchFamily="2" charset="2"/>
              </a:rPr>
              <a:t>point</a:t>
            </a:r>
            <a:r>
              <a:rPr lang="en-US" sz="2000" dirty="0">
                <a:latin typeface="Arial" pitchFamily="34" charset="0"/>
                <a:ea typeface="+mj-ea"/>
                <a:cs typeface="Times New Roman" pitchFamily="18" charset="0"/>
              </a:rPr>
              <a:t> of change in interpretation – “balance point</a:t>
            </a:r>
            <a:r>
              <a:rPr lang="en-US" sz="2000" dirty="0" smtClean="0">
                <a:latin typeface="Arial" pitchFamily="34" charset="0"/>
                <a:ea typeface="+mj-ea"/>
                <a:cs typeface="Times New Roman" pitchFamily="18" charset="0"/>
              </a:rPr>
              <a:t>”</a:t>
            </a:r>
            <a:endParaRPr lang="en-US" sz="2000" dirty="0">
              <a:latin typeface="Arial" pitchFamily="34" charset="0"/>
              <a:ea typeface="+mj-ea"/>
              <a:cs typeface="Times New Roman" pitchFamily="18" charset="0"/>
            </a:endParaRPr>
          </a:p>
        </p:txBody>
      </p:sp>
      <p:grpSp>
        <p:nvGrpSpPr>
          <p:cNvPr id="2" name="Group 46"/>
          <p:cNvGrpSpPr>
            <a:grpSpLocks/>
          </p:cNvGrpSpPr>
          <p:nvPr/>
        </p:nvGrpSpPr>
        <p:grpSpPr bwMode="auto">
          <a:xfrm>
            <a:off x="468313" y="2060575"/>
            <a:ext cx="8207375" cy="1611313"/>
            <a:chOff x="107503" y="2555612"/>
            <a:chExt cx="8856983" cy="1826639"/>
          </a:xfrm>
        </p:grpSpPr>
        <p:grpSp>
          <p:nvGrpSpPr>
            <p:cNvPr id="3" name="Group 3"/>
            <p:cNvGrpSpPr>
              <a:grpSpLocks/>
            </p:cNvGrpSpPr>
            <p:nvPr/>
          </p:nvGrpSpPr>
          <p:grpSpPr bwMode="auto">
            <a:xfrm>
              <a:off x="107503" y="3275691"/>
              <a:ext cx="8856983" cy="1106560"/>
              <a:chOff x="98561" y="2420888"/>
              <a:chExt cx="9120307" cy="1271480"/>
            </a:xfrm>
          </p:grpSpPr>
          <p:pic>
            <p:nvPicPr>
              <p:cNvPr id="32792" name="Picture 3"/>
              <p:cNvPicPr>
                <a:picLocks noChangeAspect="1" noChangeArrowheads="1"/>
              </p:cNvPicPr>
              <p:nvPr/>
            </p:nvPicPr>
            <p:blipFill>
              <a:blip r:embed="rId2" cstate="print"/>
              <a:srcRect/>
              <a:stretch>
                <a:fillRect/>
              </a:stretch>
            </p:blipFill>
            <p:spPr bwMode="auto">
              <a:xfrm>
                <a:off x="5525628" y="2442906"/>
                <a:ext cx="633874" cy="1210937"/>
              </a:xfrm>
              <a:prstGeom prst="rect">
                <a:avLst/>
              </a:prstGeom>
              <a:noFill/>
              <a:ln w="9525">
                <a:noFill/>
                <a:miter lim="800000"/>
                <a:headEnd/>
                <a:tailEnd/>
              </a:ln>
            </p:spPr>
          </p:pic>
          <p:pic>
            <p:nvPicPr>
              <p:cNvPr id="32793" name="Picture 8"/>
              <p:cNvPicPr>
                <a:picLocks noChangeAspect="1" noChangeArrowheads="1"/>
              </p:cNvPicPr>
              <p:nvPr/>
            </p:nvPicPr>
            <p:blipFill>
              <a:blip r:embed="rId3" cstate="print"/>
              <a:srcRect/>
              <a:stretch>
                <a:fillRect/>
              </a:stretch>
            </p:blipFill>
            <p:spPr bwMode="auto">
              <a:xfrm>
                <a:off x="2524246" y="2420888"/>
                <a:ext cx="616970" cy="1232954"/>
              </a:xfrm>
              <a:prstGeom prst="rect">
                <a:avLst/>
              </a:prstGeom>
              <a:noFill/>
              <a:ln w="9525">
                <a:noFill/>
                <a:miter lim="800000"/>
                <a:headEnd/>
                <a:tailEnd/>
              </a:ln>
            </p:spPr>
          </p:pic>
          <p:pic>
            <p:nvPicPr>
              <p:cNvPr id="32794" name="Picture 9"/>
              <p:cNvPicPr>
                <a:picLocks noChangeAspect="1" noChangeArrowheads="1"/>
              </p:cNvPicPr>
              <p:nvPr/>
            </p:nvPicPr>
            <p:blipFill>
              <a:blip r:embed="rId4" cstate="print"/>
              <a:srcRect/>
              <a:stretch>
                <a:fillRect/>
              </a:stretch>
            </p:blipFill>
            <p:spPr bwMode="auto">
              <a:xfrm>
                <a:off x="1891939" y="2420888"/>
                <a:ext cx="642325" cy="1221945"/>
              </a:xfrm>
              <a:prstGeom prst="rect">
                <a:avLst/>
              </a:prstGeom>
              <a:noFill/>
              <a:ln w="9525">
                <a:noFill/>
                <a:miter lim="800000"/>
                <a:headEnd/>
                <a:tailEnd/>
              </a:ln>
            </p:spPr>
          </p:pic>
          <p:pic>
            <p:nvPicPr>
              <p:cNvPr id="32795" name="Picture 2"/>
              <p:cNvPicPr>
                <a:picLocks noChangeAspect="1" noChangeArrowheads="1"/>
              </p:cNvPicPr>
              <p:nvPr/>
            </p:nvPicPr>
            <p:blipFill>
              <a:blip r:embed="rId5" cstate="print"/>
              <a:srcRect/>
              <a:stretch>
                <a:fillRect/>
              </a:stretch>
            </p:blipFill>
            <p:spPr bwMode="auto">
              <a:xfrm>
                <a:off x="6140411" y="2420888"/>
                <a:ext cx="633874" cy="1232952"/>
              </a:xfrm>
              <a:prstGeom prst="rect">
                <a:avLst/>
              </a:prstGeom>
              <a:noFill/>
              <a:ln w="9525">
                <a:noFill/>
                <a:miter lim="800000"/>
                <a:headEnd/>
                <a:tailEnd/>
              </a:ln>
            </p:spPr>
          </p:pic>
          <p:pic>
            <p:nvPicPr>
              <p:cNvPr id="32796" name="Picture 4"/>
              <p:cNvPicPr>
                <a:picLocks noChangeAspect="1" noChangeArrowheads="1"/>
              </p:cNvPicPr>
              <p:nvPr/>
            </p:nvPicPr>
            <p:blipFill>
              <a:blip r:embed="rId6" cstate="print"/>
              <a:srcRect/>
              <a:stretch>
                <a:fillRect/>
              </a:stretch>
            </p:blipFill>
            <p:spPr bwMode="auto">
              <a:xfrm>
                <a:off x="4932041" y="2439004"/>
                <a:ext cx="608519" cy="1221946"/>
              </a:xfrm>
              <a:prstGeom prst="rect">
                <a:avLst/>
              </a:prstGeom>
              <a:noFill/>
              <a:ln w="9525">
                <a:noFill/>
                <a:miter lim="800000"/>
                <a:headEnd/>
                <a:tailEnd/>
              </a:ln>
            </p:spPr>
          </p:pic>
          <p:pic>
            <p:nvPicPr>
              <p:cNvPr id="32797" name="Picture 5"/>
              <p:cNvPicPr>
                <a:picLocks noChangeAspect="1" noChangeArrowheads="1"/>
              </p:cNvPicPr>
              <p:nvPr/>
            </p:nvPicPr>
            <p:blipFill>
              <a:blip r:embed="rId7" cstate="print"/>
              <a:srcRect/>
              <a:stretch>
                <a:fillRect/>
              </a:stretch>
            </p:blipFill>
            <p:spPr bwMode="auto">
              <a:xfrm>
                <a:off x="4337276" y="2448408"/>
                <a:ext cx="625422" cy="1243960"/>
              </a:xfrm>
              <a:prstGeom prst="rect">
                <a:avLst/>
              </a:prstGeom>
              <a:noFill/>
              <a:ln w="9525">
                <a:noFill/>
                <a:miter lim="800000"/>
                <a:headEnd/>
                <a:tailEnd/>
              </a:ln>
            </p:spPr>
          </p:pic>
          <p:pic>
            <p:nvPicPr>
              <p:cNvPr id="32798" name="Picture 6"/>
              <p:cNvPicPr>
                <a:picLocks noChangeAspect="1" noChangeArrowheads="1"/>
              </p:cNvPicPr>
              <p:nvPr/>
            </p:nvPicPr>
            <p:blipFill>
              <a:blip r:embed="rId8" cstate="print"/>
              <a:srcRect/>
              <a:stretch>
                <a:fillRect/>
              </a:stretch>
            </p:blipFill>
            <p:spPr bwMode="auto">
              <a:xfrm>
                <a:off x="3736071" y="2448408"/>
                <a:ext cx="633874" cy="1210937"/>
              </a:xfrm>
              <a:prstGeom prst="rect">
                <a:avLst/>
              </a:prstGeom>
              <a:noFill/>
              <a:ln w="9525">
                <a:noFill/>
                <a:miter lim="800000"/>
                <a:headEnd/>
                <a:tailEnd/>
              </a:ln>
            </p:spPr>
          </p:pic>
          <p:pic>
            <p:nvPicPr>
              <p:cNvPr id="32799" name="Picture 7"/>
              <p:cNvPicPr>
                <a:picLocks noChangeAspect="1" noChangeArrowheads="1"/>
              </p:cNvPicPr>
              <p:nvPr/>
            </p:nvPicPr>
            <p:blipFill>
              <a:blip r:embed="rId9" cstate="print"/>
              <a:srcRect/>
              <a:stretch>
                <a:fillRect/>
              </a:stretch>
            </p:blipFill>
            <p:spPr bwMode="auto">
              <a:xfrm>
                <a:off x="3147608" y="2448408"/>
                <a:ext cx="608519" cy="1221946"/>
              </a:xfrm>
              <a:prstGeom prst="rect">
                <a:avLst/>
              </a:prstGeom>
              <a:noFill/>
              <a:ln w="9525">
                <a:noFill/>
                <a:miter lim="800000"/>
                <a:headEnd/>
                <a:tailEnd/>
              </a:ln>
            </p:spPr>
          </p:pic>
          <p:pic>
            <p:nvPicPr>
              <p:cNvPr id="32800" name="Picture 10"/>
              <p:cNvPicPr>
                <a:picLocks noChangeAspect="1" noChangeArrowheads="1"/>
              </p:cNvPicPr>
              <p:nvPr/>
            </p:nvPicPr>
            <p:blipFill>
              <a:blip r:embed="rId10" cstate="print"/>
              <a:srcRect/>
              <a:stretch>
                <a:fillRect/>
              </a:stretch>
            </p:blipFill>
            <p:spPr bwMode="auto">
              <a:xfrm>
                <a:off x="1306931" y="2431895"/>
                <a:ext cx="608519" cy="1221946"/>
              </a:xfrm>
              <a:prstGeom prst="rect">
                <a:avLst/>
              </a:prstGeom>
              <a:noFill/>
              <a:ln w="9525">
                <a:noFill/>
                <a:miter lim="800000"/>
                <a:headEnd/>
                <a:tailEnd/>
              </a:ln>
            </p:spPr>
          </p:pic>
          <p:pic>
            <p:nvPicPr>
              <p:cNvPr id="32801" name="Picture 11"/>
              <p:cNvPicPr>
                <a:picLocks noChangeAspect="1" noChangeArrowheads="1"/>
              </p:cNvPicPr>
              <p:nvPr/>
            </p:nvPicPr>
            <p:blipFill>
              <a:blip r:embed="rId11" cstate="print"/>
              <a:srcRect/>
              <a:stretch>
                <a:fillRect/>
              </a:stretch>
            </p:blipFill>
            <p:spPr bwMode="auto">
              <a:xfrm>
                <a:off x="707355" y="2448408"/>
                <a:ext cx="608520" cy="1177911"/>
              </a:xfrm>
              <a:prstGeom prst="rect">
                <a:avLst/>
              </a:prstGeom>
              <a:noFill/>
              <a:ln w="9525">
                <a:noFill/>
                <a:miter lim="800000"/>
                <a:headEnd/>
                <a:tailEnd/>
              </a:ln>
            </p:spPr>
          </p:pic>
          <p:pic>
            <p:nvPicPr>
              <p:cNvPr id="32802" name="Picture 12"/>
              <p:cNvPicPr>
                <a:picLocks noChangeAspect="1" noChangeArrowheads="1"/>
              </p:cNvPicPr>
              <p:nvPr/>
            </p:nvPicPr>
            <p:blipFill>
              <a:blip r:embed="rId12" cstate="print"/>
              <a:srcRect/>
              <a:stretch>
                <a:fillRect/>
              </a:stretch>
            </p:blipFill>
            <p:spPr bwMode="auto">
              <a:xfrm>
                <a:off x="98561" y="2431897"/>
                <a:ext cx="616971" cy="1221945"/>
              </a:xfrm>
              <a:prstGeom prst="rect">
                <a:avLst/>
              </a:prstGeom>
              <a:noFill/>
              <a:ln w="9525">
                <a:noFill/>
                <a:miter lim="800000"/>
                <a:headEnd/>
                <a:tailEnd/>
              </a:ln>
            </p:spPr>
          </p:pic>
          <p:pic>
            <p:nvPicPr>
              <p:cNvPr id="32803" name="Picture 14"/>
              <p:cNvPicPr>
                <a:picLocks noChangeAspect="1" noChangeArrowheads="1"/>
              </p:cNvPicPr>
              <p:nvPr/>
            </p:nvPicPr>
            <p:blipFill>
              <a:blip r:embed="rId13" cstate="print"/>
              <a:srcRect/>
              <a:stretch>
                <a:fillRect/>
              </a:stretch>
            </p:blipFill>
            <p:spPr bwMode="auto">
              <a:xfrm>
                <a:off x="7378899" y="2448408"/>
                <a:ext cx="600067" cy="1221946"/>
              </a:xfrm>
              <a:prstGeom prst="rect">
                <a:avLst/>
              </a:prstGeom>
              <a:noFill/>
              <a:ln w="9525">
                <a:noFill/>
                <a:miter lim="800000"/>
                <a:headEnd/>
                <a:tailEnd/>
              </a:ln>
            </p:spPr>
          </p:pic>
          <p:pic>
            <p:nvPicPr>
              <p:cNvPr id="32804" name="Picture 15"/>
              <p:cNvPicPr>
                <a:picLocks noChangeAspect="1" noChangeArrowheads="1"/>
              </p:cNvPicPr>
              <p:nvPr/>
            </p:nvPicPr>
            <p:blipFill>
              <a:blip r:embed="rId14" cstate="print"/>
              <a:srcRect/>
              <a:stretch>
                <a:fillRect/>
              </a:stretch>
            </p:blipFill>
            <p:spPr bwMode="auto">
              <a:xfrm>
                <a:off x="7978043" y="2426414"/>
                <a:ext cx="608519" cy="1243961"/>
              </a:xfrm>
              <a:prstGeom prst="rect">
                <a:avLst/>
              </a:prstGeom>
              <a:noFill/>
              <a:ln w="9525">
                <a:noFill/>
                <a:miter lim="800000"/>
                <a:headEnd/>
                <a:tailEnd/>
              </a:ln>
            </p:spPr>
          </p:pic>
          <p:pic>
            <p:nvPicPr>
              <p:cNvPr id="32805" name="Picture 16"/>
              <p:cNvPicPr>
                <a:picLocks noChangeAspect="1" noChangeArrowheads="1"/>
              </p:cNvPicPr>
              <p:nvPr/>
            </p:nvPicPr>
            <p:blipFill>
              <a:blip r:embed="rId15" cstate="print"/>
              <a:srcRect/>
              <a:stretch>
                <a:fillRect/>
              </a:stretch>
            </p:blipFill>
            <p:spPr bwMode="auto">
              <a:xfrm>
                <a:off x="8610349" y="2448408"/>
                <a:ext cx="608519" cy="1221946"/>
              </a:xfrm>
              <a:prstGeom prst="rect">
                <a:avLst/>
              </a:prstGeom>
              <a:noFill/>
              <a:ln w="9525">
                <a:noFill/>
                <a:miter lim="800000"/>
                <a:headEnd/>
                <a:tailEnd/>
              </a:ln>
            </p:spPr>
          </p:pic>
          <p:pic>
            <p:nvPicPr>
              <p:cNvPr id="32806" name="Picture 13"/>
              <p:cNvPicPr>
                <a:picLocks noChangeAspect="1" noChangeArrowheads="1"/>
              </p:cNvPicPr>
              <p:nvPr/>
            </p:nvPicPr>
            <p:blipFill>
              <a:blip r:embed="rId16" cstate="print"/>
              <a:srcRect/>
              <a:stretch>
                <a:fillRect/>
              </a:stretch>
            </p:blipFill>
            <p:spPr bwMode="auto">
              <a:xfrm>
                <a:off x="6771795" y="2442882"/>
                <a:ext cx="608519" cy="1232954"/>
              </a:xfrm>
              <a:prstGeom prst="rect">
                <a:avLst/>
              </a:prstGeom>
              <a:noFill/>
              <a:ln w="9525">
                <a:noFill/>
                <a:miter lim="800000"/>
                <a:headEnd/>
                <a:tailEnd/>
              </a:ln>
            </p:spPr>
          </p:pic>
        </p:grpSp>
        <p:sp>
          <p:nvSpPr>
            <p:cNvPr id="24" name="Down Arrow Callout 23"/>
            <p:cNvSpPr/>
            <p:nvPr/>
          </p:nvSpPr>
          <p:spPr>
            <a:xfrm>
              <a:off x="107503" y="2555612"/>
              <a:ext cx="503666" cy="647872"/>
            </a:xfrm>
            <a:prstGeom prst="downArrow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A</a:t>
              </a:r>
              <a:endParaRPr lang="he-IL" b="1" dirty="0">
                <a:solidFill>
                  <a:srgbClr val="FFFF00"/>
                </a:solidFill>
              </a:endParaRPr>
            </a:p>
          </p:txBody>
        </p:sp>
        <p:sp>
          <p:nvSpPr>
            <p:cNvPr id="25" name="Down Arrow Callout 24"/>
            <p:cNvSpPr/>
            <p:nvPr/>
          </p:nvSpPr>
          <p:spPr>
            <a:xfrm>
              <a:off x="683121" y="2555612"/>
              <a:ext cx="503666" cy="647872"/>
            </a:xfrm>
            <a:prstGeom prst="downArrow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A</a:t>
              </a:r>
              <a:endParaRPr lang="he-IL" b="1" dirty="0">
                <a:solidFill>
                  <a:srgbClr val="FFFF00"/>
                </a:solidFill>
              </a:endParaRPr>
            </a:p>
          </p:txBody>
        </p:sp>
        <p:sp>
          <p:nvSpPr>
            <p:cNvPr id="26" name="Down Arrow Callout 25"/>
            <p:cNvSpPr/>
            <p:nvPr/>
          </p:nvSpPr>
          <p:spPr>
            <a:xfrm>
              <a:off x="1260452" y="2555612"/>
              <a:ext cx="503666" cy="647872"/>
            </a:xfrm>
            <a:prstGeom prst="downArrow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A</a:t>
              </a:r>
              <a:endParaRPr lang="he-IL" b="1" dirty="0">
                <a:solidFill>
                  <a:srgbClr val="FFFF00"/>
                </a:solidFill>
              </a:endParaRPr>
            </a:p>
          </p:txBody>
        </p:sp>
        <p:sp>
          <p:nvSpPr>
            <p:cNvPr id="27" name="Down Arrow Callout 26"/>
            <p:cNvSpPr/>
            <p:nvPr/>
          </p:nvSpPr>
          <p:spPr>
            <a:xfrm>
              <a:off x="1908023" y="2555612"/>
              <a:ext cx="503666" cy="647872"/>
            </a:xfrm>
            <a:prstGeom prst="downArrow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A</a:t>
              </a:r>
              <a:endParaRPr lang="he-IL" b="1" dirty="0">
                <a:solidFill>
                  <a:srgbClr val="FFFF00"/>
                </a:solidFill>
              </a:endParaRPr>
            </a:p>
          </p:txBody>
        </p:sp>
        <p:sp>
          <p:nvSpPr>
            <p:cNvPr id="28" name="Down Arrow Callout 27"/>
            <p:cNvSpPr/>
            <p:nvPr/>
          </p:nvSpPr>
          <p:spPr>
            <a:xfrm>
              <a:off x="2483641" y="2555612"/>
              <a:ext cx="503666" cy="647872"/>
            </a:xfrm>
            <a:prstGeom prst="downArrow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A</a:t>
              </a:r>
              <a:endParaRPr lang="he-IL" b="1" dirty="0">
                <a:solidFill>
                  <a:srgbClr val="FFFF00"/>
                </a:solidFill>
              </a:endParaRPr>
            </a:p>
          </p:txBody>
        </p:sp>
        <p:sp>
          <p:nvSpPr>
            <p:cNvPr id="29" name="Down Arrow Callout 28"/>
            <p:cNvSpPr/>
            <p:nvPr/>
          </p:nvSpPr>
          <p:spPr>
            <a:xfrm>
              <a:off x="3059259" y="2555612"/>
              <a:ext cx="505380" cy="647872"/>
            </a:xfrm>
            <a:prstGeom prst="downArrow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A</a:t>
              </a:r>
              <a:endParaRPr lang="he-IL" b="1" dirty="0">
                <a:solidFill>
                  <a:srgbClr val="FFFF00"/>
                </a:solidFill>
              </a:endParaRPr>
            </a:p>
          </p:txBody>
        </p:sp>
        <p:sp>
          <p:nvSpPr>
            <p:cNvPr id="30" name="Down Arrow Callout 29"/>
            <p:cNvSpPr/>
            <p:nvPr/>
          </p:nvSpPr>
          <p:spPr>
            <a:xfrm>
              <a:off x="3636591" y="2555612"/>
              <a:ext cx="503666" cy="647872"/>
            </a:xfrm>
            <a:prstGeom prst="downArrow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A</a:t>
              </a:r>
              <a:endParaRPr lang="he-IL" b="1" dirty="0">
                <a:solidFill>
                  <a:srgbClr val="FFFF00"/>
                </a:solidFill>
              </a:endParaRPr>
            </a:p>
          </p:txBody>
        </p:sp>
        <p:sp>
          <p:nvSpPr>
            <p:cNvPr id="32" name="Down Arrow Callout 31"/>
            <p:cNvSpPr/>
            <p:nvPr/>
          </p:nvSpPr>
          <p:spPr>
            <a:xfrm>
              <a:off x="4859780" y="2555612"/>
              <a:ext cx="503666" cy="647872"/>
            </a:xfrm>
            <a:prstGeom prst="downArrowCallo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H</a:t>
              </a:r>
              <a:endParaRPr lang="he-IL" b="1" dirty="0">
                <a:solidFill>
                  <a:srgbClr val="7030A0"/>
                </a:solidFill>
              </a:endParaRPr>
            </a:p>
          </p:txBody>
        </p:sp>
        <p:sp>
          <p:nvSpPr>
            <p:cNvPr id="35" name="Down Arrow Callout 34"/>
            <p:cNvSpPr/>
            <p:nvPr/>
          </p:nvSpPr>
          <p:spPr>
            <a:xfrm>
              <a:off x="5435398" y="2555612"/>
              <a:ext cx="505379" cy="647872"/>
            </a:xfrm>
            <a:prstGeom prst="downArrowCallo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H</a:t>
              </a:r>
              <a:endParaRPr lang="he-IL" b="1" dirty="0">
                <a:solidFill>
                  <a:srgbClr val="7030A0"/>
                </a:solidFill>
              </a:endParaRPr>
            </a:p>
          </p:txBody>
        </p:sp>
        <p:sp>
          <p:nvSpPr>
            <p:cNvPr id="36" name="Down Arrow Callout 35"/>
            <p:cNvSpPr/>
            <p:nvPr/>
          </p:nvSpPr>
          <p:spPr>
            <a:xfrm>
              <a:off x="6043566" y="2555612"/>
              <a:ext cx="503666" cy="647872"/>
            </a:xfrm>
            <a:prstGeom prst="downArrowCallo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H</a:t>
              </a:r>
              <a:endParaRPr lang="he-IL" b="1" dirty="0">
                <a:solidFill>
                  <a:srgbClr val="7030A0"/>
                </a:solidFill>
              </a:endParaRPr>
            </a:p>
          </p:txBody>
        </p:sp>
        <p:sp>
          <p:nvSpPr>
            <p:cNvPr id="37" name="Down Arrow Callout 36"/>
            <p:cNvSpPr/>
            <p:nvPr/>
          </p:nvSpPr>
          <p:spPr>
            <a:xfrm>
              <a:off x="6660299" y="2555612"/>
              <a:ext cx="503666" cy="647872"/>
            </a:xfrm>
            <a:prstGeom prst="downArrowCallo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H</a:t>
              </a:r>
              <a:endParaRPr lang="he-IL" b="1" dirty="0">
                <a:solidFill>
                  <a:srgbClr val="7030A0"/>
                </a:solidFill>
              </a:endParaRPr>
            </a:p>
          </p:txBody>
        </p:sp>
        <p:sp>
          <p:nvSpPr>
            <p:cNvPr id="38" name="Down Arrow Callout 37"/>
            <p:cNvSpPr/>
            <p:nvPr/>
          </p:nvSpPr>
          <p:spPr>
            <a:xfrm>
              <a:off x="7235918" y="2555612"/>
              <a:ext cx="503666" cy="647872"/>
            </a:xfrm>
            <a:prstGeom prst="downArrowCallo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H</a:t>
              </a:r>
              <a:endParaRPr lang="he-IL" b="1" dirty="0">
                <a:solidFill>
                  <a:srgbClr val="7030A0"/>
                </a:solidFill>
              </a:endParaRPr>
            </a:p>
          </p:txBody>
        </p:sp>
        <p:sp>
          <p:nvSpPr>
            <p:cNvPr id="39" name="Down Arrow Callout 38"/>
            <p:cNvSpPr/>
            <p:nvPr/>
          </p:nvSpPr>
          <p:spPr>
            <a:xfrm>
              <a:off x="7811536" y="2555612"/>
              <a:ext cx="505380" cy="647872"/>
            </a:xfrm>
            <a:prstGeom prst="downArrowCallo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H</a:t>
              </a:r>
              <a:endParaRPr lang="he-IL" b="1" dirty="0">
                <a:solidFill>
                  <a:srgbClr val="7030A0"/>
                </a:solidFill>
              </a:endParaRPr>
            </a:p>
          </p:txBody>
        </p:sp>
        <p:sp>
          <p:nvSpPr>
            <p:cNvPr id="40" name="Down Arrow Callout 39"/>
            <p:cNvSpPr/>
            <p:nvPr/>
          </p:nvSpPr>
          <p:spPr>
            <a:xfrm>
              <a:off x="8388868" y="2555612"/>
              <a:ext cx="503666" cy="647872"/>
            </a:xfrm>
            <a:prstGeom prst="downArrowCallo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H</a:t>
              </a:r>
              <a:endParaRPr lang="he-IL" b="1" dirty="0">
                <a:solidFill>
                  <a:srgbClr val="7030A0"/>
                </a:solidFill>
              </a:endParaRPr>
            </a:p>
          </p:txBody>
        </p:sp>
        <p:sp>
          <p:nvSpPr>
            <p:cNvPr id="44" name="Down Arrow Callout 43"/>
            <p:cNvSpPr/>
            <p:nvPr/>
          </p:nvSpPr>
          <p:spPr>
            <a:xfrm>
              <a:off x="4284162" y="2564611"/>
              <a:ext cx="503666" cy="647872"/>
            </a:xfrm>
            <a:prstGeom prst="downArrowCallo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r>
                <a:rPr lang="en-US" sz="2800" b="1" dirty="0">
                  <a:solidFill>
                    <a:srgbClr val="FFFF00"/>
                  </a:solidFill>
                </a:rPr>
                <a:t>H</a:t>
              </a:r>
              <a:endParaRPr lang="he-IL" b="1" dirty="0">
                <a:solidFill>
                  <a:srgbClr val="7030A0"/>
                </a:solidFill>
              </a:endParaRPr>
            </a:p>
          </p:txBody>
        </p:sp>
      </p:grpSp>
      <p:pic>
        <p:nvPicPr>
          <p:cNvPr id="42" name="Picture 41"/>
          <p:cNvPicPr/>
          <p:nvPr/>
        </p:nvPicPr>
        <p:blipFill>
          <a:blip r:embed="rId17">
            <a:extLst>
              <a:ext uri="{28A0092B-C50C-407E-A947-70E740481C1C}">
                <a14:useLocalDpi xmlns:a14="http://schemas.microsoft.com/office/drawing/2010/main" val="0"/>
              </a:ext>
            </a:extLst>
          </a:blip>
          <a:srcRect/>
          <a:stretch>
            <a:fillRect/>
          </a:stretch>
        </p:blipFill>
        <p:spPr bwMode="auto">
          <a:xfrm>
            <a:off x="468312" y="3682398"/>
            <a:ext cx="3736975" cy="2705277"/>
          </a:xfrm>
          <a:prstGeom prst="rect">
            <a:avLst/>
          </a:prstGeom>
          <a:noFill/>
          <a:ln>
            <a:noFill/>
          </a:ln>
        </p:spPr>
      </p:pic>
      <p:pic>
        <p:nvPicPr>
          <p:cNvPr id="43" name="Picture 42"/>
          <p:cNvPicPr/>
          <p:nvPr/>
        </p:nvPicPr>
        <p:blipFill>
          <a:blip r:embed="rId18">
            <a:extLst>
              <a:ext uri="{28A0092B-C50C-407E-A947-70E740481C1C}">
                <a14:useLocalDpi xmlns:a14="http://schemas.microsoft.com/office/drawing/2010/main" val="0"/>
              </a:ext>
            </a:extLst>
          </a:blip>
          <a:srcRect/>
          <a:stretch>
            <a:fillRect/>
          </a:stretch>
        </p:blipFill>
        <p:spPr bwMode="auto">
          <a:xfrm>
            <a:off x="5243195" y="3682398"/>
            <a:ext cx="3528059" cy="2668905"/>
          </a:xfrm>
          <a:prstGeom prst="rect">
            <a:avLst/>
          </a:prstGeom>
          <a:noFill/>
          <a:ln>
            <a:noFill/>
          </a:ln>
        </p:spPr>
      </p:pic>
      <p:sp>
        <p:nvSpPr>
          <p:cNvPr id="45" name="Text Box 2"/>
          <p:cNvSpPr txBox="1">
            <a:spLocks noChangeArrowheads="1"/>
          </p:cNvSpPr>
          <p:nvPr/>
        </p:nvSpPr>
        <p:spPr bwMode="auto">
          <a:xfrm>
            <a:off x="935531" y="5035036"/>
            <a:ext cx="1280160" cy="78232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nSpc>
                <a:spcPct val="115000"/>
              </a:lnSpc>
              <a:spcBef>
                <a:spcPts val="0"/>
              </a:spcBef>
              <a:spcAft>
                <a:spcPts val="0"/>
              </a:spcAft>
            </a:pPr>
            <a:r>
              <a:rPr lang="en-US" sz="1100">
                <a:effectLst/>
                <a:latin typeface="Calibri"/>
                <a:ea typeface="Calibri"/>
                <a:cs typeface="Times New Roman"/>
              </a:rPr>
              <a:t>Red – Face B</a:t>
            </a:r>
          </a:p>
          <a:p>
            <a:pPr marL="0" marR="0">
              <a:lnSpc>
                <a:spcPct val="115000"/>
              </a:lnSpc>
              <a:spcBef>
                <a:spcPts val="0"/>
              </a:spcBef>
              <a:spcAft>
                <a:spcPts val="0"/>
              </a:spcAft>
            </a:pPr>
            <a:r>
              <a:rPr lang="en-US" sz="1100">
                <a:effectLst/>
                <a:latin typeface="Calibri"/>
                <a:ea typeface="Calibri"/>
                <a:cs typeface="Times New Roman"/>
              </a:rPr>
              <a:t>Blue – Face C</a:t>
            </a:r>
          </a:p>
          <a:p>
            <a:pPr marL="0" marR="0">
              <a:lnSpc>
                <a:spcPct val="115000"/>
              </a:lnSpc>
              <a:spcBef>
                <a:spcPts val="0"/>
              </a:spcBef>
              <a:spcAft>
                <a:spcPts val="0"/>
              </a:spcAft>
            </a:pPr>
            <a:r>
              <a:rPr lang="en-US" sz="1100">
                <a:effectLst/>
                <a:latin typeface="Calibri"/>
                <a:ea typeface="Calibri"/>
                <a:cs typeface="Times New Roman"/>
              </a:rPr>
              <a:t>Green – Face E</a:t>
            </a:r>
          </a:p>
          <a:p>
            <a:pPr marL="0" marR="0">
              <a:lnSpc>
                <a:spcPct val="115000"/>
              </a:lnSpc>
              <a:spcBef>
                <a:spcPts val="0"/>
              </a:spcBef>
              <a:spcAft>
                <a:spcPts val="0"/>
              </a:spcAft>
            </a:pPr>
            <a:r>
              <a:rPr lang="en-US" sz="1100">
                <a:effectLst/>
                <a:latin typeface="Calibri"/>
                <a:ea typeface="Calibri"/>
                <a:cs typeface="Times New Roman"/>
              </a:rPr>
              <a:t>Magenta – Face H</a:t>
            </a:r>
          </a:p>
        </p:txBody>
      </p:sp>
      <p:sp>
        <p:nvSpPr>
          <p:cNvPr id="47"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219</a:t>
            </a:fld>
            <a:endParaRPr lang="en-US"/>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4971438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112094039"/>
              </p:ext>
            </p:extLst>
          </p:nvPr>
        </p:nvGraphicFramePr>
        <p:xfrm>
          <a:off x="2037122" y="1203154"/>
          <a:ext cx="5069755" cy="4706757"/>
        </p:xfrm>
        <a:graphic>
          <a:graphicData uri="http://schemas.openxmlformats.org/drawingml/2006/table">
            <a:tbl>
              <a:tblPr/>
              <a:tblGrid>
                <a:gridCol w="950579"/>
                <a:gridCol w="950579"/>
                <a:gridCol w="1267439"/>
                <a:gridCol w="950579"/>
                <a:gridCol w="950579"/>
              </a:tblGrid>
              <a:tr h="378132">
                <a:tc>
                  <a:txBody>
                    <a:bodyPr/>
                    <a:lstStyle/>
                    <a:p>
                      <a:pPr algn="ctr" fontAlgn="b"/>
                      <a:r>
                        <a:rPr lang="en-US" sz="1800" b="0" i="0" u="none" strike="noStrike" dirty="0">
                          <a:solidFill>
                            <a:srgbClr val="000000"/>
                          </a:solidFill>
                          <a:effectLst/>
                          <a:latin typeface="Calibri" panose="020F0502020204030204" pitchFamily="34" charset="0"/>
                        </a:rPr>
                        <a:t>ID</a:t>
                      </a:r>
                    </a:p>
                  </a:txBody>
                  <a:tcPr marL="6350" marR="6350" marT="635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GRP.ID</a:t>
                      </a:r>
                    </a:p>
                  </a:txBody>
                  <a:tcPr marL="6350" marR="6350" marT="635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Depression</a:t>
                      </a:r>
                    </a:p>
                  </a:txBody>
                  <a:tcPr marL="6350" marR="6350" marT="635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Colleff</a:t>
                      </a:r>
                    </a:p>
                  </a:txBody>
                  <a:tcPr marL="6350" marR="6350" marT="635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Provider</a:t>
                      </a:r>
                    </a:p>
                  </a:txBody>
                  <a:tcPr marL="6350" marR="6350" marT="635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575">
                <a:tc>
                  <a:txBody>
                    <a:bodyPr/>
                    <a:lstStyle/>
                    <a:p>
                      <a:pPr algn="ctr" fontAlgn="b"/>
                      <a:r>
                        <a:rPr lang="en-US" sz="1800" b="0" i="0" u="none" strike="noStrike" dirty="0">
                          <a:solidFill>
                            <a:srgbClr val="000000"/>
                          </a:solidFill>
                          <a:effectLst/>
                          <a:latin typeface="Calibri" panose="020F0502020204030204" pitchFamily="34" charset="0"/>
                        </a:rPr>
                        <a:t>1</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a:solidFill>
                            <a:srgbClr val="000000"/>
                          </a:solidFill>
                          <a:effectLst/>
                          <a:latin typeface="Calibri" panose="020F0502020204030204" pitchFamily="34" charset="0"/>
                        </a:rPr>
                        <a:t>3.5</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a:solidFill>
                            <a:srgbClr val="000000"/>
                          </a:solidFill>
                          <a:effectLst/>
                          <a:latin typeface="Calibri" panose="020F0502020204030204" pitchFamily="34" charset="0"/>
                        </a:rPr>
                        <a:t>3</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4.1</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3.3</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2.3</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2.1</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4</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2.2</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3.2</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5</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1.3</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3.3</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6</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3.5</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2.1</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7</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2.2</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3.1</a:t>
                      </a:r>
                    </a:p>
                  </a:txBody>
                  <a:tcPr marL="6350" marR="6350" marT="6350"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8</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3.1</a:t>
                      </a:r>
                    </a:p>
                  </a:txBody>
                  <a:tcPr marL="6350" marR="6350" marT="6350"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4.1</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9</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3.4</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3.2</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10</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2.2</a:t>
                      </a:r>
                    </a:p>
                  </a:txBody>
                  <a:tcPr marL="6350" marR="6350" marT="6350"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4.2</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11</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4.3</a:t>
                      </a:r>
                    </a:p>
                  </a:txBody>
                  <a:tcPr marL="6350" marR="6350" marT="6350"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3.3</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12</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2.1</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2.1</a:t>
                      </a:r>
                    </a:p>
                  </a:txBody>
                  <a:tcPr marL="6350" marR="6350" marT="6350"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13</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2.5</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3.1</a:t>
                      </a:r>
                    </a:p>
                  </a:txBody>
                  <a:tcPr marL="6350" marR="6350" marT="6350"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14</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3.6</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3.4</a:t>
                      </a:r>
                    </a:p>
                  </a:txBody>
                  <a:tcPr marL="6350" marR="6350" marT="6350"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15</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3</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2.1</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2.2</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tcPr>
                </a:tc>
              </a:tr>
            </a:tbl>
          </a:graphicData>
        </a:graphic>
      </p:graphicFrame>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22</a:t>
            </a:fld>
            <a:endParaRPr lang="en-US"/>
          </a:p>
        </p:txBody>
      </p:sp>
    </p:spTree>
    <p:extLst>
      <p:ext uri="{BB962C8B-B14F-4D97-AF65-F5344CB8AC3E}">
        <p14:creationId xmlns:p14="http://schemas.microsoft.com/office/powerpoint/2010/main" val="2703121822"/>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nchor="b">
            <a:normAutofit/>
          </a:bodyPr>
          <a:lstStyle/>
          <a:p>
            <a:r>
              <a:rPr lang="en-US" dirty="0"/>
              <a:t>Modeling Individual Differences</a:t>
            </a:r>
            <a:endParaRPr lang="en-US" sz="2000" dirty="0" smtClean="0"/>
          </a:p>
        </p:txBody>
      </p:sp>
      <p:sp>
        <p:nvSpPr>
          <p:cNvPr id="4" name="Content Placeholder 3"/>
          <p:cNvSpPr txBox="1">
            <a:spLocks noGrp="1"/>
          </p:cNvSpPr>
          <p:nvPr>
            <p:ph sz="half" idx="4294967295"/>
          </p:nvPr>
        </p:nvSpPr>
        <p:spPr>
          <a:xfrm>
            <a:off x="457200" y="1371600"/>
            <a:ext cx="8153400" cy="4721292"/>
          </a:xfrm>
          <a:prstGeom prst="rect">
            <a:avLst/>
          </a:prstGeom>
          <a:noFill/>
          <a:ln w="28575"/>
          <a:effectLst/>
        </p:spPr>
        <p:style>
          <a:lnRef idx="0">
            <a:schemeClr val="accent3"/>
          </a:lnRef>
          <a:fillRef idx="3">
            <a:schemeClr val="accent3"/>
          </a:fillRef>
          <a:effectRef idx="3">
            <a:schemeClr val="accent3"/>
          </a:effectRef>
          <a:fontRef idx="minor">
            <a:schemeClr val="lt1"/>
          </a:fontRef>
        </p:style>
        <p:txBody>
          <a:bodyPr wrap="square" rtlCol="0">
            <a:noAutofit/>
          </a:bodyPr>
          <a:lstStyle/>
          <a:p>
            <a:pPr>
              <a:spcAft>
                <a:spcPts val="600"/>
              </a:spcAft>
            </a:pPr>
            <a:r>
              <a:rPr lang="en-US" sz="2400" dirty="0" smtClean="0">
                <a:solidFill>
                  <a:schemeClr val="tx1"/>
                </a:solidFill>
              </a:rPr>
              <a:t>All three correlations significant in anticipated direction</a:t>
            </a:r>
          </a:p>
          <a:p>
            <a:pPr>
              <a:spcAft>
                <a:spcPts val="600"/>
              </a:spcAft>
            </a:pPr>
            <a:endParaRPr lang="en-US" dirty="0" smtClean="0">
              <a:solidFill>
                <a:schemeClr val="tx1"/>
              </a:solidFill>
            </a:endParaRPr>
          </a:p>
        </p:txBody>
      </p:sp>
      <p:pic>
        <p:nvPicPr>
          <p:cNvPr id="583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41" t="33827" r="64763" b="27416"/>
          <a:stretch/>
        </p:blipFill>
        <p:spPr bwMode="auto">
          <a:xfrm>
            <a:off x="729343" y="3048000"/>
            <a:ext cx="3481235" cy="2398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79" t="33536" r="64440" b="26833"/>
          <a:stretch/>
        </p:blipFill>
        <p:spPr bwMode="auto">
          <a:xfrm>
            <a:off x="4659025" y="3054925"/>
            <a:ext cx="3514164"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220</a:t>
            </a:fld>
            <a:endParaRPr lang="en-US"/>
          </a:p>
        </p:txBody>
      </p:sp>
      <p:sp>
        <p:nvSpPr>
          <p:cNvPr id="3" name="Date Placeholder 2"/>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14755038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Rectangle 2"/>
          <p:cNvSpPr>
            <a:spLocks noGrp="1" noChangeArrowheads="1"/>
          </p:cNvSpPr>
          <p:nvPr>
            <p:ph type="title"/>
          </p:nvPr>
        </p:nvSpPr>
        <p:spPr/>
        <p:txBody>
          <a:bodyPr/>
          <a:lstStyle/>
          <a:p>
            <a:r>
              <a:rPr lang="en-US" altLang="en-US" dirty="0" smtClean="0"/>
              <a:t>Empirical Bayes Summary</a:t>
            </a:r>
          </a:p>
        </p:txBody>
      </p:sp>
      <p:sp>
        <p:nvSpPr>
          <p:cNvPr id="91142" name="Rectangle 3"/>
          <p:cNvSpPr>
            <a:spLocks noGrp="1" noChangeArrowheads="1"/>
          </p:cNvSpPr>
          <p:nvPr>
            <p:ph idx="1"/>
          </p:nvPr>
        </p:nvSpPr>
        <p:spPr/>
        <p:txBody>
          <a:bodyPr/>
          <a:lstStyle/>
          <a:p>
            <a:r>
              <a:rPr lang="en-US" altLang="en-US" dirty="0" smtClean="0"/>
              <a:t>Empirical Bayes estimates or BLUPs can be an effective way to clean-up messy data</a:t>
            </a:r>
          </a:p>
          <a:p>
            <a:pPr lvl="1"/>
            <a:r>
              <a:rPr lang="en-US" altLang="en-US" dirty="0" smtClean="0"/>
              <a:t>Obtain estimates of overall properties</a:t>
            </a:r>
          </a:p>
          <a:p>
            <a:pPr lvl="2"/>
            <a:r>
              <a:rPr lang="en-US" altLang="en-US" dirty="0" smtClean="0"/>
              <a:t>Intercepts / Mean values</a:t>
            </a:r>
          </a:p>
          <a:p>
            <a:pPr lvl="1"/>
            <a:r>
              <a:rPr lang="en-US" altLang="en-US" dirty="0" smtClean="0"/>
              <a:t>Obtain estimates of slopes</a:t>
            </a:r>
          </a:p>
          <a:p>
            <a:endParaRPr lang="en-US" altLang="en-US" dirty="0" smtClean="0"/>
          </a:p>
          <a:p>
            <a:r>
              <a:rPr lang="en-US" altLang="en-US" dirty="0" smtClean="0"/>
              <a:t>In cases where ICC values are very high, BLUPs will be similar to observed level-2 data</a:t>
            </a:r>
          </a:p>
        </p:txBody>
      </p:sp>
      <p:sp>
        <p:nvSpPr>
          <p:cNvPr id="9"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221</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78042634"/>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en-US" dirty="0" smtClean="0"/>
              <a:t>Empirical Bayes with ICC(1) of .94</a:t>
            </a:r>
          </a:p>
        </p:txBody>
      </p:sp>
      <p:graphicFrame>
        <p:nvGraphicFramePr>
          <p:cNvPr id="79878" name="Object 1"/>
          <p:cNvGraphicFramePr>
            <a:graphicFrameLocks noChangeAspect="1"/>
          </p:cNvGraphicFramePr>
          <p:nvPr/>
        </p:nvGraphicFramePr>
        <p:xfrm>
          <a:off x="1317625" y="1327150"/>
          <a:ext cx="6677025" cy="4962525"/>
        </p:xfrm>
        <a:graphic>
          <a:graphicData uri="http://schemas.openxmlformats.org/presentationml/2006/ole">
            <mc:AlternateContent xmlns:mc="http://schemas.openxmlformats.org/markup-compatibility/2006">
              <mc:Choice xmlns:v="urn:schemas-microsoft-com:vml" Requires="v">
                <p:oleObj spid="_x0000_s289866" r:id="rId3" imgW="6681795" imgH="4962574" progId="Excel.Chart.8">
                  <p:embed/>
                </p:oleObj>
              </mc:Choice>
              <mc:Fallback>
                <p:oleObj r:id="rId3" imgW="6681795" imgH="4962574"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7625" y="1327150"/>
                        <a:ext cx="6677025"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222</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405173361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Rectangle 2"/>
          <p:cNvSpPr>
            <a:spLocks noGrp="1" noChangeArrowheads="1"/>
          </p:cNvSpPr>
          <p:nvPr>
            <p:ph type="title"/>
          </p:nvPr>
        </p:nvSpPr>
        <p:spPr/>
        <p:txBody>
          <a:bodyPr/>
          <a:lstStyle/>
          <a:p>
            <a:r>
              <a:rPr lang="en-US" altLang="en-US" dirty="0" smtClean="0"/>
              <a:t>Empirical Bayes Exercise</a:t>
            </a:r>
          </a:p>
        </p:txBody>
      </p:sp>
      <p:sp>
        <p:nvSpPr>
          <p:cNvPr id="91142" name="Rectangle 3"/>
          <p:cNvSpPr>
            <a:spLocks noGrp="1" noChangeArrowheads="1"/>
          </p:cNvSpPr>
          <p:nvPr>
            <p:ph idx="1"/>
          </p:nvPr>
        </p:nvSpPr>
        <p:spPr/>
        <p:txBody>
          <a:bodyPr/>
          <a:lstStyle/>
          <a:p>
            <a:r>
              <a:rPr lang="en-US" altLang="en-US" dirty="0" smtClean="0"/>
              <a:t>Use the </a:t>
            </a:r>
            <a:r>
              <a:rPr lang="en-US" altLang="en-US" dirty="0" err="1" smtClean="0"/>
              <a:t>univbct</a:t>
            </a:r>
            <a:r>
              <a:rPr lang="en-US" altLang="en-US" dirty="0" smtClean="0"/>
              <a:t> </a:t>
            </a:r>
            <a:r>
              <a:rPr lang="en-US" altLang="en-US" dirty="0" err="1" smtClean="0"/>
              <a:t>data.frame</a:t>
            </a:r>
            <a:r>
              <a:rPr lang="en-US" altLang="en-US" dirty="0" smtClean="0"/>
              <a:t> to estimate BLUPs for:</a:t>
            </a:r>
          </a:p>
          <a:p>
            <a:pPr lvl="1"/>
            <a:r>
              <a:rPr lang="en-US" altLang="en-US" dirty="0"/>
              <a:t>A</a:t>
            </a:r>
            <a:r>
              <a:rPr lang="en-US" altLang="en-US" dirty="0" smtClean="0"/>
              <a:t>verage levels of job satisfaction (Intercept)</a:t>
            </a:r>
          </a:p>
          <a:p>
            <a:pPr lvl="1"/>
            <a:r>
              <a:rPr lang="en-US" altLang="en-US" dirty="0"/>
              <a:t>J</a:t>
            </a:r>
            <a:r>
              <a:rPr lang="en-US" altLang="en-US" dirty="0" smtClean="0"/>
              <a:t>ob satisfaction slopes</a:t>
            </a:r>
          </a:p>
          <a:p>
            <a:r>
              <a:rPr lang="en-US" altLang="en-US" dirty="0" smtClean="0"/>
              <a:t>Determine if BLUPs are related to changes in job commitment</a:t>
            </a:r>
          </a:p>
          <a:p>
            <a:r>
              <a:rPr lang="en-US" altLang="en-US" dirty="0" smtClean="0"/>
              <a:t>HINTS</a:t>
            </a:r>
          </a:p>
          <a:p>
            <a:endParaRPr lang="en-US" altLang="en-US" dirty="0" smtClean="0"/>
          </a:p>
          <a:p>
            <a:pPr lvl="1"/>
            <a:endParaRPr lang="en-US" altLang="en-US" dirty="0" smtClean="0"/>
          </a:p>
        </p:txBody>
      </p:sp>
      <p:sp>
        <p:nvSpPr>
          <p:cNvPr id="7" name="Content Placeholder 2"/>
          <p:cNvSpPr txBox="1">
            <a:spLocks/>
          </p:cNvSpPr>
          <p:nvPr/>
        </p:nvSpPr>
        <p:spPr bwMode="auto">
          <a:xfrm>
            <a:off x="843148" y="3730948"/>
            <a:ext cx="7718962" cy="2308966"/>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FontTx/>
              <a:buNone/>
              <a:defRPr/>
            </a:pPr>
            <a:r>
              <a:rPr lang="en-US" sz="1600" dirty="0">
                <a:latin typeface="Courier New" pitchFamily="49" charset="0"/>
              </a:rPr>
              <a:t>&gt; </a:t>
            </a:r>
            <a:r>
              <a:rPr lang="en-US" sz="1600" dirty="0" smtClean="0">
                <a:latin typeface="Courier New" pitchFamily="49" charset="0"/>
              </a:rPr>
              <a:t>data(</a:t>
            </a:r>
            <a:r>
              <a:rPr lang="en-US" sz="1600" dirty="0" err="1" smtClean="0">
                <a:latin typeface="Courier New" pitchFamily="49" charset="0"/>
              </a:rPr>
              <a:t>univbct</a:t>
            </a:r>
            <a:r>
              <a:rPr lang="en-US" sz="1600" dirty="0" smtClean="0">
                <a:latin typeface="Courier New" pitchFamily="49" charset="0"/>
              </a:rPr>
              <a:t>)   #bring in the data from multilevel package</a:t>
            </a:r>
            <a:endParaRPr lang="en-US" sz="1600" dirty="0">
              <a:latin typeface="Courier New" pitchFamily="49" charset="0"/>
            </a:endParaRPr>
          </a:p>
          <a:p>
            <a:pPr marL="0" indent="0">
              <a:spcBef>
                <a:spcPct val="0"/>
              </a:spcBef>
              <a:buFontTx/>
              <a:buNone/>
              <a:defRPr/>
            </a:pPr>
            <a:endParaRPr lang="en-US" sz="1600" dirty="0" smtClean="0">
              <a:latin typeface="Courier New" pitchFamily="49" charset="0"/>
            </a:endParaRPr>
          </a:p>
          <a:p>
            <a:pPr marL="0" indent="0">
              <a:spcBef>
                <a:spcPct val="0"/>
              </a:spcBef>
              <a:buFontTx/>
              <a:buNone/>
              <a:defRPr/>
            </a:pPr>
            <a:r>
              <a:rPr lang="en-US" sz="1600" dirty="0" smtClean="0">
                <a:latin typeface="Courier New" pitchFamily="49" charset="0"/>
              </a:rPr>
              <a:t># Convert data from long (</a:t>
            </a:r>
            <a:r>
              <a:rPr lang="en-US" sz="1600" dirty="0" err="1" smtClean="0">
                <a:latin typeface="Courier New" pitchFamily="49" charset="0"/>
              </a:rPr>
              <a:t>univariate</a:t>
            </a:r>
            <a:r>
              <a:rPr lang="en-US" sz="1600" dirty="0" smtClean="0">
                <a:latin typeface="Courier New" pitchFamily="49" charset="0"/>
              </a:rPr>
              <a:t>) to wide format</a:t>
            </a:r>
          </a:p>
          <a:p>
            <a:pPr marL="0" indent="0">
              <a:spcBef>
                <a:spcPct val="0"/>
              </a:spcBef>
              <a:buFontTx/>
              <a:buNone/>
              <a:defRPr/>
            </a:pPr>
            <a:r>
              <a:rPr lang="en-US" sz="1600" dirty="0" smtClean="0">
                <a:latin typeface="Courier New" pitchFamily="49" charset="0"/>
              </a:rPr>
              <a:t># for final analyses examining changes in job commitment</a:t>
            </a:r>
          </a:p>
          <a:p>
            <a:pPr marL="0" indent="0">
              <a:spcBef>
                <a:spcPct val="0"/>
              </a:spcBef>
              <a:buFontTx/>
              <a:buNone/>
              <a:defRPr/>
            </a:pPr>
            <a:r>
              <a:rPr lang="en-US" sz="1600" dirty="0" smtClean="0">
                <a:latin typeface="Courier New" pitchFamily="49" charset="0"/>
              </a:rPr>
              <a:t>&gt; </a:t>
            </a:r>
            <a:r>
              <a:rPr lang="en-US" sz="1600" dirty="0" err="1">
                <a:latin typeface="Courier New" pitchFamily="49" charset="0"/>
              </a:rPr>
              <a:t>bct</a:t>
            </a:r>
            <a:r>
              <a:rPr lang="en-US" sz="1600" dirty="0">
                <a:latin typeface="Courier New" pitchFamily="49" charset="0"/>
              </a:rPr>
              <a:t>&lt;-</a:t>
            </a:r>
            <a:r>
              <a:rPr lang="en-US" sz="1600" dirty="0" err="1">
                <a:latin typeface="Courier New" pitchFamily="49" charset="0"/>
              </a:rPr>
              <a:t>univbct</a:t>
            </a:r>
            <a:r>
              <a:rPr lang="en-US" sz="1600" dirty="0">
                <a:latin typeface="Courier New" pitchFamily="49" charset="0"/>
              </a:rPr>
              <a:t>[!duplicated(</a:t>
            </a:r>
            <a:r>
              <a:rPr lang="en-US" sz="1600" dirty="0" err="1">
                <a:latin typeface="Courier New" pitchFamily="49" charset="0"/>
              </a:rPr>
              <a:t>univbct$SUBNUM</a:t>
            </a:r>
            <a:r>
              <a:rPr lang="en-US" sz="1600" dirty="0" smtClean="0">
                <a:latin typeface="Courier New" pitchFamily="49" charset="0"/>
              </a:rPr>
              <a:t>),c(1:17,22)]</a:t>
            </a:r>
            <a:endParaRPr lang="en-US" sz="1600" dirty="0">
              <a:latin typeface="Courier New" pitchFamily="49" charset="0"/>
            </a:endParaRPr>
          </a:p>
          <a:p>
            <a:pPr marL="0" indent="0">
              <a:spcBef>
                <a:spcPct val="0"/>
              </a:spcBef>
              <a:buFontTx/>
              <a:buNone/>
              <a:defRPr/>
            </a:pPr>
            <a:r>
              <a:rPr lang="en-US" sz="1600" dirty="0" smtClean="0">
                <a:latin typeface="Courier New" pitchFamily="49" charset="0"/>
              </a:rPr>
              <a:t>&gt; </a:t>
            </a:r>
            <a:r>
              <a:rPr lang="en-US" sz="1600" dirty="0" err="1">
                <a:latin typeface="Courier New" pitchFamily="49" charset="0"/>
              </a:rPr>
              <a:t>nrow</a:t>
            </a:r>
            <a:r>
              <a:rPr lang="en-US" sz="1600" dirty="0">
                <a:latin typeface="Courier New" pitchFamily="49" charset="0"/>
              </a:rPr>
              <a:t>(</a:t>
            </a:r>
            <a:r>
              <a:rPr lang="en-US" sz="1600" dirty="0" err="1">
                <a:latin typeface="Courier New" pitchFamily="49" charset="0"/>
              </a:rPr>
              <a:t>bct</a:t>
            </a:r>
            <a:r>
              <a:rPr lang="en-US" sz="1600" dirty="0">
                <a:latin typeface="Courier New" pitchFamily="49" charset="0"/>
              </a:rPr>
              <a:t>)</a:t>
            </a:r>
          </a:p>
          <a:p>
            <a:pPr marL="0" indent="0">
              <a:spcBef>
                <a:spcPct val="0"/>
              </a:spcBef>
              <a:buFontTx/>
              <a:buNone/>
              <a:defRPr/>
            </a:pPr>
            <a:r>
              <a:rPr lang="en-US" sz="1600" dirty="0">
                <a:latin typeface="Courier New" pitchFamily="49" charset="0"/>
              </a:rPr>
              <a:t>[1] 495</a:t>
            </a:r>
            <a:endParaRPr lang="en-US" sz="1600" dirty="0" smtClean="0">
              <a:latin typeface="Courier New" pitchFamily="49" charset="0"/>
            </a:endParaRPr>
          </a:p>
          <a:p>
            <a:pPr marL="0" indent="0">
              <a:spcBef>
                <a:spcPct val="0"/>
              </a:spcBef>
              <a:buFontTx/>
              <a:buNone/>
              <a:defRPr/>
            </a:pPr>
            <a:r>
              <a:rPr lang="en-US" sz="1600" dirty="0">
                <a:latin typeface="Courier New" pitchFamily="49" charset="0"/>
              </a:rPr>
              <a:t>&gt; </a:t>
            </a:r>
            <a:r>
              <a:rPr lang="en-US" sz="1600" dirty="0" err="1">
                <a:latin typeface="Courier New" pitchFamily="49" charset="0"/>
              </a:rPr>
              <a:t>nrow</a:t>
            </a:r>
            <a:r>
              <a:rPr lang="en-US" sz="1600" dirty="0">
                <a:latin typeface="Courier New" pitchFamily="49" charset="0"/>
              </a:rPr>
              <a:t>(</a:t>
            </a:r>
            <a:r>
              <a:rPr lang="en-US" sz="1600" dirty="0" err="1">
                <a:latin typeface="Courier New" pitchFamily="49" charset="0"/>
              </a:rPr>
              <a:t>univbct</a:t>
            </a:r>
            <a:r>
              <a:rPr lang="en-US" sz="1600" dirty="0">
                <a:latin typeface="Courier New" pitchFamily="49" charset="0"/>
              </a:rPr>
              <a:t>)</a:t>
            </a:r>
          </a:p>
          <a:p>
            <a:pPr marL="0" indent="0">
              <a:spcBef>
                <a:spcPct val="0"/>
              </a:spcBef>
              <a:buFontTx/>
              <a:buNone/>
              <a:defRPr/>
            </a:pPr>
            <a:r>
              <a:rPr lang="en-US" sz="1600" dirty="0">
                <a:latin typeface="Courier New" pitchFamily="49" charset="0"/>
              </a:rPr>
              <a:t>[1] </a:t>
            </a:r>
            <a:r>
              <a:rPr lang="en-US" sz="1600" dirty="0" smtClean="0">
                <a:latin typeface="Courier New" pitchFamily="49" charset="0"/>
              </a:rPr>
              <a:t>1485</a:t>
            </a:r>
            <a:endParaRPr lang="en-US" sz="1600" dirty="0">
              <a:latin typeface="Courier New" pitchFamily="49" charset="0"/>
            </a:endParaRPr>
          </a:p>
        </p:txBody>
      </p:sp>
      <p:sp>
        <p:nvSpPr>
          <p:cNvPr id="10"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223</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20988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Rectangle 2"/>
          <p:cNvSpPr>
            <a:spLocks noGrp="1" noChangeArrowheads="1"/>
          </p:cNvSpPr>
          <p:nvPr>
            <p:ph type="title"/>
          </p:nvPr>
        </p:nvSpPr>
        <p:spPr/>
        <p:txBody>
          <a:bodyPr/>
          <a:lstStyle/>
          <a:p>
            <a:r>
              <a:rPr lang="en-US" altLang="en-US" dirty="0" smtClean="0"/>
              <a:t>Empirical Bayes Exercise</a:t>
            </a:r>
          </a:p>
        </p:txBody>
      </p:sp>
      <p:sp>
        <p:nvSpPr>
          <p:cNvPr id="91142" name="Rectangle 3"/>
          <p:cNvSpPr>
            <a:spLocks noGrp="1" noChangeArrowheads="1"/>
          </p:cNvSpPr>
          <p:nvPr>
            <p:ph idx="1"/>
          </p:nvPr>
        </p:nvSpPr>
        <p:spPr/>
        <p:txBody>
          <a:bodyPr/>
          <a:lstStyle/>
          <a:p>
            <a:r>
              <a:rPr lang="en-US" altLang="en-US" dirty="0" smtClean="0"/>
              <a:t>HINTS (continued)</a:t>
            </a:r>
          </a:p>
          <a:p>
            <a:endParaRPr lang="en-US" altLang="en-US" dirty="0" smtClean="0"/>
          </a:p>
          <a:p>
            <a:pPr lvl="1"/>
            <a:endParaRPr lang="en-US" altLang="en-US" dirty="0" smtClean="0"/>
          </a:p>
        </p:txBody>
      </p:sp>
      <p:sp>
        <p:nvSpPr>
          <p:cNvPr id="7" name="Content Placeholder 2"/>
          <p:cNvSpPr txBox="1">
            <a:spLocks/>
          </p:cNvSpPr>
          <p:nvPr/>
        </p:nvSpPr>
        <p:spPr bwMode="auto">
          <a:xfrm>
            <a:off x="843147" y="1902141"/>
            <a:ext cx="7160821" cy="2308966"/>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FontTx/>
              <a:buNone/>
              <a:defRPr/>
            </a:pPr>
            <a:r>
              <a:rPr lang="en-US" sz="1600" dirty="0" smtClean="0">
                <a:latin typeface="Courier New" pitchFamily="49" charset="0"/>
              </a:rPr>
              <a:t>#Start by estimating the ICC(1)on the </a:t>
            </a:r>
            <a:r>
              <a:rPr lang="en-US" sz="1600" dirty="0" err="1" smtClean="0">
                <a:latin typeface="Courier New" pitchFamily="49" charset="0"/>
              </a:rPr>
              <a:t>univbct</a:t>
            </a:r>
            <a:r>
              <a:rPr lang="en-US" sz="1600" dirty="0" smtClean="0">
                <a:latin typeface="Courier New" pitchFamily="49" charset="0"/>
              </a:rPr>
              <a:t> </a:t>
            </a:r>
            <a:r>
              <a:rPr lang="en-US" sz="1600" dirty="0" err="1" smtClean="0">
                <a:latin typeface="Courier New" pitchFamily="49" charset="0"/>
              </a:rPr>
              <a:t>dataframe</a:t>
            </a:r>
            <a:endParaRPr lang="en-US" sz="1600" dirty="0" smtClean="0">
              <a:latin typeface="Courier New" pitchFamily="49" charset="0"/>
            </a:endParaRPr>
          </a:p>
          <a:p>
            <a:pPr marL="0" indent="0">
              <a:spcBef>
                <a:spcPct val="0"/>
              </a:spcBef>
              <a:buFontTx/>
              <a:buNone/>
              <a:defRPr/>
            </a:pPr>
            <a:endParaRPr lang="en-US" sz="1600" dirty="0" smtClean="0">
              <a:latin typeface="Courier New" pitchFamily="49" charset="0"/>
            </a:endParaRPr>
          </a:p>
          <a:p>
            <a:pPr marL="0" indent="0">
              <a:spcBef>
                <a:spcPct val="0"/>
              </a:spcBef>
              <a:buFontTx/>
              <a:buNone/>
              <a:defRPr/>
            </a:pPr>
            <a:r>
              <a:rPr lang="en-US" sz="1600" dirty="0">
                <a:latin typeface="Courier New" pitchFamily="49" charset="0"/>
              </a:rPr>
              <a:t>&gt; </a:t>
            </a:r>
            <a:r>
              <a:rPr lang="en-US" sz="1600" dirty="0" err="1">
                <a:latin typeface="Courier New" pitchFamily="49" charset="0"/>
              </a:rPr>
              <a:t>tmod.null</a:t>
            </a:r>
            <a:r>
              <a:rPr lang="en-US" sz="1600" dirty="0">
                <a:latin typeface="Courier New" pitchFamily="49" charset="0"/>
              </a:rPr>
              <a:t>&lt;-</a:t>
            </a:r>
            <a:r>
              <a:rPr lang="en-US" sz="1600" dirty="0" err="1">
                <a:latin typeface="Courier New" pitchFamily="49" charset="0"/>
              </a:rPr>
              <a:t>lme</a:t>
            </a:r>
            <a:r>
              <a:rPr lang="en-US" sz="1600" dirty="0">
                <a:latin typeface="Courier New" pitchFamily="49" charset="0"/>
              </a:rPr>
              <a:t>(JSAT~1,random=~1|SUBNUM,data=</a:t>
            </a:r>
            <a:r>
              <a:rPr lang="en-US" sz="1600" dirty="0" err="1">
                <a:latin typeface="Courier New" pitchFamily="49" charset="0"/>
              </a:rPr>
              <a:t>univbct</a:t>
            </a:r>
            <a:r>
              <a:rPr lang="en-US" sz="1600" dirty="0">
                <a:latin typeface="Courier New" pitchFamily="49" charset="0"/>
              </a:rPr>
              <a:t>,</a:t>
            </a:r>
          </a:p>
          <a:p>
            <a:pPr marL="0" indent="0">
              <a:spcBef>
                <a:spcPct val="0"/>
              </a:spcBef>
              <a:buFontTx/>
              <a:buNone/>
              <a:defRPr/>
            </a:pPr>
            <a:r>
              <a:rPr lang="en-US" sz="1600" dirty="0" smtClean="0">
                <a:latin typeface="Courier New" pitchFamily="49" charset="0"/>
              </a:rPr>
              <a:t> </a:t>
            </a:r>
            <a:r>
              <a:rPr lang="en-US" sz="1600" dirty="0" err="1">
                <a:latin typeface="Courier New" pitchFamily="49" charset="0"/>
              </a:rPr>
              <a:t>na.action</a:t>
            </a:r>
            <a:r>
              <a:rPr lang="en-US" sz="1600" dirty="0">
                <a:latin typeface="Courier New" pitchFamily="49" charset="0"/>
              </a:rPr>
              <a:t>=</a:t>
            </a:r>
            <a:r>
              <a:rPr lang="en-US" sz="1600" dirty="0" err="1">
                <a:latin typeface="Courier New" pitchFamily="49" charset="0"/>
              </a:rPr>
              <a:t>na.omit</a:t>
            </a:r>
            <a:r>
              <a:rPr lang="en-US" sz="1600" dirty="0" smtClean="0">
                <a:latin typeface="Courier New" pitchFamily="49" charset="0"/>
              </a:rPr>
              <a:t>)</a:t>
            </a:r>
          </a:p>
          <a:p>
            <a:pPr marL="0" indent="0">
              <a:spcBef>
                <a:spcPct val="0"/>
              </a:spcBef>
              <a:buFontTx/>
              <a:buNone/>
              <a:defRPr/>
            </a:pPr>
            <a:endParaRPr lang="en-US" sz="1600" dirty="0">
              <a:latin typeface="Courier New" pitchFamily="49" charset="0"/>
            </a:endParaRPr>
          </a:p>
          <a:p>
            <a:pPr marL="0" indent="0">
              <a:spcBef>
                <a:spcPct val="0"/>
              </a:spcBef>
              <a:buFontTx/>
              <a:buNone/>
              <a:defRPr/>
            </a:pPr>
            <a:r>
              <a:rPr lang="en-US" sz="1600" dirty="0" smtClean="0">
                <a:latin typeface="Courier New" pitchFamily="49" charset="0"/>
              </a:rPr>
              <a:t>&gt; </a:t>
            </a:r>
            <a:r>
              <a:rPr lang="en-US" sz="1600" dirty="0" err="1" smtClean="0">
                <a:latin typeface="Courier New" pitchFamily="49" charset="0"/>
              </a:rPr>
              <a:t>VarCorr</a:t>
            </a:r>
            <a:r>
              <a:rPr lang="en-US" sz="1600" dirty="0" smtClean="0">
                <a:latin typeface="Courier New" pitchFamily="49" charset="0"/>
              </a:rPr>
              <a:t>(</a:t>
            </a:r>
            <a:r>
              <a:rPr lang="en-US" sz="1600" dirty="0" err="1" smtClean="0">
                <a:latin typeface="Courier New" pitchFamily="49" charset="0"/>
              </a:rPr>
              <a:t>tmod.null</a:t>
            </a:r>
            <a:r>
              <a:rPr lang="en-US" sz="1600" dirty="0" smtClean="0">
                <a:latin typeface="Courier New" pitchFamily="49" charset="0"/>
              </a:rPr>
              <a:t>)</a:t>
            </a:r>
          </a:p>
          <a:p>
            <a:pPr marL="0" indent="0">
              <a:spcBef>
                <a:spcPct val="0"/>
              </a:spcBef>
              <a:buFontTx/>
              <a:buNone/>
              <a:defRPr/>
            </a:pPr>
            <a:endParaRPr lang="en-US" sz="1600" dirty="0" smtClean="0">
              <a:latin typeface="Courier New" pitchFamily="49" charset="0"/>
            </a:endParaRPr>
          </a:p>
          <a:p>
            <a:pPr marL="0" indent="0">
              <a:spcBef>
                <a:spcPct val="0"/>
              </a:spcBef>
              <a:buFontTx/>
              <a:buNone/>
              <a:defRPr/>
            </a:pPr>
            <a:endParaRPr lang="en-US" sz="1600" dirty="0">
              <a:latin typeface="Courier New" pitchFamily="49" charset="0"/>
            </a:endParaRPr>
          </a:p>
          <a:p>
            <a:pPr marL="0" indent="0">
              <a:spcBef>
                <a:spcPct val="0"/>
              </a:spcBef>
              <a:buFontTx/>
              <a:buNone/>
              <a:defRPr/>
            </a:pPr>
            <a:r>
              <a:rPr lang="en-US" sz="1600" dirty="0" smtClean="0">
                <a:latin typeface="Courier New" pitchFamily="49" charset="0"/>
              </a:rPr>
              <a:t>#Determine if TIME slope randomly varies</a:t>
            </a:r>
            <a:endParaRPr lang="en-US" sz="1600" dirty="0">
              <a:latin typeface="Courier New" pitchFamily="49" charset="0"/>
            </a:endParaRPr>
          </a:p>
        </p:txBody>
      </p:sp>
      <p:sp>
        <p:nvSpPr>
          <p:cNvPr id="10"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224</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89013926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Rectangle 2"/>
          <p:cNvSpPr>
            <a:spLocks noGrp="1" noChangeArrowheads="1"/>
          </p:cNvSpPr>
          <p:nvPr>
            <p:ph type="title"/>
          </p:nvPr>
        </p:nvSpPr>
        <p:spPr/>
        <p:txBody>
          <a:bodyPr/>
          <a:lstStyle/>
          <a:p>
            <a:r>
              <a:rPr lang="en-US" altLang="en-US" dirty="0" smtClean="0"/>
              <a:t>Empirical Bayes Exercise</a:t>
            </a:r>
          </a:p>
        </p:txBody>
      </p:sp>
      <p:sp>
        <p:nvSpPr>
          <p:cNvPr id="7" name="Content Placeholder 2"/>
          <p:cNvSpPr txBox="1">
            <a:spLocks/>
          </p:cNvSpPr>
          <p:nvPr/>
        </p:nvSpPr>
        <p:spPr bwMode="auto">
          <a:xfrm>
            <a:off x="724395" y="1320250"/>
            <a:ext cx="7718962" cy="4771179"/>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FontTx/>
              <a:buNone/>
              <a:defRPr/>
            </a:pPr>
            <a:r>
              <a:rPr lang="en-US" sz="1600" dirty="0">
                <a:latin typeface="Courier New" pitchFamily="49" charset="0"/>
              </a:rPr>
              <a:t>&gt; </a:t>
            </a:r>
            <a:r>
              <a:rPr lang="en-US" sz="1600" dirty="0" err="1">
                <a:latin typeface="Courier New" pitchFamily="49" charset="0"/>
              </a:rPr>
              <a:t>VarCorr</a:t>
            </a:r>
            <a:r>
              <a:rPr lang="en-US" sz="1600" dirty="0">
                <a:latin typeface="Courier New" pitchFamily="49" charset="0"/>
              </a:rPr>
              <a:t>(</a:t>
            </a:r>
            <a:r>
              <a:rPr lang="en-US" sz="1600" dirty="0" err="1">
                <a:latin typeface="Courier New" pitchFamily="49" charset="0"/>
              </a:rPr>
              <a:t>tmod.null</a:t>
            </a:r>
            <a:r>
              <a:rPr lang="en-US" sz="1600" dirty="0">
                <a:latin typeface="Courier New" pitchFamily="49" charset="0"/>
              </a:rPr>
              <a:t>)</a:t>
            </a:r>
          </a:p>
          <a:p>
            <a:pPr marL="0" indent="0">
              <a:spcBef>
                <a:spcPct val="0"/>
              </a:spcBef>
              <a:buFontTx/>
              <a:buNone/>
              <a:defRPr/>
            </a:pPr>
            <a:r>
              <a:rPr lang="en-US" sz="1600" dirty="0">
                <a:latin typeface="Courier New" pitchFamily="49" charset="0"/>
              </a:rPr>
              <a:t>SUBNUM = </a:t>
            </a:r>
            <a:r>
              <a:rPr lang="en-US" sz="1600" dirty="0" err="1">
                <a:latin typeface="Courier New" pitchFamily="49" charset="0"/>
              </a:rPr>
              <a:t>pdLogChol</a:t>
            </a:r>
            <a:r>
              <a:rPr lang="en-US" sz="1600" dirty="0">
                <a:latin typeface="Courier New" pitchFamily="49" charset="0"/>
              </a:rPr>
              <a:t>(1) </a:t>
            </a:r>
          </a:p>
          <a:p>
            <a:pPr marL="0" indent="0">
              <a:spcBef>
                <a:spcPct val="0"/>
              </a:spcBef>
              <a:buFontTx/>
              <a:buNone/>
              <a:defRPr/>
            </a:pPr>
            <a:r>
              <a:rPr lang="en-US" sz="1600" dirty="0">
                <a:latin typeface="Courier New" pitchFamily="49" charset="0"/>
              </a:rPr>
              <a:t>            Variance  </a:t>
            </a:r>
            <a:r>
              <a:rPr lang="en-US" sz="1600" dirty="0" err="1">
                <a:latin typeface="Courier New" pitchFamily="49" charset="0"/>
              </a:rPr>
              <a:t>StdDev</a:t>
            </a:r>
            <a:r>
              <a:rPr lang="en-US" sz="1600" dirty="0">
                <a:latin typeface="Courier New" pitchFamily="49" charset="0"/>
              </a:rPr>
              <a:t>   </a:t>
            </a:r>
          </a:p>
          <a:p>
            <a:pPr marL="0" indent="0">
              <a:spcBef>
                <a:spcPct val="0"/>
              </a:spcBef>
              <a:buFontTx/>
              <a:buNone/>
              <a:defRPr/>
            </a:pPr>
            <a:r>
              <a:rPr lang="en-US" sz="1600" dirty="0">
                <a:latin typeface="Courier New" pitchFamily="49" charset="0"/>
              </a:rPr>
              <a:t>(Intercept) 0.4337713 0.6586132</a:t>
            </a:r>
          </a:p>
          <a:p>
            <a:pPr marL="0" indent="0">
              <a:spcBef>
                <a:spcPct val="0"/>
              </a:spcBef>
              <a:buFontTx/>
              <a:buNone/>
              <a:defRPr/>
            </a:pPr>
            <a:r>
              <a:rPr lang="en-US" sz="1600" dirty="0">
                <a:latin typeface="Courier New" pitchFamily="49" charset="0"/>
              </a:rPr>
              <a:t>Residual    0.4319061 0.6571956</a:t>
            </a:r>
          </a:p>
          <a:p>
            <a:pPr marL="0" indent="0">
              <a:spcBef>
                <a:spcPct val="0"/>
              </a:spcBef>
              <a:buFontTx/>
              <a:buNone/>
              <a:defRPr/>
            </a:pPr>
            <a:r>
              <a:rPr lang="en-US" sz="1600" dirty="0">
                <a:latin typeface="Courier New" pitchFamily="49" charset="0"/>
              </a:rPr>
              <a:t>&gt; 0.4337713/(0.4337713+0.4319061)</a:t>
            </a:r>
          </a:p>
          <a:p>
            <a:pPr marL="0" indent="0">
              <a:spcBef>
                <a:spcPct val="0"/>
              </a:spcBef>
              <a:buFontTx/>
              <a:buNone/>
              <a:defRPr/>
            </a:pPr>
            <a:r>
              <a:rPr lang="en-US" sz="1600" dirty="0">
                <a:latin typeface="Courier New" pitchFamily="49" charset="0"/>
              </a:rPr>
              <a:t>[1] 0.5010773</a:t>
            </a:r>
          </a:p>
          <a:p>
            <a:pPr marL="0" indent="0">
              <a:spcBef>
                <a:spcPct val="0"/>
              </a:spcBef>
              <a:buFontTx/>
              <a:buNone/>
              <a:defRPr/>
            </a:pPr>
            <a:r>
              <a:rPr lang="en-US" sz="1600" dirty="0">
                <a:latin typeface="Courier New" pitchFamily="49" charset="0"/>
              </a:rPr>
              <a:t>&gt; </a:t>
            </a:r>
          </a:p>
          <a:p>
            <a:pPr marL="0" indent="0">
              <a:spcBef>
                <a:spcPct val="0"/>
              </a:spcBef>
              <a:buFontTx/>
              <a:buNone/>
              <a:defRPr/>
            </a:pPr>
            <a:r>
              <a:rPr lang="en-US" sz="1600" dirty="0">
                <a:latin typeface="Courier New" pitchFamily="49" charset="0"/>
              </a:rPr>
              <a:t>&gt; tmod1&lt;-</a:t>
            </a:r>
            <a:r>
              <a:rPr lang="en-US" sz="1600" dirty="0" err="1">
                <a:latin typeface="Courier New" pitchFamily="49" charset="0"/>
              </a:rPr>
              <a:t>lme</a:t>
            </a:r>
            <a:r>
              <a:rPr lang="en-US" sz="1600" dirty="0">
                <a:latin typeface="Courier New" pitchFamily="49" charset="0"/>
              </a:rPr>
              <a:t>(</a:t>
            </a:r>
            <a:r>
              <a:rPr lang="en-US" sz="1600" dirty="0" err="1">
                <a:latin typeface="Courier New" pitchFamily="49" charset="0"/>
              </a:rPr>
              <a:t>JSAT~TIME,random</a:t>
            </a:r>
            <a:r>
              <a:rPr lang="en-US" sz="1600" dirty="0">
                <a:latin typeface="Courier New" pitchFamily="49" charset="0"/>
              </a:rPr>
              <a:t>=~1|SUBNUM,data=</a:t>
            </a:r>
            <a:r>
              <a:rPr lang="en-US" sz="1600" dirty="0" err="1">
                <a:latin typeface="Courier New" pitchFamily="49" charset="0"/>
              </a:rPr>
              <a:t>univbct</a:t>
            </a:r>
            <a:r>
              <a:rPr lang="en-US" sz="1600" dirty="0">
                <a:latin typeface="Courier New" pitchFamily="49" charset="0"/>
              </a:rPr>
              <a:t>,</a:t>
            </a:r>
          </a:p>
          <a:p>
            <a:pPr marL="0" indent="0">
              <a:spcBef>
                <a:spcPct val="0"/>
              </a:spcBef>
              <a:buFontTx/>
              <a:buNone/>
              <a:defRPr/>
            </a:pPr>
            <a:r>
              <a:rPr lang="en-US" sz="1600" dirty="0" smtClean="0">
                <a:latin typeface="Courier New" pitchFamily="49" charset="0"/>
              </a:rPr>
              <a:t> </a:t>
            </a:r>
            <a:r>
              <a:rPr lang="en-US" sz="1600" dirty="0" err="1">
                <a:latin typeface="Courier New" pitchFamily="49" charset="0"/>
              </a:rPr>
              <a:t>na.action</a:t>
            </a:r>
            <a:r>
              <a:rPr lang="en-US" sz="1600" dirty="0">
                <a:latin typeface="Courier New" pitchFamily="49" charset="0"/>
              </a:rPr>
              <a:t>=</a:t>
            </a:r>
            <a:r>
              <a:rPr lang="en-US" sz="1600" dirty="0" err="1">
                <a:latin typeface="Courier New" pitchFamily="49" charset="0"/>
              </a:rPr>
              <a:t>na.omit</a:t>
            </a:r>
            <a:r>
              <a:rPr lang="en-US" sz="1600" dirty="0">
                <a:latin typeface="Courier New" pitchFamily="49" charset="0"/>
              </a:rPr>
              <a:t>)</a:t>
            </a:r>
          </a:p>
          <a:p>
            <a:pPr marL="0" indent="0">
              <a:spcBef>
                <a:spcPct val="0"/>
              </a:spcBef>
              <a:buFontTx/>
              <a:buNone/>
              <a:defRPr/>
            </a:pPr>
            <a:r>
              <a:rPr lang="en-US" sz="1600" dirty="0">
                <a:latin typeface="Courier New" pitchFamily="49" charset="0"/>
              </a:rPr>
              <a:t>&gt; tmod2&lt;-</a:t>
            </a:r>
            <a:r>
              <a:rPr lang="en-US" sz="1600" dirty="0" err="1">
                <a:latin typeface="Courier New" pitchFamily="49" charset="0"/>
              </a:rPr>
              <a:t>lme</a:t>
            </a:r>
            <a:r>
              <a:rPr lang="en-US" sz="1600" dirty="0">
                <a:latin typeface="Courier New" pitchFamily="49" charset="0"/>
              </a:rPr>
              <a:t>(</a:t>
            </a:r>
            <a:r>
              <a:rPr lang="en-US" sz="1600" dirty="0" err="1">
                <a:latin typeface="Courier New" pitchFamily="49" charset="0"/>
              </a:rPr>
              <a:t>JSAT~TIME,random</a:t>
            </a:r>
            <a:r>
              <a:rPr lang="en-US" sz="1600" dirty="0">
                <a:latin typeface="Courier New" pitchFamily="49" charset="0"/>
              </a:rPr>
              <a:t>=~</a:t>
            </a:r>
            <a:r>
              <a:rPr lang="en-US" sz="1600" dirty="0" err="1">
                <a:latin typeface="Courier New" pitchFamily="49" charset="0"/>
              </a:rPr>
              <a:t>TIME|SUBNUM,data</a:t>
            </a:r>
            <a:r>
              <a:rPr lang="en-US" sz="1600" dirty="0">
                <a:latin typeface="Courier New" pitchFamily="49" charset="0"/>
              </a:rPr>
              <a:t>=</a:t>
            </a:r>
            <a:r>
              <a:rPr lang="en-US" sz="1600" dirty="0" err="1">
                <a:latin typeface="Courier New" pitchFamily="49" charset="0"/>
              </a:rPr>
              <a:t>univbct</a:t>
            </a:r>
            <a:r>
              <a:rPr lang="en-US" sz="1600" dirty="0">
                <a:latin typeface="Courier New" pitchFamily="49" charset="0"/>
              </a:rPr>
              <a:t>,</a:t>
            </a:r>
          </a:p>
          <a:p>
            <a:pPr marL="0" indent="0">
              <a:spcBef>
                <a:spcPct val="0"/>
              </a:spcBef>
              <a:buFontTx/>
              <a:buNone/>
              <a:defRPr/>
            </a:pPr>
            <a:r>
              <a:rPr lang="en-US" sz="1600" dirty="0" smtClean="0">
                <a:latin typeface="Courier New" pitchFamily="49" charset="0"/>
              </a:rPr>
              <a:t> </a:t>
            </a:r>
            <a:r>
              <a:rPr lang="en-US" sz="1600" dirty="0" err="1">
                <a:latin typeface="Courier New" pitchFamily="49" charset="0"/>
              </a:rPr>
              <a:t>na.action</a:t>
            </a:r>
            <a:r>
              <a:rPr lang="en-US" sz="1600" dirty="0">
                <a:latin typeface="Courier New" pitchFamily="49" charset="0"/>
              </a:rPr>
              <a:t>=</a:t>
            </a:r>
            <a:r>
              <a:rPr lang="en-US" sz="1600" dirty="0" err="1">
                <a:latin typeface="Courier New" pitchFamily="49" charset="0"/>
              </a:rPr>
              <a:t>na.omit</a:t>
            </a:r>
            <a:r>
              <a:rPr lang="en-US" sz="1600" dirty="0">
                <a:latin typeface="Courier New" pitchFamily="49" charset="0"/>
              </a:rPr>
              <a:t>)</a:t>
            </a:r>
          </a:p>
          <a:p>
            <a:pPr marL="0" indent="0">
              <a:spcBef>
                <a:spcPct val="0"/>
              </a:spcBef>
              <a:buFontTx/>
              <a:buNone/>
              <a:defRPr/>
            </a:pPr>
            <a:r>
              <a:rPr lang="en-US" sz="1600" dirty="0">
                <a:latin typeface="Courier New" pitchFamily="49" charset="0"/>
              </a:rPr>
              <a:t>&gt; </a:t>
            </a:r>
            <a:r>
              <a:rPr lang="en-US" sz="1600" dirty="0" err="1">
                <a:latin typeface="Courier New" pitchFamily="49" charset="0"/>
              </a:rPr>
              <a:t>anova</a:t>
            </a:r>
            <a:r>
              <a:rPr lang="en-US" sz="1600" dirty="0">
                <a:latin typeface="Courier New" pitchFamily="49" charset="0"/>
              </a:rPr>
              <a:t>(tmod1,tmod2)</a:t>
            </a:r>
          </a:p>
          <a:p>
            <a:pPr marL="0" indent="0">
              <a:spcBef>
                <a:spcPct val="0"/>
              </a:spcBef>
              <a:buFontTx/>
              <a:buNone/>
              <a:defRPr/>
            </a:pPr>
            <a:r>
              <a:rPr lang="en-US" sz="1600" dirty="0">
                <a:latin typeface="Courier New" pitchFamily="49" charset="0"/>
              </a:rPr>
              <a:t>      Model </a:t>
            </a:r>
            <a:r>
              <a:rPr lang="en-US" sz="1600" dirty="0" err="1">
                <a:latin typeface="Courier New" pitchFamily="49" charset="0"/>
              </a:rPr>
              <a:t>df</a:t>
            </a:r>
            <a:r>
              <a:rPr lang="en-US" sz="1600" dirty="0">
                <a:latin typeface="Courier New" pitchFamily="49" charset="0"/>
              </a:rPr>
              <a:t>      AIC      BIC    </a:t>
            </a:r>
            <a:r>
              <a:rPr lang="en-US" sz="1600" dirty="0" err="1">
                <a:latin typeface="Courier New" pitchFamily="49" charset="0"/>
              </a:rPr>
              <a:t>logLik</a:t>
            </a:r>
            <a:r>
              <a:rPr lang="en-US" sz="1600" dirty="0">
                <a:latin typeface="Courier New" pitchFamily="49" charset="0"/>
              </a:rPr>
              <a:t>   Test</a:t>
            </a:r>
          </a:p>
          <a:p>
            <a:pPr marL="0" indent="0">
              <a:spcBef>
                <a:spcPct val="0"/>
              </a:spcBef>
              <a:buFontTx/>
              <a:buNone/>
              <a:defRPr/>
            </a:pPr>
            <a:r>
              <a:rPr lang="en-US" sz="1600" dirty="0">
                <a:latin typeface="Courier New" pitchFamily="49" charset="0"/>
              </a:rPr>
              <a:t>tmod1     1  4 3461.234 3482.194 -1726.617       </a:t>
            </a:r>
          </a:p>
          <a:p>
            <a:pPr marL="0" indent="0">
              <a:spcBef>
                <a:spcPct val="0"/>
              </a:spcBef>
              <a:buFontTx/>
              <a:buNone/>
              <a:defRPr/>
            </a:pPr>
            <a:r>
              <a:rPr lang="en-US" sz="1600" dirty="0">
                <a:latin typeface="Courier New" pitchFamily="49" charset="0"/>
              </a:rPr>
              <a:t>tmod2     2  6 3434.132 3465.571 -1711.066 1 vs 2</a:t>
            </a:r>
          </a:p>
          <a:p>
            <a:pPr marL="0" indent="0">
              <a:spcBef>
                <a:spcPct val="0"/>
              </a:spcBef>
              <a:buFontTx/>
              <a:buNone/>
              <a:defRPr/>
            </a:pPr>
            <a:r>
              <a:rPr lang="en-US" sz="1600" dirty="0">
                <a:latin typeface="Courier New" pitchFamily="49" charset="0"/>
              </a:rPr>
              <a:t>       </a:t>
            </a:r>
            <a:r>
              <a:rPr lang="en-US" sz="1600" dirty="0" err="1">
                <a:latin typeface="Courier New" pitchFamily="49" charset="0"/>
              </a:rPr>
              <a:t>L.Ratio</a:t>
            </a:r>
            <a:r>
              <a:rPr lang="en-US" sz="1600" dirty="0">
                <a:latin typeface="Courier New" pitchFamily="49" charset="0"/>
              </a:rPr>
              <a:t> p-value</a:t>
            </a:r>
          </a:p>
          <a:p>
            <a:pPr marL="0" indent="0">
              <a:spcBef>
                <a:spcPct val="0"/>
              </a:spcBef>
              <a:buFontTx/>
              <a:buNone/>
              <a:defRPr/>
            </a:pPr>
            <a:r>
              <a:rPr lang="en-US" sz="1600" dirty="0">
                <a:latin typeface="Courier New" pitchFamily="49" charset="0"/>
              </a:rPr>
              <a:t>tmod1                 </a:t>
            </a:r>
          </a:p>
          <a:p>
            <a:pPr marL="0" indent="0">
              <a:spcBef>
                <a:spcPct val="0"/>
              </a:spcBef>
              <a:buFontTx/>
              <a:buNone/>
              <a:defRPr/>
            </a:pPr>
            <a:r>
              <a:rPr lang="en-US" sz="1600" dirty="0">
                <a:latin typeface="Courier New" pitchFamily="49" charset="0"/>
              </a:rPr>
              <a:t>tmod2 31.10262  &lt;.0001</a:t>
            </a:r>
          </a:p>
        </p:txBody>
      </p:sp>
      <p:sp>
        <p:nvSpPr>
          <p:cNvPr id="10"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225</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57323041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Rectangle 2"/>
          <p:cNvSpPr>
            <a:spLocks noGrp="1" noChangeArrowheads="1"/>
          </p:cNvSpPr>
          <p:nvPr>
            <p:ph type="title"/>
          </p:nvPr>
        </p:nvSpPr>
        <p:spPr/>
        <p:txBody>
          <a:bodyPr/>
          <a:lstStyle/>
          <a:p>
            <a:r>
              <a:rPr lang="en-US" altLang="en-US" dirty="0" smtClean="0"/>
              <a:t>Empirical Bayes Exercise</a:t>
            </a:r>
          </a:p>
        </p:txBody>
      </p:sp>
      <p:sp>
        <p:nvSpPr>
          <p:cNvPr id="7" name="Content Placeholder 2"/>
          <p:cNvSpPr txBox="1">
            <a:spLocks/>
          </p:cNvSpPr>
          <p:nvPr/>
        </p:nvSpPr>
        <p:spPr bwMode="auto">
          <a:xfrm>
            <a:off x="724395" y="1320250"/>
            <a:ext cx="7718962" cy="4278736"/>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FontTx/>
              <a:buNone/>
              <a:defRPr/>
            </a:pPr>
            <a:r>
              <a:rPr lang="en-US" sz="1600" dirty="0">
                <a:latin typeface="Courier New" pitchFamily="49" charset="0"/>
              </a:rPr>
              <a:t>&gt; BLUPS&lt;-</a:t>
            </a:r>
            <a:r>
              <a:rPr lang="en-US" sz="1600" dirty="0" err="1">
                <a:latin typeface="Courier New" pitchFamily="49" charset="0"/>
              </a:rPr>
              <a:t>coef</a:t>
            </a:r>
            <a:r>
              <a:rPr lang="en-US" sz="1600" dirty="0">
                <a:latin typeface="Courier New" pitchFamily="49" charset="0"/>
              </a:rPr>
              <a:t>(tmod2)</a:t>
            </a:r>
          </a:p>
          <a:p>
            <a:pPr marL="0" indent="0">
              <a:spcBef>
                <a:spcPct val="0"/>
              </a:spcBef>
              <a:buFontTx/>
              <a:buNone/>
              <a:defRPr/>
            </a:pPr>
            <a:r>
              <a:rPr lang="en-US" sz="1600" dirty="0">
                <a:latin typeface="Courier New" pitchFamily="49" charset="0"/>
              </a:rPr>
              <a:t>&gt; names(BLUPS)</a:t>
            </a:r>
          </a:p>
          <a:p>
            <a:pPr marL="0" indent="0">
              <a:spcBef>
                <a:spcPct val="0"/>
              </a:spcBef>
              <a:buFontTx/>
              <a:buNone/>
              <a:defRPr/>
            </a:pPr>
            <a:r>
              <a:rPr lang="en-US" sz="1600" dirty="0">
                <a:latin typeface="Courier New" pitchFamily="49" charset="0"/>
              </a:rPr>
              <a:t>[1] "(Intercept)" "TIME"       </a:t>
            </a:r>
          </a:p>
          <a:p>
            <a:pPr marL="0" indent="0">
              <a:spcBef>
                <a:spcPct val="0"/>
              </a:spcBef>
              <a:buFontTx/>
              <a:buNone/>
              <a:defRPr/>
            </a:pPr>
            <a:r>
              <a:rPr lang="en-US" sz="1600" dirty="0" smtClean="0">
                <a:latin typeface="Courier New" pitchFamily="49" charset="0"/>
              </a:rPr>
              <a:t>&gt; </a:t>
            </a:r>
            <a:r>
              <a:rPr lang="en-US" sz="1600" dirty="0">
                <a:latin typeface="Courier New" pitchFamily="49" charset="0"/>
              </a:rPr>
              <a:t>names(BLUPS)&lt;-c("EB_</a:t>
            </a:r>
            <a:r>
              <a:rPr lang="en-US" sz="1600" dirty="0" err="1">
                <a:latin typeface="Courier New" pitchFamily="49" charset="0"/>
              </a:rPr>
              <a:t>Int</a:t>
            </a:r>
            <a:r>
              <a:rPr lang="en-US" sz="1600" dirty="0">
                <a:latin typeface="Courier New" pitchFamily="49" charset="0"/>
              </a:rPr>
              <a:t>","</a:t>
            </a:r>
            <a:r>
              <a:rPr lang="en-US" sz="1600" dirty="0" err="1">
                <a:latin typeface="Courier New" pitchFamily="49" charset="0"/>
              </a:rPr>
              <a:t>EB_Slope</a:t>
            </a:r>
            <a:r>
              <a:rPr lang="en-US" sz="1600" dirty="0">
                <a:latin typeface="Courier New" pitchFamily="49" charset="0"/>
              </a:rPr>
              <a:t>")</a:t>
            </a:r>
          </a:p>
          <a:p>
            <a:pPr marL="0" indent="0">
              <a:spcBef>
                <a:spcPct val="0"/>
              </a:spcBef>
              <a:buFontTx/>
              <a:buNone/>
              <a:defRPr/>
            </a:pPr>
            <a:r>
              <a:rPr lang="en-US" sz="1600" dirty="0" smtClean="0">
                <a:latin typeface="Courier New" pitchFamily="49" charset="0"/>
              </a:rPr>
              <a:t>&gt; BLUPS$SUBNUM</a:t>
            </a:r>
            <a:r>
              <a:rPr lang="en-US" sz="1600" dirty="0">
                <a:latin typeface="Courier New" pitchFamily="49" charset="0"/>
              </a:rPr>
              <a:t>&lt;-</a:t>
            </a:r>
            <a:r>
              <a:rPr lang="en-US" sz="1600" dirty="0" err="1">
                <a:latin typeface="Courier New" pitchFamily="49" charset="0"/>
              </a:rPr>
              <a:t>row.names</a:t>
            </a:r>
            <a:r>
              <a:rPr lang="en-US" sz="1600" dirty="0">
                <a:latin typeface="Courier New" pitchFamily="49" charset="0"/>
              </a:rPr>
              <a:t>(BLUPS</a:t>
            </a:r>
            <a:r>
              <a:rPr lang="en-US" sz="1600" dirty="0" smtClean="0">
                <a:latin typeface="Courier New" pitchFamily="49" charset="0"/>
              </a:rPr>
              <a:t>)</a:t>
            </a:r>
          </a:p>
          <a:p>
            <a:pPr marL="0" indent="0">
              <a:spcBef>
                <a:spcPct val="0"/>
              </a:spcBef>
              <a:buFontTx/>
              <a:buNone/>
              <a:defRPr/>
            </a:pPr>
            <a:r>
              <a:rPr lang="en-US" sz="1600" dirty="0" smtClean="0">
                <a:latin typeface="Courier New" pitchFamily="49" charset="0"/>
              </a:rPr>
              <a:t>&gt; </a:t>
            </a:r>
            <a:r>
              <a:rPr lang="en-US" sz="1600" dirty="0" err="1" smtClean="0">
                <a:latin typeface="Courier New" pitchFamily="49" charset="0"/>
              </a:rPr>
              <a:t>bct</a:t>
            </a:r>
            <a:r>
              <a:rPr lang="en-US" sz="1600" dirty="0">
                <a:latin typeface="Courier New" pitchFamily="49" charset="0"/>
              </a:rPr>
              <a:t>&lt;-merge(</a:t>
            </a:r>
            <a:r>
              <a:rPr lang="en-US" sz="1600" dirty="0" err="1">
                <a:latin typeface="Courier New" pitchFamily="49" charset="0"/>
              </a:rPr>
              <a:t>bct,BLUPS,by</a:t>
            </a:r>
            <a:r>
              <a:rPr lang="en-US" sz="1600" dirty="0">
                <a:latin typeface="Courier New" pitchFamily="49" charset="0"/>
              </a:rPr>
              <a:t>="SUBNUM</a:t>
            </a:r>
            <a:r>
              <a:rPr lang="en-US" sz="1600" dirty="0" smtClean="0">
                <a:latin typeface="Courier New" pitchFamily="49" charset="0"/>
              </a:rPr>
              <a:t>")</a:t>
            </a:r>
          </a:p>
          <a:p>
            <a:pPr marL="0" indent="0">
              <a:spcBef>
                <a:spcPct val="0"/>
              </a:spcBef>
              <a:buFontTx/>
              <a:buNone/>
              <a:defRPr/>
            </a:pPr>
            <a:endParaRPr lang="en-US" sz="1600" dirty="0" smtClean="0">
              <a:latin typeface="Courier New" pitchFamily="49" charset="0"/>
            </a:endParaRPr>
          </a:p>
          <a:p>
            <a:pPr marL="0" indent="0">
              <a:spcBef>
                <a:spcPct val="0"/>
              </a:spcBef>
              <a:buFontTx/>
              <a:buNone/>
              <a:defRPr/>
            </a:pPr>
            <a:r>
              <a:rPr lang="en-US" sz="1600" dirty="0">
                <a:latin typeface="Courier New" pitchFamily="49" charset="0"/>
              </a:rPr>
              <a:t>&gt; </a:t>
            </a:r>
            <a:r>
              <a:rPr lang="en-US" sz="1600" dirty="0" err="1">
                <a:latin typeface="Courier New" pitchFamily="49" charset="0"/>
              </a:rPr>
              <a:t>tmod</a:t>
            </a:r>
            <a:r>
              <a:rPr lang="en-US" sz="1600" dirty="0">
                <a:latin typeface="Courier New" pitchFamily="49" charset="0"/>
              </a:rPr>
              <a:t>&lt;-lm(COMMIT3~COMMIT1+EB_Int+EB_Slope,bct)</a:t>
            </a:r>
          </a:p>
          <a:p>
            <a:pPr marL="0" indent="0">
              <a:spcBef>
                <a:spcPct val="0"/>
              </a:spcBef>
              <a:buFontTx/>
              <a:buNone/>
              <a:defRPr/>
            </a:pPr>
            <a:r>
              <a:rPr lang="en-US" sz="1600" dirty="0">
                <a:latin typeface="Courier New" pitchFamily="49" charset="0"/>
              </a:rPr>
              <a:t>&gt; round(summary(</a:t>
            </a:r>
            <a:r>
              <a:rPr lang="en-US" sz="1600" dirty="0" err="1">
                <a:latin typeface="Courier New" pitchFamily="49" charset="0"/>
              </a:rPr>
              <a:t>tmod</a:t>
            </a:r>
            <a:r>
              <a:rPr lang="en-US" sz="1600" dirty="0">
                <a:latin typeface="Courier New" pitchFamily="49" charset="0"/>
              </a:rPr>
              <a:t>)$</a:t>
            </a:r>
            <a:r>
              <a:rPr lang="en-US" sz="1600" dirty="0" err="1">
                <a:latin typeface="Courier New" pitchFamily="49" charset="0"/>
              </a:rPr>
              <a:t>coef,dig</a:t>
            </a:r>
            <a:r>
              <a:rPr lang="en-US" sz="1600" dirty="0">
                <a:latin typeface="Courier New" pitchFamily="49" charset="0"/>
              </a:rPr>
              <a:t>=4)</a:t>
            </a:r>
          </a:p>
          <a:p>
            <a:pPr marL="0" indent="0">
              <a:spcBef>
                <a:spcPct val="0"/>
              </a:spcBef>
              <a:buFontTx/>
              <a:buNone/>
              <a:defRPr/>
            </a:pPr>
            <a:r>
              <a:rPr lang="en-US" sz="1600" dirty="0">
                <a:latin typeface="Courier New" pitchFamily="49" charset="0"/>
              </a:rPr>
              <a:t>            Estimate Std. Error t value </a:t>
            </a:r>
            <a:r>
              <a:rPr lang="en-US" sz="1600" dirty="0" err="1">
                <a:latin typeface="Courier New" pitchFamily="49" charset="0"/>
              </a:rPr>
              <a:t>Pr</a:t>
            </a:r>
            <a:r>
              <a:rPr lang="en-US" sz="1600" dirty="0">
                <a:latin typeface="Courier New" pitchFamily="49" charset="0"/>
              </a:rPr>
              <a:t>(&gt;|t|)</a:t>
            </a:r>
          </a:p>
          <a:p>
            <a:pPr marL="0" indent="0">
              <a:spcBef>
                <a:spcPct val="0"/>
              </a:spcBef>
              <a:buFontTx/>
              <a:buNone/>
              <a:defRPr/>
            </a:pPr>
            <a:r>
              <a:rPr lang="en-US" sz="1600" dirty="0">
                <a:latin typeface="Courier New" pitchFamily="49" charset="0"/>
              </a:rPr>
              <a:t>(Intercept)   0.3389     0.1715  1.9764   0.0487</a:t>
            </a:r>
          </a:p>
          <a:p>
            <a:pPr marL="0" indent="0">
              <a:spcBef>
                <a:spcPct val="0"/>
              </a:spcBef>
              <a:buFontTx/>
              <a:buNone/>
              <a:defRPr/>
            </a:pPr>
            <a:r>
              <a:rPr lang="en-US" sz="1600" dirty="0">
                <a:latin typeface="Courier New" pitchFamily="49" charset="0"/>
              </a:rPr>
              <a:t>COMMIT1       0.4454     0.0366 12.1656   0.0000</a:t>
            </a:r>
          </a:p>
          <a:p>
            <a:pPr marL="0" indent="0">
              <a:spcBef>
                <a:spcPct val="0"/>
              </a:spcBef>
              <a:buFontTx/>
              <a:buNone/>
              <a:defRPr/>
            </a:pPr>
            <a:r>
              <a:rPr lang="en-US" sz="1600" dirty="0" err="1">
                <a:latin typeface="Courier New" pitchFamily="49" charset="0"/>
              </a:rPr>
              <a:t>EB_Int</a:t>
            </a:r>
            <a:r>
              <a:rPr lang="en-US" sz="1600" dirty="0">
                <a:latin typeface="Courier New" pitchFamily="49" charset="0"/>
              </a:rPr>
              <a:t>        0.4608     0.0501  9.1982   0.0000</a:t>
            </a:r>
          </a:p>
          <a:p>
            <a:pPr marL="0" indent="0">
              <a:spcBef>
                <a:spcPct val="0"/>
              </a:spcBef>
              <a:buFontTx/>
              <a:buNone/>
              <a:defRPr/>
            </a:pPr>
            <a:r>
              <a:rPr lang="en-US" sz="1600" dirty="0" err="1">
                <a:latin typeface="Courier New" pitchFamily="49" charset="0"/>
              </a:rPr>
              <a:t>EB_Slope</a:t>
            </a:r>
            <a:r>
              <a:rPr lang="en-US" sz="1600" dirty="0">
                <a:latin typeface="Courier New" pitchFamily="49" charset="0"/>
              </a:rPr>
              <a:t>      1.9372     0.1661 11.6641   0.0000</a:t>
            </a:r>
            <a:endParaRPr lang="en-US" sz="1600" dirty="0" smtClean="0">
              <a:latin typeface="Courier New" pitchFamily="49" charset="0"/>
            </a:endParaRPr>
          </a:p>
          <a:p>
            <a:pPr marL="0" indent="0">
              <a:spcBef>
                <a:spcPct val="0"/>
              </a:spcBef>
              <a:buFontTx/>
              <a:buNone/>
              <a:defRPr/>
            </a:pPr>
            <a:endParaRPr lang="en-US" sz="1600" dirty="0" smtClean="0">
              <a:latin typeface="Courier New" pitchFamily="49" charset="0"/>
            </a:endParaRPr>
          </a:p>
          <a:p>
            <a:pPr marL="0" indent="0">
              <a:spcBef>
                <a:spcPct val="0"/>
              </a:spcBef>
              <a:buFontTx/>
              <a:buNone/>
              <a:defRPr/>
            </a:pPr>
            <a:endParaRPr lang="en-US" sz="1600" dirty="0" smtClean="0">
              <a:latin typeface="Courier New" pitchFamily="49" charset="0"/>
            </a:endParaRPr>
          </a:p>
          <a:p>
            <a:pPr marL="0" indent="0">
              <a:spcBef>
                <a:spcPct val="0"/>
              </a:spcBef>
              <a:buFontTx/>
              <a:buNone/>
              <a:defRPr/>
            </a:pPr>
            <a:endParaRPr lang="en-US" sz="1600" dirty="0">
              <a:latin typeface="Courier New" pitchFamily="49" charset="0"/>
            </a:endParaRPr>
          </a:p>
        </p:txBody>
      </p:sp>
      <p:sp>
        <p:nvSpPr>
          <p:cNvPr id="10" name="Slide Number Placeholder 5"/>
          <p:cNvSpPr>
            <a:spLocks noGrp="1"/>
          </p:cNvSpPr>
          <p:nvPr>
            <p:ph type="sldNum" sz="quarter" idx="12"/>
          </p:nvPr>
        </p:nvSpPr>
        <p:spPr>
          <a:xfrm>
            <a:off x="6553200" y="6248400"/>
            <a:ext cx="1905000" cy="457200"/>
          </a:xfrm>
        </p:spPr>
        <p:txBody>
          <a:bodyPr/>
          <a:lstStyle/>
          <a:p>
            <a:pPr>
              <a:defRPr/>
            </a:pPr>
            <a:fld id="{B366282A-E133-43FA-86A3-957F7B70E091}" type="slidenum">
              <a:rPr lang="en-US"/>
              <a:pPr>
                <a:defRPr/>
              </a:pPr>
              <a:t>226</a:t>
            </a:fld>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2156651712"/>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BB29618B-D395-4622-9304-B7F21BBA54E8}" type="slidenum">
              <a:rPr lang="en-US"/>
              <a:pPr>
                <a:defRPr/>
              </a:pPr>
              <a:t>227</a:t>
            </a:fld>
            <a:endParaRPr lang="en-US"/>
          </a:p>
        </p:txBody>
      </p:sp>
      <p:sp>
        <p:nvSpPr>
          <p:cNvPr id="202757" name="Rectangle 2"/>
          <p:cNvSpPr>
            <a:spLocks noGrp="1" noChangeArrowheads="1"/>
          </p:cNvSpPr>
          <p:nvPr>
            <p:ph type="ctrTitle"/>
          </p:nvPr>
        </p:nvSpPr>
        <p:spPr>
          <a:xfrm>
            <a:off x="685800" y="2286000"/>
            <a:ext cx="7772400" cy="1143000"/>
          </a:xfrm>
        </p:spPr>
        <p:txBody>
          <a:bodyPr/>
          <a:lstStyle/>
          <a:p>
            <a:r>
              <a:rPr lang="en-US" altLang="en-US" dirty="0" smtClean="0"/>
              <a:t>Part VI</a:t>
            </a:r>
          </a:p>
        </p:txBody>
      </p:sp>
      <p:sp>
        <p:nvSpPr>
          <p:cNvPr id="202758" name="Rectangle 3"/>
          <p:cNvSpPr>
            <a:spLocks noGrp="1" noChangeArrowheads="1"/>
          </p:cNvSpPr>
          <p:nvPr>
            <p:ph type="subTitle" idx="1"/>
          </p:nvPr>
        </p:nvSpPr>
        <p:spPr/>
        <p:txBody>
          <a:bodyPr/>
          <a:lstStyle/>
          <a:p>
            <a:r>
              <a:rPr lang="en-US" altLang="en-US" dirty="0"/>
              <a:t>Generalized Linear Mixed Effects Models (GLMMs) and Dichotomous Outcomes</a:t>
            </a:r>
            <a:endParaRPr lang="en-US" altLang="en-US" dirty="0" smtClean="0"/>
          </a:p>
        </p:txBody>
      </p:sp>
    </p:spTree>
    <p:extLst>
      <p:ext uri="{BB962C8B-B14F-4D97-AF65-F5344CB8AC3E}">
        <p14:creationId xmlns:p14="http://schemas.microsoft.com/office/powerpoint/2010/main" val="2599610336"/>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3C9EF964-AEBB-40E7-8AD4-AD470DA4C479}" type="slidenum">
              <a:rPr lang="en-US"/>
              <a:pPr>
                <a:defRPr/>
              </a:pPr>
              <a:t>228</a:t>
            </a:fld>
            <a:endParaRPr lang="en-US"/>
          </a:p>
        </p:txBody>
      </p:sp>
      <p:sp>
        <p:nvSpPr>
          <p:cNvPr id="3077" name="Rectangle 2"/>
          <p:cNvSpPr>
            <a:spLocks noGrp="1" noChangeArrowheads="1"/>
          </p:cNvSpPr>
          <p:nvPr>
            <p:ph type="title"/>
          </p:nvPr>
        </p:nvSpPr>
        <p:spPr/>
        <p:txBody>
          <a:bodyPr/>
          <a:lstStyle/>
          <a:p>
            <a:r>
              <a:rPr lang="en-US" altLang="en-US" smtClean="0"/>
              <a:t>Purpose</a:t>
            </a:r>
          </a:p>
        </p:txBody>
      </p:sp>
      <p:sp>
        <p:nvSpPr>
          <p:cNvPr id="3078" name="Rectangle 3"/>
          <p:cNvSpPr>
            <a:spLocks noGrp="1" noChangeArrowheads="1"/>
          </p:cNvSpPr>
          <p:nvPr>
            <p:ph type="body" idx="1"/>
          </p:nvPr>
        </p:nvSpPr>
        <p:spPr/>
        <p:txBody>
          <a:bodyPr/>
          <a:lstStyle/>
          <a:p>
            <a:r>
              <a:rPr lang="en-US" altLang="en-US" dirty="0" smtClean="0"/>
              <a:t>Review the logistic regression model for dichotomous outcomes and show how a multilevel logistic regression model can be estimated in R.</a:t>
            </a:r>
          </a:p>
          <a:p>
            <a:endParaRPr lang="en-US" altLang="en-US" dirty="0" smtClean="0"/>
          </a:p>
          <a:p>
            <a:r>
              <a:rPr lang="en-US" altLang="en-US" dirty="0" smtClean="0"/>
              <a:t>Introduce the lme4 package in R</a:t>
            </a:r>
          </a:p>
          <a:p>
            <a:pPr lvl="1"/>
            <a:endParaRPr lang="en-US" altLang="en-US" dirty="0" smtClean="0"/>
          </a:p>
        </p:txBody>
      </p:sp>
    </p:spTree>
    <p:extLst>
      <p:ext uri="{BB962C8B-B14F-4D97-AF65-F5344CB8AC3E}">
        <p14:creationId xmlns:p14="http://schemas.microsoft.com/office/powerpoint/2010/main" val="289544503"/>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1CEF5E59-574D-4996-93BC-060C74E0D379}" type="slidenum">
              <a:rPr lang="en-US"/>
              <a:pPr>
                <a:defRPr/>
              </a:pPr>
              <a:t>229</a:t>
            </a:fld>
            <a:endParaRPr lang="en-US"/>
          </a:p>
        </p:txBody>
      </p:sp>
      <p:sp>
        <p:nvSpPr>
          <p:cNvPr id="4101" name="Rectangle 4"/>
          <p:cNvSpPr>
            <a:spLocks noGrp="1" noChangeArrowheads="1"/>
          </p:cNvSpPr>
          <p:nvPr>
            <p:ph type="title"/>
          </p:nvPr>
        </p:nvSpPr>
        <p:spPr/>
        <p:txBody>
          <a:bodyPr/>
          <a:lstStyle/>
          <a:p>
            <a:r>
              <a:rPr lang="en-US" altLang="en-US" smtClean="0"/>
              <a:t>Outline</a:t>
            </a:r>
          </a:p>
        </p:txBody>
      </p:sp>
      <p:sp>
        <p:nvSpPr>
          <p:cNvPr id="4102" name="Rectangle 5"/>
          <p:cNvSpPr>
            <a:spLocks noGrp="1" noChangeArrowheads="1"/>
          </p:cNvSpPr>
          <p:nvPr>
            <p:ph type="body" idx="1"/>
          </p:nvPr>
        </p:nvSpPr>
        <p:spPr/>
        <p:txBody>
          <a:bodyPr/>
          <a:lstStyle/>
          <a:p>
            <a:r>
              <a:rPr lang="en-US" altLang="en-US" dirty="0" smtClean="0"/>
              <a:t>Introduction</a:t>
            </a:r>
          </a:p>
          <a:p>
            <a:r>
              <a:rPr lang="en-US" altLang="en-US" dirty="0" smtClean="0"/>
              <a:t>Short refresher on logistic regression models</a:t>
            </a:r>
          </a:p>
          <a:p>
            <a:r>
              <a:rPr lang="en-US" altLang="en-US" dirty="0" smtClean="0"/>
              <a:t>Estimating logistic regression models in R</a:t>
            </a:r>
          </a:p>
          <a:p>
            <a:r>
              <a:rPr lang="en-US" altLang="en-US" dirty="0" smtClean="0"/>
              <a:t>Estimating ICC(1) in binomial GLMMs</a:t>
            </a:r>
          </a:p>
          <a:p>
            <a:r>
              <a:rPr lang="en-US" altLang="en-US" dirty="0" smtClean="0"/>
              <a:t>Binomial GLMMs in lme4</a:t>
            </a:r>
          </a:p>
          <a:p>
            <a:r>
              <a:rPr lang="en-US" altLang="en-US" dirty="0" smtClean="0"/>
              <a:t>Plotting results </a:t>
            </a:r>
          </a:p>
          <a:p>
            <a:endParaRPr lang="en-US" altLang="en-US" dirty="0" smtClean="0"/>
          </a:p>
          <a:p>
            <a:endParaRPr lang="en-US" altLang="en-US" dirty="0" smtClean="0"/>
          </a:p>
        </p:txBody>
      </p:sp>
    </p:spTree>
    <p:extLst>
      <p:ext uri="{BB962C8B-B14F-4D97-AF65-F5344CB8AC3E}">
        <p14:creationId xmlns:p14="http://schemas.microsoft.com/office/powerpoint/2010/main" val="34016394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smtClean="0"/>
              <a:t>Case Study:  Account for Variance</a:t>
            </a:r>
          </a:p>
        </p:txBody>
      </p:sp>
      <p:sp>
        <p:nvSpPr>
          <p:cNvPr id="34819" name="Content Placeholder 2"/>
          <p:cNvSpPr>
            <a:spLocks noGrp="1"/>
          </p:cNvSpPr>
          <p:nvPr>
            <p:ph idx="1"/>
          </p:nvPr>
        </p:nvSpPr>
        <p:spPr/>
        <p:txBody>
          <a:bodyPr/>
          <a:lstStyle/>
          <a:p>
            <a:r>
              <a:rPr lang="en-US" altLang="en-US" smtClean="0"/>
              <a:t>Depression results (NS)</a:t>
            </a:r>
          </a:p>
          <a:p>
            <a:endParaRPr lang="en-US" altLang="en-US" smtClean="0"/>
          </a:p>
          <a:p>
            <a:endParaRPr lang="en-US" altLang="en-US" smtClean="0"/>
          </a:p>
          <a:p>
            <a:endParaRPr lang="en-US" altLang="en-US" smtClean="0"/>
          </a:p>
          <a:p>
            <a:endParaRPr lang="en-US" altLang="en-US" smtClean="0"/>
          </a:p>
          <a:p>
            <a:r>
              <a:rPr lang="en-US" altLang="en-US" smtClean="0"/>
              <a:t>Collective Efficacy results (Very Encouraging!)</a:t>
            </a:r>
          </a:p>
          <a:p>
            <a:endParaRPr lang="en-US" altLang="en-US" smtClean="0"/>
          </a:p>
        </p:txBody>
      </p:sp>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31592B8E-E53C-489F-BF48-4A33A404F884}" type="slidenum">
              <a:rPr lang="en-US" smtClean="0"/>
              <a:pPr>
                <a:defRPr/>
              </a:pPr>
              <a:t>23</a:t>
            </a:fld>
            <a:endParaRPr lang="en-US"/>
          </a:p>
        </p:txBody>
      </p:sp>
      <p:sp>
        <p:nvSpPr>
          <p:cNvPr id="34823" name="Text Box 13"/>
          <p:cNvSpPr txBox="1">
            <a:spLocks noChangeArrowheads="1"/>
          </p:cNvSpPr>
          <p:nvPr/>
        </p:nvSpPr>
        <p:spPr bwMode="auto">
          <a:xfrm>
            <a:off x="695325" y="1733550"/>
            <a:ext cx="7766050" cy="1477963"/>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a:latin typeface="Courier New" pitchFamily="49" charset="0"/>
              </a:rPr>
              <a:t>&gt; round(summary(lm(MDDsum~embedprov,data=embed,</a:t>
            </a:r>
          </a:p>
          <a:p>
            <a:pPr>
              <a:spcBef>
                <a:spcPct val="0"/>
              </a:spcBef>
              <a:buFontTx/>
              <a:buNone/>
            </a:pPr>
            <a:r>
              <a:rPr lang="en-US" altLang="en-US" sz="1800">
                <a:latin typeface="Courier New" pitchFamily="49" charset="0"/>
              </a:rPr>
              <a:t>  na.action=na.omit))$coef,dig=4)</a:t>
            </a:r>
          </a:p>
          <a:p>
            <a:pPr>
              <a:spcBef>
                <a:spcPct val="0"/>
              </a:spcBef>
              <a:buFontTx/>
              <a:buNone/>
            </a:pPr>
            <a:r>
              <a:rPr lang="en-US" altLang="en-US" sz="1800">
                <a:latin typeface="Courier New" pitchFamily="49" charset="0"/>
              </a:rPr>
              <a:t>            Estimate Std. Error t value Pr(&gt;|t|)</a:t>
            </a:r>
          </a:p>
          <a:p>
            <a:pPr>
              <a:spcBef>
                <a:spcPct val="0"/>
              </a:spcBef>
              <a:buFontTx/>
              <a:buNone/>
            </a:pPr>
            <a:r>
              <a:rPr lang="en-US" altLang="en-US" sz="1800">
                <a:latin typeface="Courier New" pitchFamily="49" charset="0"/>
              </a:rPr>
              <a:t>(Intercept)  11.7835     0.1801 65.4371   0.0000</a:t>
            </a:r>
          </a:p>
          <a:p>
            <a:pPr>
              <a:spcBef>
                <a:spcPct val="0"/>
              </a:spcBef>
              <a:buFontTx/>
              <a:buNone/>
            </a:pPr>
            <a:r>
              <a:rPr lang="en-US" altLang="en-US" sz="1800">
                <a:latin typeface="Courier New" pitchFamily="49" charset="0"/>
              </a:rPr>
              <a:t>embedprov     0.5032     0.2850  1.7656   0.0777</a:t>
            </a:r>
          </a:p>
        </p:txBody>
      </p:sp>
      <p:sp>
        <p:nvSpPr>
          <p:cNvPr id="34824" name="Text Box 13"/>
          <p:cNvSpPr txBox="1">
            <a:spLocks noChangeArrowheads="1"/>
          </p:cNvSpPr>
          <p:nvPr/>
        </p:nvSpPr>
        <p:spPr bwMode="auto">
          <a:xfrm>
            <a:off x="693738" y="4100513"/>
            <a:ext cx="7766050" cy="1477962"/>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a:latin typeface="Courier New" pitchFamily="49" charset="0"/>
              </a:rPr>
              <a:t>&gt; round(summary(lm(rdnssum~embedprov,data=embed,</a:t>
            </a:r>
          </a:p>
          <a:p>
            <a:pPr>
              <a:spcBef>
                <a:spcPct val="0"/>
              </a:spcBef>
              <a:buFontTx/>
              <a:buNone/>
            </a:pPr>
            <a:r>
              <a:rPr lang="en-US" altLang="en-US" sz="1800">
                <a:latin typeface="Courier New" pitchFamily="49" charset="0"/>
              </a:rPr>
              <a:t>  na.action=na.omit))$coef,dig=4)</a:t>
            </a:r>
          </a:p>
          <a:p>
            <a:pPr>
              <a:spcBef>
                <a:spcPct val="0"/>
              </a:spcBef>
              <a:buFontTx/>
              <a:buNone/>
            </a:pPr>
            <a:r>
              <a:rPr lang="en-US" altLang="en-US" sz="1800">
                <a:latin typeface="Courier New" pitchFamily="49" charset="0"/>
              </a:rPr>
              <a:t>            Estimate Std. Error t value Pr(&gt;|t|)</a:t>
            </a:r>
          </a:p>
          <a:p>
            <a:pPr>
              <a:spcBef>
                <a:spcPct val="0"/>
              </a:spcBef>
              <a:buFontTx/>
              <a:buNone/>
            </a:pPr>
            <a:r>
              <a:rPr lang="en-US" altLang="en-US" sz="1800">
                <a:latin typeface="Courier New" pitchFamily="49" charset="0"/>
              </a:rPr>
              <a:t>(Intercept)  13.5682     0.1395 97.2891   0.0000</a:t>
            </a:r>
          </a:p>
          <a:p>
            <a:pPr>
              <a:spcBef>
                <a:spcPct val="0"/>
              </a:spcBef>
              <a:buFontTx/>
              <a:buNone/>
            </a:pPr>
            <a:r>
              <a:rPr lang="en-US" altLang="en-US" sz="1800">
                <a:latin typeface="Courier New" pitchFamily="49" charset="0"/>
              </a:rPr>
              <a:t>embedprov     0.6942     0.2209  3.1426   0.0017</a:t>
            </a: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230</a:t>
            </a:fld>
            <a:endParaRPr lang="en-US"/>
          </a:p>
        </p:txBody>
      </p:sp>
      <p:sp>
        <p:nvSpPr>
          <p:cNvPr id="80901" name="Rectangle 2"/>
          <p:cNvSpPr>
            <a:spLocks noGrp="1" noChangeArrowheads="1"/>
          </p:cNvSpPr>
          <p:nvPr>
            <p:ph type="title"/>
          </p:nvPr>
        </p:nvSpPr>
        <p:spPr/>
        <p:txBody>
          <a:bodyPr/>
          <a:lstStyle/>
          <a:p>
            <a:r>
              <a:rPr lang="en-US" altLang="en-US" dirty="0" smtClean="0"/>
              <a:t>Introduction: Dichotomous Outcomes</a:t>
            </a:r>
          </a:p>
        </p:txBody>
      </p:sp>
      <p:sp>
        <p:nvSpPr>
          <p:cNvPr id="80902" name="Rectangle 3"/>
          <p:cNvSpPr>
            <a:spLocks noGrp="1" noChangeArrowheads="1"/>
          </p:cNvSpPr>
          <p:nvPr>
            <p:ph type="body" idx="1"/>
          </p:nvPr>
        </p:nvSpPr>
        <p:spPr/>
        <p:txBody>
          <a:bodyPr/>
          <a:lstStyle/>
          <a:p>
            <a:pPr>
              <a:lnSpc>
                <a:spcPct val="90000"/>
              </a:lnSpc>
            </a:pPr>
            <a:r>
              <a:rPr lang="en-US" altLang="en-US" dirty="0" smtClean="0">
                <a:cs typeface="Times New Roman" pitchFamily="18" charset="0"/>
              </a:rPr>
              <a:t>A number of variables of interest to organizations are dichotomous</a:t>
            </a:r>
          </a:p>
          <a:p>
            <a:pPr lvl="1">
              <a:lnSpc>
                <a:spcPct val="90000"/>
              </a:lnSpc>
            </a:pPr>
            <a:r>
              <a:rPr lang="en-US" altLang="en-US" dirty="0" smtClean="0">
                <a:cs typeface="Times New Roman" pitchFamily="18" charset="0"/>
              </a:rPr>
              <a:t>Safety Accidents</a:t>
            </a:r>
          </a:p>
          <a:p>
            <a:pPr lvl="1">
              <a:lnSpc>
                <a:spcPct val="90000"/>
              </a:lnSpc>
            </a:pPr>
            <a:r>
              <a:rPr lang="en-US" altLang="en-US" dirty="0" smtClean="0">
                <a:cs typeface="Times New Roman" pitchFamily="18" charset="0"/>
              </a:rPr>
              <a:t>Turnover</a:t>
            </a:r>
          </a:p>
          <a:p>
            <a:pPr lvl="1">
              <a:lnSpc>
                <a:spcPct val="90000"/>
              </a:lnSpc>
            </a:pPr>
            <a:r>
              <a:rPr lang="en-US" altLang="en-US" dirty="0" smtClean="0">
                <a:cs typeface="Times New Roman" pitchFamily="18" charset="0"/>
              </a:rPr>
              <a:t>Health-Related Outcomes (e.g., Depression)</a:t>
            </a:r>
          </a:p>
          <a:p>
            <a:pPr>
              <a:lnSpc>
                <a:spcPct val="90000"/>
              </a:lnSpc>
            </a:pPr>
            <a:endParaRPr lang="en-US" altLang="en-US" dirty="0" smtClean="0">
              <a:cs typeface="Times New Roman" pitchFamily="18" charset="0"/>
            </a:endParaRPr>
          </a:p>
          <a:p>
            <a:pPr>
              <a:lnSpc>
                <a:spcPct val="90000"/>
              </a:lnSpc>
            </a:pPr>
            <a:r>
              <a:rPr lang="en-US" altLang="en-US" dirty="0" smtClean="0">
                <a:cs typeface="Times New Roman" pitchFamily="18" charset="0"/>
              </a:rPr>
              <a:t>Dichotomous data can be converted into rates which are intrinsically easy to communicate</a:t>
            </a:r>
            <a:endParaRPr lang="en-US" altLang="en-US" dirty="0">
              <a:cs typeface="Times New Roman" pitchFamily="18" charset="0"/>
            </a:endParaRPr>
          </a:p>
          <a:p>
            <a:pPr lvl="1">
              <a:lnSpc>
                <a:spcPct val="90000"/>
              </a:lnSpc>
            </a:pPr>
            <a:r>
              <a:rPr lang="en-US" altLang="en-US" dirty="0" smtClean="0">
                <a:cs typeface="Times New Roman" pitchFamily="18" charset="0"/>
              </a:rPr>
              <a:t>After the intervention, the sample was 2.75 points lower on a continuous depression measure vs</a:t>
            </a:r>
          </a:p>
          <a:p>
            <a:pPr lvl="1">
              <a:lnSpc>
                <a:spcPct val="90000"/>
              </a:lnSpc>
            </a:pPr>
            <a:r>
              <a:rPr lang="en-US" altLang="en-US" dirty="0" smtClean="0">
                <a:cs typeface="Times New Roman" pitchFamily="18" charset="0"/>
              </a:rPr>
              <a:t>After the intervention, depression dropped from 15.7% to 11.3%.</a:t>
            </a:r>
            <a:endParaRPr lang="en-US" altLang="en-US" dirty="0">
              <a:cs typeface="Times New Roman" pitchFamily="18" charset="0"/>
            </a:endParaRPr>
          </a:p>
          <a:p>
            <a:pPr marL="0" indent="0">
              <a:lnSpc>
                <a:spcPct val="90000"/>
              </a:lnSpc>
              <a:buNone/>
            </a:pPr>
            <a:endParaRPr lang="en-US" altLang="en-US" dirty="0" smtClean="0">
              <a:cs typeface="Times New Roman" pitchFamily="18" charset="0"/>
            </a:endParaRPr>
          </a:p>
          <a:p>
            <a:pPr lvl="1">
              <a:lnSpc>
                <a:spcPct val="90000"/>
              </a:lnSpc>
            </a:pPr>
            <a:endParaRPr lang="en-US" altLang="en-US" dirty="0" smtClean="0">
              <a:cs typeface="Times New Roman" pitchFamily="18" charset="0"/>
            </a:endParaRPr>
          </a:p>
        </p:txBody>
      </p:sp>
    </p:spTree>
    <p:extLst>
      <p:ext uri="{BB962C8B-B14F-4D97-AF65-F5344CB8AC3E}">
        <p14:creationId xmlns:p14="http://schemas.microsoft.com/office/powerpoint/2010/main" val="2954962805"/>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Dichotomous Outcomes</a:t>
            </a:r>
            <a:endParaRPr lang="en-US" dirty="0"/>
          </a:p>
        </p:txBody>
      </p:sp>
      <p:sp>
        <p:nvSpPr>
          <p:cNvPr id="3" name="Content Placeholder 2"/>
          <p:cNvSpPr>
            <a:spLocks noGrp="1"/>
          </p:cNvSpPr>
          <p:nvPr>
            <p:ph idx="1"/>
          </p:nvPr>
        </p:nvSpPr>
        <p:spPr/>
        <p:txBody>
          <a:bodyPr/>
          <a:lstStyle/>
          <a:p>
            <a:r>
              <a:rPr lang="en-US" dirty="0" smtClean="0"/>
              <a:t>Combat Exposure and Depression: Two formats</a:t>
            </a:r>
            <a:endParaRPr lang="en-US" dirty="0"/>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42C316D0-A51E-4A1F-9155-03380F8B31EB}" type="slidenum">
              <a:rPr lang="en-US" smtClean="0"/>
              <a:pPr>
                <a:defRPr/>
              </a:pPr>
              <a:t>231</a:t>
            </a:fld>
            <a:endParaRPr lang="en-US"/>
          </a:p>
        </p:txBody>
      </p:sp>
      <p:graphicFrame>
        <p:nvGraphicFramePr>
          <p:cNvPr id="8" name="Object 6"/>
          <p:cNvGraphicFramePr>
            <a:graphicFrameLocks noChangeAspect="1"/>
          </p:cNvGraphicFramePr>
          <p:nvPr>
            <p:extLst>
              <p:ext uri="{D42A27DB-BD31-4B8C-83A1-F6EECF244321}">
                <p14:modId xmlns:p14="http://schemas.microsoft.com/office/powerpoint/2010/main" val="3099529471"/>
              </p:ext>
            </p:extLst>
          </p:nvPr>
        </p:nvGraphicFramePr>
        <p:xfrm>
          <a:off x="1574910" y="1954925"/>
          <a:ext cx="6238875" cy="431630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4714074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232</a:t>
            </a:fld>
            <a:endParaRPr lang="en-US"/>
          </a:p>
        </p:txBody>
      </p:sp>
      <p:sp>
        <p:nvSpPr>
          <p:cNvPr id="80901" name="Rectangle 2"/>
          <p:cNvSpPr>
            <a:spLocks noGrp="1" noChangeArrowheads="1"/>
          </p:cNvSpPr>
          <p:nvPr>
            <p:ph type="title"/>
          </p:nvPr>
        </p:nvSpPr>
        <p:spPr/>
        <p:txBody>
          <a:bodyPr/>
          <a:lstStyle/>
          <a:p>
            <a:r>
              <a:rPr lang="en-US" altLang="en-US" dirty="0" smtClean="0"/>
              <a:t>Introduction: Dichotomous Outcomes</a:t>
            </a:r>
          </a:p>
        </p:txBody>
      </p:sp>
      <p:sp>
        <p:nvSpPr>
          <p:cNvPr id="80902" name="Rectangle 3"/>
          <p:cNvSpPr>
            <a:spLocks noGrp="1" noChangeArrowheads="1"/>
          </p:cNvSpPr>
          <p:nvPr>
            <p:ph type="body" idx="1"/>
          </p:nvPr>
        </p:nvSpPr>
        <p:spPr/>
        <p:txBody>
          <a:bodyPr/>
          <a:lstStyle/>
          <a:p>
            <a:pPr>
              <a:lnSpc>
                <a:spcPct val="90000"/>
              </a:lnSpc>
            </a:pPr>
            <a:r>
              <a:rPr lang="en-US" altLang="en-US" dirty="0">
                <a:cs typeface="Times New Roman" pitchFamily="18" charset="0"/>
              </a:rPr>
              <a:t>Dichotomous outcomes may cluster by unit membership</a:t>
            </a:r>
          </a:p>
          <a:p>
            <a:pPr lvl="1">
              <a:lnSpc>
                <a:spcPct val="90000"/>
              </a:lnSpc>
            </a:pPr>
            <a:r>
              <a:rPr lang="en-US" altLang="en-US" dirty="0">
                <a:cs typeface="Times New Roman" pitchFamily="18" charset="0"/>
              </a:rPr>
              <a:t>Non-independence due to groups</a:t>
            </a:r>
          </a:p>
          <a:p>
            <a:pPr>
              <a:lnSpc>
                <a:spcPct val="90000"/>
              </a:lnSpc>
            </a:pPr>
            <a:endParaRPr lang="en-US" altLang="en-US" dirty="0" smtClean="0">
              <a:cs typeface="Times New Roman" pitchFamily="18" charset="0"/>
            </a:endParaRPr>
          </a:p>
          <a:p>
            <a:pPr>
              <a:lnSpc>
                <a:spcPct val="90000"/>
              </a:lnSpc>
            </a:pPr>
            <a:r>
              <a:rPr lang="en-US" altLang="en-US" dirty="0" smtClean="0">
                <a:cs typeface="Times New Roman" pitchFamily="18" charset="0"/>
              </a:rPr>
              <a:t>Non-independence due to pre-existing group membership raises the same issues and opens the same opportunities found with continuous outcomes.</a:t>
            </a:r>
          </a:p>
          <a:p>
            <a:pPr lvl="1">
              <a:lnSpc>
                <a:spcPct val="90000"/>
              </a:lnSpc>
            </a:pPr>
            <a:r>
              <a:rPr lang="en-US" altLang="en-US" dirty="0" smtClean="0">
                <a:cs typeface="Times New Roman" pitchFamily="18" charset="0"/>
              </a:rPr>
              <a:t>Model contextual (level-2) influences</a:t>
            </a:r>
          </a:p>
          <a:p>
            <a:pPr lvl="1">
              <a:lnSpc>
                <a:spcPct val="90000"/>
              </a:lnSpc>
            </a:pPr>
            <a:r>
              <a:rPr lang="en-US" altLang="en-US" dirty="0" smtClean="0">
                <a:cs typeface="Times New Roman" pitchFamily="18" charset="0"/>
              </a:rPr>
              <a:t>Potential bias in standard errors if non-independence is ignored</a:t>
            </a:r>
          </a:p>
          <a:p>
            <a:pPr lvl="1">
              <a:lnSpc>
                <a:spcPct val="90000"/>
              </a:lnSpc>
            </a:pPr>
            <a:endParaRPr lang="en-US" altLang="en-US" dirty="0" smtClean="0">
              <a:cs typeface="Times New Roman" pitchFamily="18" charset="0"/>
            </a:endParaRPr>
          </a:p>
          <a:p>
            <a:pPr lvl="1">
              <a:lnSpc>
                <a:spcPct val="90000"/>
              </a:lnSpc>
            </a:pPr>
            <a:endParaRPr lang="en-US" altLang="en-US" dirty="0">
              <a:cs typeface="Times New Roman" pitchFamily="18" charset="0"/>
            </a:endParaRPr>
          </a:p>
          <a:p>
            <a:pPr marL="0" indent="0">
              <a:lnSpc>
                <a:spcPct val="90000"/>
              </a:lnSpc>
              <a:buNone/>
            </a:pPr>
            <a:endParaRPr lang="en-US" altLang="en-US" dirty="0" smtClean="0">
              <a:cs typeface="Times New Roman" pitchFamily="18" charset="0"/>
            </a:endParaRPr>
          </a:p>
          <a:p>
            <a:pPr lvl="1">
              <a:lnSpc>
                <a:spcPct val="90000"/>
              </a:lnSpc>
            </a:pPr>
            <a:endParaRPr lang="en-US" altLang="en-US" dirty="0" smtClean="0">
              <a:cs typeface="Times New Roman" pitchFamily="18" charset="0"/>
            </a:endParaRPr>
          </a:p>
        </p:txBody>
      </p:sp>
    </p:spTree>
    <p:extLst>
      <p:ext uri="{BB962C8B-B14F-4D97-AF65-F5344CB8AC3E}">
        <p14:creationId xmlns:p14="http://schemas.microsoft.com/office/powerpoint/2010/main" val="546705187"/>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233</a:t>
            </a:fld>
            <a:endParaRPr lang="en-US"/>
          </a:p>
        </p:txBody>
      </p:sp>
      <p:sp>
        <p:nvSpPr>
          <p:cNvPr id="80901" name="Rectangle 2"/>
          <p:cNvSpPr>
            <a:spLocks noGrp="1" noChangeArrowheads="1"/>
          </p:cNvSpPr>
          <p:nvPr>
            <p:ph type="title"/>
          </p:nvPr>
        </p:nvSpPr>
        <p:spPr/>
        <p:txBody>
          <a:bodyPr/>
          <a:lstStyle/>
          <a:p>
            <a:r>
              <a:rPr lang="en-US" altLang="en-US" dirty="0" smtClean="0"/>
              <a:t>Introduction: Logistic Regression</a:t>
            </a:r>
          </a:p>
        </p:txBody>
      </p:sp>
      <p:sp>
        <p:nvSpPr>
          <p:cNvPr id="80902" name="Rectangle 3"/>
          <p:cNvSpPr>
            <a:spLocks noGrp="1" noChangeArrowheads="1"/>
          </p:cNvSpPr>
          <p:nvPr>
            <p:ph type="body" idx="1"/>
          </p:nvPr>
        </p:nvSpPr>
        <p:spPr/>
        <p:txBody>
          <a:bodyPr/>
          <a:lstStyle/>
          <a:p>
            <a:pPr>
              <a:lnSpc>
                <a:spcPct val="90000"/>
              </a:lnSpc>
            </a:pPr>
            <a:r>
              <a:rPr lang="en-US" altLang="en-US" dirty="0" smtClean="0">
                <a:cs typeface="Times New Roman" pitchFamily="18" charset="0"/>
              </a:rPr>
              <a:t>As a starting point we use OLS regression (aka Linear Probability Model or LPM)</a:t>
            </a:r>
          </a:p>
          <a:p>
            <a:pPr lvl="1">
              <a:lnSpc>
                <a:spcPct val="90000"/>
              </a:lnSpc>
            </a:pPr>
            <a:r>
              <a:rPr lang="en-US" altLang="en-US" dirty="0" smtClean="0">
                <a:cs typeface="Times New Roman" pitchFamily="18" charset="0"/>
              </a:rPr>
              <a:t>Perform a median split and create WB.DICHOT</a:t>
            </a:r>
          </a:p>
          <a:p>
            <a:pPr lvl="1">
              <a:lnSpc>
                <a:spcPct val="90000"/>
              </a:lnSpc>
            </a:pPr>
            <a:r>
              <a:rPr lang="en-US" altLang="en-US" dirty="0">
                <a:cs typeface="Times New Roman" pitchFamily="18" charset="0"/>
              </a:rPr>
              <a:t>Examine the relationship between work hours (HRS) and </a:t>
            </a:r>
            <a:r>
              <a:rPr lang="en-US" altLang="en-US" dirty="0" smtClean="0">
                <a:cs typeface="Times New Roman" pitchFamily="18" charset="0"/>
              </a:rPr>
              <a:t>dichotomized well-being </a:t>
            </a:r>
            <a:r>
              <a:rPr lang="en-US" altLang="en-US" dirty="0">
                <a:cs typeface="Times New Roman" pitchFamily="18" charset="0"/>
              </a:rPr>
              <a:t>(</a:t>
            </a:r>
            <a:r>
              <a:rPr lang="en-US" altLang="en-US" dirty="0" smtClean="0">
                <a:cs typeface="Times New Roman" pitchFamily="18" charset="0"/>
              </a:rPr>
              <a:t>WB.DICHOT) </a:t>
            </a:r>
            <a:r>
              <a:rPr lang="en-US" altLang="en-US" dirty="0">
                <a:cs typeface="Times New Roman" pitchFamily="18" charset="0"/>
              </a:rPr>
              <a:t>in the bh1996 </a:t>
            </a:r>
            <a:r>
              <a:rPr lang="en-US" altLang="en-US" dirty="0" err="1">
                <a:cs typeface="Times New Roman" pitchFamily="18" charset="0"/>
              </a:rPr>
              <a:t>dataframe</a:t>
            </a:r>
            <a:endParaRPr lang="en-US" altLang="en-US" dirty="0">
              <a:cs typeface="Times New Roman" pitchFamily="18" charset="0"/>
            </a:endParaRPr>
          </a:p>
          <a:p>
            <a:pPr lvl="1">
              <a:lnSpc>
                <a:spcPct val="90000"/>
              </a:lnSpc>
            </a:pPr>
            <a:endParaRPr lang="en-US" altLang="en-US" dirty="0" smtClean="0">
              <a:cs typeface="Times New Roman" pitchFamily="18" charset="0"/>
            </a:endParaRPr>
          </a:p>
          <a:p>
            <a:pPr>
              <a:lnSpc>
                <a:spcPct val="90000"/>
              </a:lnSpc>
            </a:pPr>
            <a:endParaRPr lang="en-US" altLang="en-US" dirty="0" smtClean="0">
              <a:cs typeface="Times New Roman" pitchFamily="18" charset="0"/>
            </a:endParaRPr>
          </a:p>
          <a:p>
            <a:pPr>
              <a:lnSpc>
                <a:spcPct val="90000"/>
              </a:lnSpc>
            </a:pPr>
            <a:endParaRPr lang="en-US" altLang="en-US" dirty="0" smtClean="0">
              <a:cs typeface="Times New Roman" pitchFamily="18" charset="0"/>
            </a:endParaRPr>
          </a:p>
          <a:p>
            <a:pPr lvl="1">
              <a:lnSpc>
                <a:spcPct val="90000"/>
              </a:lnSpc>
            </a:pPr>
            <a:endParaRPr lang="en-US" altLang="en-US" dirty="0" smtClean="0">
              <a:cs typeface="Times New Roman" pitchFamily="18" charset="0"/>
            </a:endParaRPr>
          </a:p>
          <a:p>
            <a:pPr lvl="1">
              <a:lnSpc>
                <a:spcPct val="90000"/>
              </a:lnSpc>
            </a:pPr>
            <a:endParaRPr lang="en-US" altLang="en-US" dirty="0">
              <a:cs typeface="Times New Roman" pitchFamily="18" charset="0"/>
            </a:endParaRPr>
          </a:p>
          <a:p>
            <a:pPr marL="0" indent="0">
              <a:lnSpc>
                <a:spcPct val="90000"/>
              </a:lnSpc>
              <a:buNone/>
            </a:pPr>
            <a:endParaRPr lang="en-US" altLang="en-US" dirty="0" smtClean="0">
              <a:cs typeface="Times New Roman" pitchFamily="18" charset="0"/>
            </a:endParaRPr>
          </a:p>
          <a:p>
            <a:pPr lvl="1">
              <a:lnSpc>
                <a:spcPct val="90000"/>
              </a:lnSpc>
            </a:pPr>
            <a:endParaRPr lang="en-US" altLang="en-US" dirty="0" smtClean="0">
              <a:cs typeface="Times New Roman" pitchFamily="18" charset="0"/>
            </a:endParaRPr>
          </a:p>
        </p:txBody>
      </p:sp>
      <p:sp>
        <p:nvSpPr>
          <p:cNvPr id="7" name="Content Placeholder 2"/>
          <p:cNvSpPr txBox="1">
            <a:spLocks/>
          </p:cNvSpPr>
          <p:nvPr/>
        </p:nvSpPr>
        <p:spPr bwMode="auto">
          <a:xfrm>
            <a:off x="677863" y="3896460"/>
            <a:ext cx="7772400" cy="203196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FontTx/>
              <a:buNone/>
              <a:defRPr/>
            </a:pPr>
            <a:r>
              <a:rPr lang="en-US" sz="1800" dirty="0" smtClean="0">
                <a:latin typeface="Courier New" pitchFamily="49" charset="0"/>
              </a:rPr>
              <a:t>&gt; library(multilevel)</a:t>
            </a:r>
          </a:p>
          <a:p>
            <a:pPr marL="0" indent="0">
              <a:spcBef>
                <a:spcPct val="0"/>
              </a:spcBef>
              <a:buFontTx/>
              <a:buNone/>
              <a:defRPr/>
            </a:pPr>
            <a:r>
              <a:rPr lang="en-US" sz="1800" dirty="0" smtClean="0">
                <a:latin typeface="Courier New" pitchFamily="49" charset="0"/>
              </a:rPr>
              <a:t>&gt; data(bh1996)</a:t>
            </a:r>
          </a:p>
          <a:p>
            <a:pPr marL="0" indent="0">
              <a:spcBef>
                <a:spcPct val="0"/>
              </a:spcBef>
              <a:buFontTx/>
              <a:buNone/>
              <a:defRPr/>
            </a:pPr>
            <a:r>
              <a:rPr lang="en-US" sz="1800" dirty="0">
                <a:latin typeface="Courier New" pitchFamily="49" charset="0"/>
              </a:rPr>
              <a:t>&gt; summary(bh1996$WBEING)</a:t>
            </a:r>
          </a:p>
          <a:p>
            <a:pPr marL="0" indent="0">
              <a:spcBef>
                <a:spcPct val="0"/>
              </a:spcBef>
              <a:buFontTx/>
              <a:buNone/>
              <a:defRPr/>
            </a:pPr>
            <a:r>
              <a:rPr lang="en-US" sz="1800" dirty="0">
                <a:latin typeface="Courier New" pitchFamily="49" charset="0"/>
              </a:rPr>
              <a:t>   Min. 1st Qu.  Median    Mean 3rd Qu.    Max. </a:t>
            </a:r>
          </a:p>
          <a:p>
            <a:pPr marL="0" indent="0">
              <a:spcBef>
                <a:spcPct val="0"/>
              </a:spcBef>
              <a:buFontTx/>
              <a:buNone/>
              <a:defRPr/>
            </a:pPr>
            <a:r>
              <a:rPr lang="en-US" sz="1800" dirty="0">
                <a:latin typeface="Courier New" pitchFamily="49" charset="0"/>
              </a:rPr>
              <a:t>  0.000   2.167   2.833   2.780   3.444   5.000 </a:t>
            </a:r>
            <a:endParaRPr lang="en-US" sz="1800" dirty="0" smtClean="0">
              <a:latin typeface="Courier New" pitchFamily="49" charset="0"/>
            </a:endParaRPr>
          </a:p>
          <a:p>
            <a:pPr marL="0" indent="0">
              <a:spcBef>
                <a:spcPct val="0"/>
              </a:spcBef>
              <a:buFontTx/>
              <a:buNone/>
              <a:defRPr/>
            </a:pPr>
            <a:endParaRPr lang="en-US" sz="1800" dirty="0">
              <a:latin typeface="Courier New" pitchFamily="49" charset="0"/>
            </a:endParaRPr>
          </a:p>
          <a:p>
            <a:pPr marL="0" indent="0">
              <a:spcBef>
                <a:spcPct val="0"/>
              </a:spcBef>
              <a:buFontTx/>
              <a:buNone/>
              <a:defRPr/>
            </a:pPr>
            <a:r>
              <a:rPr lang="en-US" sz="1800" dirty="0" smtClean="0">
                <a:latin typeface="Courier New" pitchFamily="49" charset="0"/>
              </a:rPr>
              <a:t>&gt; bh1996$WB.DICHOT&lt;-</a:t>
            </a:r>
            <a:r>
              <a:rPr lang="en-US" sz="1800" dirty="0" err="1" smtClean="0">
                <a:latin typeface="Courier New" pitchFamily="49" charset="0"/>
              </a:rPr>
              <a:t>ifelse</a:t>
            </a:r>
            <a:r>
              <a:rPr lang="en-US" sz="1800" dirty="0" smtClean="0">
                <a:latin typeface="Courier New" pitchFamily="49" charset="0"/>
              </a:rPr>
              <a:t>(bh1996$WBEING&gt;2.833,1,0)</a:t>
            </a:r>
            <a:endParaRPr lang="en-US" sz="1800" dirty="0">
              <a:latin typeface="Courier New" pitchFamily="49" charset="0"/>
            </a:endParaRPr>
          </a:p>
        </p:txBody>
      </p:sp>
    </p:spTree>
    <p:extLst>
      <p:ext uri="{BB962C8B-B14F-4D97-AF65-F5344CB8AC3E}">
        <p14:creationId xmlns:p14="http://schemas.microsoft.com/office/powerpoint/2010/main" val="1512025222"/>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234</a:t>
            </a:fld>
            <a:endParaRPr lang="en-US"/>
          </a:p>
        </p:txBody>
      </p:sp>
      <p:sp>
        <p:nvSpPr>
          <p:cNvPr id="80901" name="Rectangle 2"/>
          <p:cNvSpPr>
            <a:spLocks noGrp="1" noChangeArrowheads="1"/>
          </p:cNvSpPr>
          <p:nvPr>
            <p:ph type="title"/>
          </p:nvPr>
        </p:nvSpPr>
        <p:spPr/>
        <p:txBody>
          <a:bodyPr/>
          <a:lstStyle/>
          <a:p>
            <a:r>
              <a:rPr lang="en-US" altLang="en-US" dirty="0" smtClean="0"/>
              <a:t>Introduction: Logistic Regression</a:t>
            </a:r>
          </a:p>
        </p:txBody>
      </p:sp>
      <p:sp>
        <p:nvSpPr>
          <p:cNvPr id="80902" name="Rectangle 3"/>
          <p:cNvSpPr>
            <a:spLocks noGrp="1" noChangeArrowheads="1"/>
          </p:cNvSpPr>
          <p:nvPr>
            <p:ph type="body" idx="1"/>
          </p:nvPr>
        </p:nvSpPr>
        <p:spPr/>
        <p:txBody>
          <a:bodyPr/>
          <a:lstStyle/>
          <a:p>
            <a:pPr>
              <a:lnSpc>
                <a:spcPct val="90000"/>
              </a:lnSpc>
            </a:pPr>
            <a:r>
              <a:rPr lang="en-US" altLang="en-US" dirty="0" smtClean="0">
                <a:cs typeface="Times New Roman" pitchFamily="18" charset="0"/>
              </a:rPr>
              <a:t>Regress WB.DICHOT on HRS</a:t>
            </a:r>
          </a:p>
          <a:p>
            <a:pPr>
              <a:lnSpc>
                <a:spcPct val="90000"/>
              </a:lnSpc>
            </a:pPr>
            <a:endParaRPr lang="en-US" altLang="en-US" dirty="0">
              <a:cs typeface="Times New Roman" pitchFamily="18" charset="0"/>
            </a:endParaRPr>
          </a:p>
          <a:p>
            <a:pPr>
              <a:lnSpc>
                <a:spcPct val="90000"/>
              </a:lnSpc>
            </a:pPr>
            <a:endParaRPr lang="en-US" altLang="en-US" dirty="0" smtClean="0">
              <a:cs typeface="Times New Roman" pitchFamily="18" charset="0"/>
            </a:endParaRPr>
          </a:p>
          <a:p>
            <a:pPr>
              <a:lnSpc>
                <a:spcPct val="90000"/>
              </a:lnSpc>
            </a:pPr>
            <a:endParaRPr lang="en-US" altLang="en-US" dirty="0">
              <a:cs typeface="Times New Roman" pitchFamily="18" charset="0"/>
            </a:endParaRPr>
          </a:p>
          <a:p>
            <a:pPr>
              <a:lnSpc>
                <a:spcPct val="90000"/>
              </a:lnSpc>
            </a:pPr>
            <a:endParaRPr lang="en-US" altLang="en-US" dirty="0" smtClean="0">
              <a:cs typeface="Times New Roman" pitchFamily="18" charset="0"/>
            </a:endParaRPr>
          </a:p>
          <a:p>
            <a:pPr>
              <a:lnSpc>
                <a:spcPct val="90000"/>
              </a:lnSpc>
            </a:pPr>
            <a:r>
              <a:rPr lang="en-US" altLang="en-US" dirty="0" smtClean="0">
                <a:cs typeface="Times New Roman" pitchFamily="18" charset="0"/>
              </a:rPr>
              <a:t>Predict rates of Positive Well-Being</a:t>
            </a:r>
          </a:p>
          <a:p>
            <a:pPr>
              <a:lnSpc>
                <a:spcPct val="90000"/>
              </a:lnSpc>
            </a:pPr>
            <a:endParaRPr lang="en-US" altLang="en-US" dirty="0" smtClean="0">
              <a:cs typeface="Times New Roman" pitchFamily="18" charset="0"/>
            </a:endParaRPr>
          </a:p>
          <a:p>
            <a:pPr>
              <a:lnSpc>
                <a:spcPct val="90000"/>
              </a:lnSpc>
            </a:pPr>
            <a:endParaRPr lang="en-US" altLang="en-US" dirty="0" smtClean="0">
              <a:cs typeface="Times New Roman" pitchFamily="18" charset="0"/>
            </a:endParaRPr>
          </a:p>
          <a:p>
            <a:pPr>
              <a:lnSpc>
                <a:spcPct val="90000"/>
              </a:lnSpc>
            </a:pPr>
            <a:endParaRPr lang="en-US" altLang="en-US" dirty="0" smtClean="0">
              <a:cs typeface="Times New Roman" pitchFamily="18" charset="0"/>
            </a:endParaRPr>
          </a:p>
          <a:p>
            <a:pPr lvl="1">
              <a:lnSpc>
                <a:spcPct val="90000"/>
              </a:lnSpc>
            </a:pPr>
            <a:endParaRPr lang="en-US" altLang="en-US" dirty="0" smtClean="0">
              <a:cs typeface="Times New Roman" pitchFamily="18" charset="0"/>
            </a:endParaRPr>
          </a:p>
          <a:p>
            <a:pPr lvl="1">
              <a:lnSpc>
                <a:spcPct val="90000"/>
              </a:lnSpc>
            </a:pPr>
            <a:endParaRPr lang="en-US" altLang="en-US" dirty="0">
              <a:cs typeface="Times New Roman" pitchFamily="18" charset="0"/>
            </a:endParaRPr>
          </a:p>
          <a:p>
            <a:pPr marL="0" indent="0">
              <a:lnSpc>
                <a:spcPct val="90000"/>
              </a:lnSpc>
              <a:buNone/>
            </a:pPr>
            <a:endParaRPr lang="en-US" altLang="en-US" dirty="0" smtClean="0">
              <a:cs typeface="Times New Roman" pitchFamily="18" charset="0"/>
            </a:endParaRPr>
          </a:p>
          <a:p>
            <a:pPr lvl="1">
              <a:lnSpc>
                <a:spcPct val="90000"/>
              </a:lnSpc>
            </a:pPr>
            <a:endParaRPr lang="en-US" altLang="en-US" dirty="0" smtClean="0">
              <a:cs typeface="Times New Roman" pitchFamily="18" charset="0"/>
            </a:endParaRPr>
          </a:p>
        </p:txBody>
      </p:sp>
      <p:sp>
        <p:nvSpPr>
          <p:cNvPr id="7" name="Content Placeholder 2"/>
          <p:cNvSpPr txBox="1">
            <a:spLocks/>
          </p:cNvSpPr>
          <p:nvPr/>
        </p:nvSpPr>
        <p:spPr bwMode="auto">
          <a:xfrm>
            <a:off x="677863" y="1671135"/>
            <a:ext cx="7772400" cy="147797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FontTx/>
              <a:buNone/>
              <a:defRPr/>
            </a:pPr>
            <a:r>
              <a:rPr lang="en-US" sz="1800" dirty="0" smtClean="0">
                <a:latin typeface="Courier New" pitchFamily="49" charset="0"/>
              </a:rPr>
              <a:t>&gt; </a:t>
            </a:r>
            <a:r>
              <a:rPr lang="en-US" sz="1800" dirty="0" err="1" smtClean="0">
                <a:latin typeface="Courier New" pitchFamily="49" charset="0"/>
              </a:rPr>
              <a:t>tmod</a:t>
            </a:r>
            <a:r>
              <a:rPr lang="en-US" sz="1800" dirty="0">
                <a:latin typeface="Courier New" pitchFamily="49" charset="0"/>
              </a:rPr>
              <a:t>&lt;-lm(WB.DICHOT~HRS,bh1996</a:t>
            </a:r>
            <a:r>
              <a:rPr lang="en-US" sz="1800" dirty="0" smtClean="0">
                <a:latin typeface="Courier New" pitchFamily="49" charset="0"/>
              </a:rPr>
              <a:t>)</a:t>
            </a:r>
          </a:p>
          <a:p>
            <a:pPr marL="0" indent="0">
              <a:spcBef>
                <a:spcPct val="0"/>
              </a:spcBef>
              <a:buFontTx/>
              <a:buNone/>
              <a:defRPr/>
            </a:pPr>
            <a:r>
              <a:rPr lang="en-US" sz="1800" dirty="0">
                <a:latin typeface="Courier New" pitchFamily="49" charset="0"/>
              </a:rPr>
              <a:t>&gt; round(summary(</a:t>
            </a:r>
            <a:r>
              <a:rPr lang="en-US" sz="1800" dirty="0" err="1">
                <a:latin typeface="Courier New" pitchFamily="49" charset="0"/>
              </a:rPr>
              <a:t>tmod</a:t>
            </a:r>
            <a:r>
              <a:rPr lang="en-US" sz="1800" dirty="0">
                <a:latin typeface="Courier New" pitchFamily="49" charset="0"/>
              </a:rPr>
              <a:t>)$</a:t>
            </a:r>
            <a:r>
              <a:rPr lang="en-US" sz="1800" dirty="0" err="1">
                <a:latin typeface="Courier New" pitchFamily="49" charset="0"/>
              </a:rPr>
              <a:t>coef</a:t>
            </a:r>
            <a:r>
              <a:rPr lang="en-US" sz="1800" dirty="0">
                <a:latin typeface="Courier New" pitchFamily="49" charset="0"/>
              </a:rPr>
              <a:t>, dig=4)</a:t>
            </a:r>
          </a:p>
          <a:p>
            <a:pPr marL="0" indent="0">
              <a:spcBef>
                <a:spcPct val="0"/>
              </a:spcBef>
              <a:buFontTx/>
              <a:buNone/>
              <a:defRPr/>
            </a:pPr>
            <a:r>
              <a:rPr lang="en-US" sz="1800" dirty="0">
                <a:latin typeface="Courier New" pitchFamily="49" charset="0"/>
              </a:rPr>
              <a:t>            Estimate Std. Error  t value </a:t>
            </a:r>
            <a:r>
              <a:rPr lang="en-US" sz="1800" dirty="0" err="1">
                <a:latin typeface="Courier New" pitchFamily="49" charset="0"/>
              </a:rPr>
              <a:t>Pr</a:t>
            </a:r>
            <a:r>
              <a:rPr lang="en-US" sz="1800" dirty="0">
                <a:latin typeface="Courier New" pitchFamily="49" charset="0"/>
              </a:rPr>
              <a:t>(&gt;|t|)</a:t>
            </a:r>
          </a:p>
          <a:p>
            <a:pPr marL="0" indent="0">
              <a:spcBef>
                <a:spcPct val="0"/>
              </a:spcBef>
              <a:buFontTx/>
              <a:buNone/>
              <a:defRPr/>
            </a:pPr>
            <a:r>
              <a:rPr lang="en-US" sz="1800" dirty="0">
                <a:latin typeface="Courier New" pitchFamily="49" charset="0"/>
              </a:rPr>
              <a:t>(Intercept)   0.8275     0.0293  28.2745        0</a:t>
            </a:r>
          </a:p>
          <a:p>
            <a:pPr marL="0" indent="0">
              <a:spcBef>
                <a:spcPct val="0"/>
              </a:spcBef>
              <a:buFontTx/>
              <a:buNone/>
              <a:defRPr/>
            </a:pPr>
            <a:r>
              <a:rPr lang="en-US" sz="1800" dirty="0">
                <a:latin typeface="Courier New" pitchFamily="49" charset="0"/>
              </a:rPr>
              <a:t>HRS          -0.0286     0.0025 -11.2678        0</a:t>
            </a:r>
            <a:endParaRPr lang="en-US" sz="1800" kern="1200" dirty="0" smtClean="0">
              <a:latin typeface="Courier New" pitchFamily="49" charset="0"/>
            </a:endParaRPr>
          </a:p>
        </p:txBody>
      </p:sp>
      <p:sp>
        <p:nvSpPr>
          <p:cNvPr id="8" name="Content Placeholder 2"/>
          <p:cNvSpPr txBox="1">
            <a:spLocks/>
          </p:cNvSpPr>
          <p:nvPr/>
        </p:nvSpPr>
        <p:spPr bwMode="auto">
          <a:xfrm>
            <a:off x="680135" y="3788847"/>
            <a:ext cx="7772400" cy="2308966"/>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FontTx/>
              <a:buNone/>
              <a:defRPr/>
            </a:pPr>
            <a:r>
              <a:rPr lang="en-US" sz="1800" dirty="0">
                <a:latin typeface="Courier New" pitchFamily="49" charset="0"/>
              </a:rPr>
              <a:t>&gt; TDAT&lt;-</a:t>
            </a:r>
            <a:r>
              <a:rPr lang="en-US" sz="1800" dirty="0" err="1">
                <a:latin typeface="Courier New" pitchFamily="49" charset="0"/>
              </a:rPr>
              <a:t>data.frame</a:t>
            </a:r>
            <a:r>
              <a:rPr lang="en-US" sz="1800" dirty="0">
                <a:latin typeface="Courier New" pitchFamily="49" charset="0"/>
              </a:rPr>
              <a:t>(HRS=6:16)</a:t>
            </a:r>
          </a:p>
          <a:p>
            <a:pPr marL="0" indent="0">
              <a:spcBef>
                <a:spcPct val="0"/>
              </a:spcBef>
              <a:buFontTx/>
              <a:buNone/>
              <a:defRPr/>
            </a:pPr>
            <a:r>
              <a:rPr lang="en-US" sz="1800" dirty="0">
                <a:latin typeface="Courier New" pitchFamily="49" charset="0"/>
              </a:rPr>
              <a:t>&gt; </a:t>
            </a:r>
            <a:r>
              <a:rPr lang="en-US" sz="1800" dirty="0" smtClean="0">
                <a:latin typeface="Courier New" pitchFamily="49" charset="0"/>
              </a:rPr>
              <a:t>(PREDS&lt;-predict(</a:t>
            </a:r>
            <a:r>
              <a:rPr lang="en-US" sz="1800" dirty="0" err="1" smtClean="0">
                <a:latin typeface="Courier New" pitchFamily="49" charset="0"/>
              </a:rPr>
              <a:t>tmod,TDAT</a:t>
            </a:r>
            <a:r>
              <a:rPr lang="en-US" sz="1800" dirty="0" smtClean="0">
                <a:latin typeface="Courier New" pitchFamily="49" charset="0"/>
              </a:rPr>
              <a:t>))</a:t>
            </a:r>
            <a:endParaRPr lang="en-US" sz="1800" dirty="0">
              <a:latin typeface="Courier New" pitchFamily="49" charset="0"/>
            </a:endParaRPr>
          </a:p>
          <a:p>
            <a:pPr marL="0" indent="0">
              <a:spcBef>
                <a:spcPct val="0"/>
              </a:spcBef>
              <a:buFontTx/>
              <a:buNone/>
              <a:defRPr/>
            </a:pPr>
            <a:r>
              <a:rPr lang="en-US" sz="1800" dirty="0">
                <a:latin typeface="Courier New" pitchFamily="49" charset="0"/>
              </a:rPr>
              <a:t>        1         2         3         4         5 </a:t>
            </a:r>
          </a:p>
          <a:p>
            <a:pPr marL="0" indent="0">
              <a:spcBef>
                <a:spcPct val="0"/>
              </a:spcBef>
              <a:buFontTx/>
              <a:buNone/>
              <a:defRPr/>
            </a:pPr>
            <a:r>
              <a:rPr lang="en-US" sz="1800" dirty="0">
                <a:latin typeface="Courier New" pitchFamily="49" charset="0"/>
              </a:rPr>
              <a:t>0.6558141 0.6272005 0.5985870 0.5699734 0.5413598 </a:t>
            </a:r>
          </a:p>
          <a:p>
            <a:pPr marL="0" indent="0">
              <a:spcBef>
                <a:spcPct val="0"/>
              </a:spcBef>
              <a:buFontTx/>
              <a:buNone/>
              <a:defRPr/>
            </a:pPr>
            <a:r>
              <a:rPr lang="en-US" sz="1800" dirty="0">
                <a:latin typeface="Courier New" pitchFamily="49" charset="0"/>
              </a:rPr>
              <a:t>        6         7         8         9        10 </a:t>
            </a:r>
          </a:p>
          <a:p>
            <a:pPr marL="0" indent="0">
              <a:spcBef>
                <a:spcPct val="0"/>
              </a:spcBef>
              <a:buFontTx/>
              <a:buNone/>
              <a:defRPr/>
            </a:pPr>
            <a:r>
              <a:rPr lang="en-US" sz="1800" dirty="0">
                <a:latin typeface="Courier New" pitchFamily="49" charset="0"/>
              </a:rPr>
              <a:t>0.5127463 0.4841327 0.4555191 0.4269056 0.3982920 </a:t>
            </a:r>
          </a:p>
          <a:p>
            <a:pPr marL="0" indent="0">
              <a:spcBef>
                <a:spcPct val="0"/>
              </a:spcBef>
              <a:buFontTx/>
              <a:buNone/>
              <a:defRPr/>
            </a:pPr>
            <a:r>
              <a:rPr lang="en-US" sz="1800" dirty="0">
                <a:latin typeface="Courier New" pitchFamily="49" charset="0"/>
              </a:rPr>
              <a:t>       11 </a:t>
            </a:r>
          </a:p>
          <a:p>
            <a:pPr marL="0" indent="0">
              <a:spcBef>
                <a:spcPct val="0"/>
              </a:spcBef>
              <a:buFontTx/>
              <a:buNone/>
              <a:defRPr/>
            </a:pPr>
            <a:r>
              <a:rPr lang="en-US" sz="1800" dirty="0">
                <a:latin typeface="Courier New" pitchFamily="49" charset="0"/>
              </a:rPr>
              <a:t>0.3696784</a:t>
            </a:r>
            <a:endParaRPr lang="en-US" sz="1800" kern="1200" dirty="0" smtClean="0">
              <a:latin typeface="Courier New" pitchFamily="49" charset="0"/>
            </a:endParaRPr>
          </a:p>
        </p:txBody>
      </p:sp>
    </p:spTree>
    <p:extLst>
      <p:ext uri="{BB962C8B-B14F-4D97-AF65-F5344CB8AC3E}">
        <p14:creationId xmlns:p14="http://schemas.microsoft.com/office/powerpoint/2010/main" val="3437970345"/>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235</a:t>
            </a:fld>
            <a:endParaRPr lang="en-US"/>
          </a:p>
        </p:txBody>
      </p:sp>
      <p:sp>
        <p:nvSpPr>
          <p:cNvPr id="80901" name="Rectangle 2"/>
          <p:cNvSpPr>
            <a:spLocks noGrp="1" noChangeArrowheads="1"/>
          </p:cNvSpPr>
          <p:nvPr>
            <p:ph type="title"/>
          </p:nvPr>
        </p:nvSpPr>
        <p:spPr/>
        <p:txBody>
          <a:bodyPr/>
          <a:lstStyle/>
          <a:p>
            <a:r>
              <a:rPr lang="en-US" altLang="en-US" dirty="0" smtClean="0"/>
              <a:t>Introduction: Logistic Regression</a:t>
            </a:r>
          </a:p>
        </p:txBody>
      </p:sp>
      <p:sp>
        <p:nvSpPr>
          <p:cNvPr id="80902" name="Rectangle 3"/>
          <p:cNvSpPr>
            <a:spLocks noGrp="1" noChangeArrowheads="1"/>
          </p:cNvSpPr>
          <p:nvPr>
            <p:ph type="body" idx="1"/>
          </p:nvPr>
        </p:nvSpPr>
        <p:spPr/>
        <p:txBody>
          <a:bodyPr/>
          <a:lstStyle/>
          <a:p>
            <a:pPr>
              <a:lnSpc>
                <a:spcPct val="90000"/>
              </a:lnSpc>
            </a:pPr>
            <a:r>
              <a:rPr lang="en-US" altLang="en-US" dirty="0" smtClean="0">
                <a:cs typeface="Times New Roman" pitchFamily="18" charset="0"/>
              </a:rPr>
              <a:t>Plot of the predicted means from the OLS model</a:t>
            </a:r>
          </a:p>
          <a:p>
            <a:pPr>
              <a:lnSpc>
                <a:spcPct val="90000"/>
              </a:lnSpc>
            </a:pPr>
            <a:endParaRPr lang="en-US" altLang="en-US" dirty="0" smtClean="0">
              <a:cs typeface="Times New Roman" pitchFamily="18" charset="0"/>
            </a:endParaRPr>
          </a:p>
          <a:p>
            <a:pPr>
              <a:lnSpc>
                <a:spcPct val="90000"/>
              </a:lnSpc>
            </a:pPr>
            <a:endParaRPr lang="en-US" altLang="en-US" dirty="0" smtClean="0">
              <a:cs typeface="Times New Roman" pitchFamily="18" charset="0"/>
            </a:endParaRPr>
          </a:p>
          <a:p>
            <a:pPr lvl="1">
              <a:lnSpc>
                <a:spcPct val="90000"/>
              </a:lnSpc>
            </a:pPr>
            <a:endParaRPr lang="en-US" altLang="en-US" dirty="0" smtClean="0">
              <a:cs typeface="Times New Roman" pitchFamily="18" charset="0"/>
            </a:endParaRPr>
          </a:p>
          <a:p>
            <a:pPr lvl="1">
              <a:lnSpc>
                <a:spcPct val="90000"/>
              </a:lnSpc>
            </a:pPr>
            <a:endParaRPr lang="en-US" altLang="en-US" dirty="0">
              <a:cs typeface="Times New Roman" pitchFamily="18" charset="0"/>
            </a:endParaRPr>
          </a:p>
          <a:p>
            <a:pPr marL="0" indent="0">
              <a:lnSpc>
                <a:spcPct val="90000"/>
              </a:lnSpc>
              <a:buNone/>
            </a:pPr>
            <a:endParaRPr lang="en-US" altLang="en-US" dirty="0" smtClean="0">
              <a:cs typeface="Times New Roman" pitchFamily="18" charset="0"/>
            </a:endParaRPr>
          </a:p>
          <a:p>
            <a:pPr lvl="1">
              <a:lnSpc>
                <a:spcPct val="90000"/>
              </a:lnSpc>
            </a:pPr>
            <a:endParaRPr lang="en-US" altLang="en-US" dirty="0" smtClean="0">
              <a:cs typeface="Times New Roman" pitchFamily="18" charset="0"/>
            </a:endParaRPr>
          </a:p>
        </p:txBody>
      </p:sp>
      <p:sp>
        <p:nvSpPr>
          <p:cNvPr id="8" name="Content Placeholder 2"/>
          <p:cNvSpPr txBox="1">
            <a:spLocks/>
          </p:cNvSpPr>
          <p:nvPr/>
        </p:nvSpPr>
        <p:spPr bwMode="auto">
          <a:xfrm>
            <a:off x="736980" y="1685856"/>
            <a:ext cx="7438030" cy="92397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None/>
              <a:defRPr/>
            </a:pPr>
            <a:r>
              <a:rPr lang="en-US" sz="1800" dirty="0">
                <a:latin typeface="Courier New" pitchFamily="49" charset="0"/>
              </a:rPr>
              <a:t>&gt; TDAT&lt;-</a:t>
            </a:r>
            <a:r>
              <a:rPr lang="en-US" sz="1800" dirty="0" err="1">
                <a:latin typeface="Courier New" pitchFamily="49" charset="0"/>
              </a:rPr>
              <a:t>data.frame</a:t>
            </a:r>
            <a:r>
              <a:rPr lang="en-US" sz="1800" dirty="0">
                <a:latin typeface="Courier New" pitchFamily="49" charset="0"/>
              </a:rPr>
              <a:t>(HRS=6:16)</a:t>
            </a:r>
          </a:p>
          <a:p>
            <a:pPr marL="0" indent="0">
              <a:spcBef>
                <a:spcPct val="0"/>
              </a:spcBef>
              <a:buFontTx/>
              <a:buNone/>
              <a:defRPr/>
            </a:pPr>
            <a:r>
              <a:rPr lang="en-US" sz="1800" dirty="0" smtClean="0">
                <a:latin typeface="Courier New" pitchFamily="49" charset="0"/>
              </a:rPr>
              <a:t>&gt; plot(</a:t>
            </a:r>
            <a:r>
              <a:rPr lang="en-US" sz="1800" dirty="0" err="1" smtClean="0">
                <a:latin typeface="Courier New" pitchFamily="49" charset="0"/>
              </a:rPr>
              <a:t>PREDS,x</a:t>
            </a:r>
            <a:r>
              <a:rPr lang="en-US" sz="1800" dirty="0" smtClean="0">
                <a:latin typeface="Courier New" pitchFamily="49" charset="0"/>
              </a:rPr>
              <a:t>=6:16,xlab</a:t>
            </a:r>
            <a:r>
              <a:rPr lang="en-US" sz="1800" dirty="0">
                <a:latin typeface="Courier New" pitchFamily="49" charset="0"/>
              </a:rPr>
              <a:t>="Hours</a:t>
            </a:r>
            <a:r>
              <a:rPr lang="en-US" sz="1800" dirty="0" smtClean="0">
                <a:latin typeface="Courier New" pitchFamily="49" charset="0"/>
              </a:rPr>
              <a:t>", </a:t>
            </a:r>
            <a:r>
              <a:rPr lang="en-US" sz="1800" dirty="0" err="1" smtClean="0">
                <a:latin typeface="Courier New" pitchFamily="49" charset="0"/>
              </a:rPr>
              <a:t>ylim</a:t>
            </a:r>
            <a:r>
              <a:rPr lang="en-US" sz="1800" dirty="0" smtClean="0">
                <a:latin typeface="Courier New" pitchFamily="49" charset="0"/>
              </a:rPr>
              <a:t>=c</a:t>
            </a:r>
            <a:r>
              <a:rPr lang="en-US" sz="1800" dirty="0">
                <a:latin typeface="Courier New" pitchFamily="49" charset="0"/>
              </a:rPr>
              <a:t>(.3,.8</a:t>
            </a:r>
            <a:r>
              <a:rPr lang="en-US" sz="1800" dirty="0" smtClean="0">
                <a:latin typeface="Courier New" pitchFamily="49" charset="0"/>
              </a:rPr>
              <a:t>),</a:t>
            </a:r>
          </a:p>
          <a:p>
            <a:pPr marL="0" indent="0">
              <a:spcBef>
                <a:spcPct val="0"/>
              </a:spcBef>
              <a:buFontTx/>
              <a:buNone/>
              <a:defRPr/>
            </a:pPr>
            <a:r>
              <a:rPr lang="en-US" sz="1800" dirty="0" smtClean="0">
                <a:latin typeface="Courier New" pitchFamily="49" charset="0"/>
              </a:rPr>
              <a:t>   </a:t>
            </a:r>
            <a:r>
              <a:rPr lang="en-US" sz="1800" dirty="0" err="1" smtClean="0">
                <a:latin typeface="Courier New" pitchFamily="49" charset="0"/>
              </a:rPr>
              <a:t>ylab</a:t>
            </a:r>
            <a:r>
              <a:rPr lang="en-US" sz="1800" dirty="0">
                <a:latin typeface="Courier New" pitchFamily="49" charset="0"/>
              </a:rPr>
              <a:t>="Positive Well-Being Rate</a:t>
            </a:r>
            <a:r>
              <a:rPr lang="en-US" sz="1800" dirty="0" smtClean="0">
                <a:latin typeface="Courier New" pitchFamily="49" charset="0"/>
              </a:rPr>
              <a:t>")</a:t>
            </a:r>
            <a:endParaRPr lang="en-US" sz="1800" dirty="0">
              <a:latin typeface="Courier New" pitchFamily="49" charset="0"/>
            </a:endParaRPr>
          </a:p>
        </p:txBody>
      </p:sp>
      <p:pic>
        <p:nvPicPr>
          <p:cNvPr id="156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925" y="2262204"/>
            <a:ext cx="424815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972532"/>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236</a:t>
            </a:fld>
            <a:endParaRPr lang="en-US"/>
          </a:p>
        </p:txBody>
      </p:sp>
      <p:sp>
        <p:nvSpPr>
          <p:cNvPr id="80901" name="Rectangle 2"/>
          <p:cNvSpPr>
            <a:spLocks noGrp="1" noChangeArrowheads="1"/>
          </p:cNvSpPr>
          <p:nvPr>
            <p:ph type="title"/>
          </p:nvPr>
        </p:nvSpPr>
        <p:spPr/>
        <p:txBody>
          <a:bodyPr/>
          <a:lstStyle/>
          <a:p>
            <a:r>
              <a:rPr lang="en-US" altLang="en-US" dirty="0" smtClean="0"/>
              <a:t>Introduction: Logistic Regression</a:t>
            </a:r>
          </a:p>
        </p:txBody>
      </p:sp>
      <p:sp>
        <p:nvSpPr>
          <p:cNvPr id="80902" name="Rectangle 3"/>
          <p:cNvSpPr>
            <a:spLocks noGrp="1" noChangeArrowheads="1"/>
          </p:cNvSpPr>
          <p:nvPr>
            <p:ph type="body" idx="1"/>
          </p:nvPr>
        </p:nvSpPr>
        <p:spPr/>
        <p:txBody>
          <a:bodyPr/>
          <a:lstStyle/>
          <a:p>
            <a:pPr>
              <a:lnSpc>
                <a:spcPct val="90000"/>
              </a:lnSpc>
            </a:pPr>
            <a:r>
              <a:rPr lang="en-US" altLang="en-US" dirty="0" smtClean="0">
                <a:cs typeface="Times New Roman" pitchFamily="18" charset="0"/>
              </a:rPr>
              <a:t>Some issues with the OLS model:</a:t>
            </a:r>
          </a:p>
          <a:p>
            <a:pPr lvl="1">
              <a:lnSpc>
                <a:spcPct val="90000"/>
              </a:lnSpc>
            </a:pPr>
            <a:r>
              <a:rPr lang="en-US" altLang="en-US" sz="2000" dirty="0" err="1" smtClean="0">
                <a:cs typeface="Times New Roman" pitchFamily="18" charset="0"/>
              </a:rPr>
              <a:t>Heteroscedasticity</a:t>
            </a:r>
            <a:r>
              <a:rPr lang="en-US" altLang="en-US" sz="2000" dirty="0" smtClean="0">
                <a:cs typeface="Times New Roman" pitchFamily="18" charset="0"/>
              </a:rPr>
              <a:t>:  Variance of the mean of a binary variable = mean*(1-mean)</a:t>
            </a:r>
          </a:p>
          <a:p>
            <a:pPr>
              <a:lnSpc>
                <a:spcPct val="90000"/>
              </a:lnSpc>
            </a:pPr>
            <a:endParaRPr lang="en-US" altLang="en-US" dirty="0" smtClean="0">
              <a:cs typeface="Times New Roman" pitchFamily="18" charset="0"/>
            </a:endParaRPr>
          </a:p>
          <a:p>
            <a:pPr>
              <a:lnSpc>
                <a:spcPct val="90000"/>
              </a:lnSpc>
            </a:pPr>
            <a:endParaRPr lang="en-US" altLang="en-US" dirty="0" smtClean="0">
              <a:cs typeface="Times New Roman" pitchFamily="18" charset="0"/>
            </a:endParaRPr>
          </a:p>
          <a:p>
            <a:pPr>
              <a:lnSpc>
                <a:spcPct val="90000"/>
              </a:lnSpc>
            </a:pPr>
            <a:endParaRPr lang="en-US" altLang="en-US" dirty="0" smtClean="0">
              <a:cs typeface="Times New Roman" pitchFamily="18" charset="0"/>
            </a:endParaRPr>
          </a:p>
          <a:p>
            <a:pPr lvl="1">
              <a:lnSpc>
                <a:spcPct val="90000"/>
              </a:lnSpc>
            </a:pPr>
            <a:endParaRPr lang="en-US" altLang="en-US" dirty="0" smtClean="0">
              <a:cs typeface="Times New Roman" pitchFamily="18" charset="0"/>
            </a:endParaRPr>
          </a:p>
          <a:p>
            <a:pPr lvl="1">
              <a:lnSpc>
                <a:spcPct val="90000"/>
              </a:lnSpc>
            </a:pPr>
            <a:endParaRPr lang="en-US" altLang="en-US" dirty="0">
              <a:cs typeface="Times New Roman" pitchFamily="18" charset="0"/>
            </a:endParaRPr>
          </a:p>
          <a:p>
            <a:pPr marL="0" indent="0">
              <a:lnSpc>
                <a:spcPct val="90000"/>
              </a:lnSpc>
              <a:buNone/>
            </a:pPr>
            <a:endParaRPr lang="en-US" altLang="en-US" dirty="0" smtClean="0">
              <a:cs typeface="Times New Roman" pitchFamily="18" charset="0"/>
            </a:endParaRPr>
          </a:p>
          <a:p>
            <a:pPr lvl="1">
              <a:lnSpc>
                <a:spcPct val="90000"/>
              </a:lnSpc>
            </a:pPr>
            <a:endParaRPr lang="en-US" altLang="en-US" dirty="0" smtClean="0">
              <a:cs typeface="Times New Roman" pitchFamily="18" charset="0"/>
            </a:endParaRPr>
          </a:p>
        </p:txBody>
      </p:sp>
      <p:sp>
        <p:nvSpPr>
          <p:cNvPr id="8" name="Content Placeholder 2"/>
          <p:cNvSpPr txBox="1">
            <a:spLocks/>
          </p:cNvSpPr>
          <p:nvPr/>
        </p:nvSpPr>
        <p:spPr bwMode="auto">
          <a:xfrm>
            <a:off x="1567255" y="2437690"/>
            <a:ext cx="5884438" cy="64697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FontTx/>
              <a:buNone/>
              <a:defRPr/>
            </a:pPr>
            <a:r>
              <a:rPr lang="en-US" sz="1800" dirty="0" smtClean="0">
                <a:latin typeface="Courier New" pitchFamily="49" charset="0"/>
              </a:rPr>
              <a:t>&gt; plot(PREDS</a:t>
            </a:r>
            <a:r>
              <a:rPr lang="en-US" sz="1800" dirty="0">
                <a:latin typeface="Courier New" pitchFamily="49" charset="0"/>
              </a:rPr>
              <a:t>*(1-PREDS),x=6:16,xlab="HRS</a:t>
            </a:r>
            <a:r>
              <a:rPr lang="en-US" sz="1800" dirty="0" smtClean="0">
                <a:latin typeface="Courier New" pitchFamily="49" charset="0"/>
              </a:rPr>
              <a:t>",</a:t>
            </a:r>
          </a:p>
          <a:p>
            <a:pPr marL="0" indent="0">
              <a:spcBef>
                <a:spcPct val="0"/>
              </a:spcBef>
              <a:buFontTx/>
              <a:buNone/>
              <a:defRPr/>
            </a:pPr>
            <a:r>
              <a:rPr lang="en-US" sz="1800" dirty="0" smtClean="0">
                <a:latin typeface="Courier New" pitchFamily="49" charset="0"/>
              </a:rPr>
              <a:t>  </a:t>
            </a:r>
            <a:r>
              <a:rPr lang="en-US" sz="1800" dirty="0" err="1" smtClean="0">
                <a:latin typeface="Courier New" pitchFamily="49" charset="0"/>
              </a:rPr>
              <a:t>ylab</a:t>
            </a:r>
            <a:r>
              <a:rPr lang="en-US" sz="1800" dirty="0">
                <a:latin typeface="Courier New" pitchFamily="49" charset="0"/>
              </a:rPr>
              <a:t>="Variance")</a:t>
            </a:r>
            <a:endParaRPr lang="en-US" sz="1800" kern="1200" dirty="0" smtClean="0">
              <a:latin typeface="Courier New" pitchFamily="49" charset="0"/>
            </a:endParaRPr>
          </a:p>
        </p:txBody>
      </p:sp>
      <p:pic>
        <p:nvPicPr>
          <p:cNvPr id="156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8947" y="2437690"/>
            <a:ext cx="4074875" cy="4064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279226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237</a:t>
            </a:fld>
            <a:endParaRPr lang="en-US"/>
          </a:p>
        </p:txBody>
      </p:sp>
      <p:sp>
        <p:nvSpPr>
          <p:cNvPr id="80901" name="Rectangle 2"/>
          <p:cNvSpPr>
            <a:spLocks noGrp="1" noChangeArrowheads="1"/>
          </p:cNvSpPr>
          <p:nvPr>
            <p:ph type="title"/>
          </p:nvPr>
        </p:nvSpPr>
        <p:spPr/>
        <p:txBody>
          <a:bodyPr/>
          <a:lstStyle/>
          <a:p>
            <a:r>
              <a:rPr lang="en-US" altLang="en-US" dirty="0" smtClean="0"/>
              <a:t>Introduction: Logistic Regression</a:t>
            </a:r>
          </a:p>
        </p:txBody>
      </p:sp>
      <p:sp>
        <p:nvSpPr>
          <p:cNvPr id="80902" name="Rectangle 3"/>
          <p:cNvSpPr>
            <a:spLocks noGrp="1" noChangeArrowheads="1"/>
          </p:cNvSpPr>
          <p:nvPr>
            <p:ph type="body" idx="1"/>
          </p:nvPr>
        </p:nvSpPr>
        <p:spPr>
          <a:xfrm>
            <a:off x="677863" y="1220788"/>
            <a:ext cx="7772400" cy="4826000"/>
          </a:xfrm>
        </p:spPr>
        <p:txBody>
          <a:bodyPr/>
          <a:lstStyle/>
          <a:p>
            <a:pPr>
              <a:lnSpc>
                <a:spcPct val="90000"/>
              </a:lnSpc>
            </a:pPr>
            <a:r>
              <a:rPr lang="en-US" altLang="en-US" dirty="0">
                <a:cs typeface="Times New Roman" pitchFamily="18" charset="0"/>
              </a:rPr>
              <a:t>Some issues with the OLS </a:t>
            </a:r>
            <a:r>
              <a:rPr lang="en-US" altLang="en-US" dirty="0" smtClean="0">
                <a:cs typeface="Times New Roman" pitchFamily="18" charset="0"/>
              </a:rPr>
              <a:t>model (continued):</a:t>
            </a:r>
            <a:endParaRPr lang="en-US" altLang="en-US" dirty="0">
              <a:cs typeface="Times New Roman" pitchFamily="18" charset="0"/>
            </a:endParaRPr>
          </a:p>
          <a:p>
            <a:pPr lvl="1">
              <a:lnSpc>
                <a:spcPct val="90000"/>
              </a:lnSpc>
            </a:pPr>
            <a:r>
              <a:rPr lang="en-US" altLang="en-US" dirty="0" err="1" smtClean="0">
                <a:cs typeface="Times New Roman" pitchFamily="18" charset="0"/>
              </a:rPr>
              <a:t>Heteroscedasticity</a:t>
            </a:r>
            <a:r>
              <a:rPr lang="en-US" altLang="en-US" dirty="0" smtClean="0">
                <a:cs typeface="Times New Roman" pitchFamily="18" charset="0"/>
              </a:rPr>
              <a:t> “implies the variance of the errors depends on values of x” (Long, p. 38).</a:t>
            </a:r>
          </a:p>
          <a:p>
            <a:pPr lvl="2">
              <a:lnSpc>
                <a:spcPct val="90000"/>
              </a:lnSpc>
            </a:pPr>
            <a:r>
              <a:rPr lang="en-US" altLang="en-US" dirty="0" smtClean="0">
                <a:cs typeface="Times New Roman" pitchFamily="18" charset="0"/>
              </a:rPr>
              <a:t>Known to produce incorrect standard errors and statistical tests</a:t>
            </a:r>
          </a:p>
          <a:p>
            <a:pPr lvl="2">
              <a:lnSpc>
                <a:spcPct val="90000"/>
              </a:lnSpc>
            </a:pPr>
            <a:endParaRPr lang="en-US" altLang="en-US" dirty="0" smtClean="0">
              <a:cs typeface="Times New Roman" pitchFamily="18" charset="0"/>
            </a:endParaRPr>
          </a:p>
          <a:p>
            <a:pPr lvl="1">
              <a:lnSpc>
                <a:spcPct val="90000"/>
              </a:lnSpc>
            </a:pPr>
            <a:r>
              <a:rPr lang="en-US" altLang="en-US" dirty="0" smtClean="0">
                <a:cs typeface="Times New Roman" pitchFamily="18" charset="0"/>
              </a:rPr>
              <a:t>Nonsensical Predictions</a:t>
            </a:r>
          </a:p>
          <a:p>
            <a:pPr lvl="2">
              <a:lnSpc>
                <a:spcPct val="90000"/>
              </a:lnSpc>
            </a:pPr>
            <a:r>
              <a:rPr lang="en-US" altLang="en-US" dirty="0" smtClean="0">
                <a:cs typeface="Times New Roman" pitchFamily="18" charset="0"/>
              </a:rPr>
              <a:t>In our example, the predictions are logical (bounded by 0 and 1); however, often predictions would fall outside of 0 and 1.</a:t>
            </a:r>
          </a:p>
          <a:p>
            <a:pPr lvl="2">
              <a:lnSpc>
                <a:spcPct val="90000"/>
              </a:lnSpc>
            </a:pPr>
            <a:r>
              <a:rPr lang="en-US" altLang="en-US" dirty="0" smtClean="0">
                <a:cs typeface="Times New Roman" pitchFamily="18" charset="0"/>
              </a:rPr>
              <a:t>Illogical predictions also frequently occur at the extremes when the dependent variable is continuous</a:t>
            </a:r>
          </a:p>
          <a:p>
            <a:pPr>
              <a:lnSpc>
                <a:spcPct val="90000"/>
              </a:lnSpc>
            </a:pPr>
            <a:endParaRPr lang="en-US" altLang="en-US" dirty="0" smtClean="0">
              <a:cs typeface="Times New Roman" pitchFamily="18" charset="0"/>
            </a:endParaRPr>
          </a:p>
          <a:p>
            <a:pPr>
              <a:lnSpc>
                <a:spcPct val="90000"/>
              </a:lnSpc>
            </a:pPr>
            <a:endParaRPr lang="en-US" altLang="en-US" dirty="0" smtClean="0">
              <a:cs typeface="Times New Roman" pitchFamily="18" charset="0"/>
            </a:endParaRPr>
          </a:p>
          <a:p>
            <a:pPr>
              <a:lnSpc>
                <a:spcPct val="90000"/>
              </a:lnSpc>
            </a:pPr>
            <a:endParaRPr lang="en-US" altLang="en-US" dirty="0" smtClean="0">
              <a:cs typeface="Times New Roman" pitchFamily="18" charset="0"/>
            </a:endParaRPr>
          </a:p>
          <a:p>
            <a:pPr lvl="1">
              <a:lnSpc>
                <a:spcPct val="90000"/>
              </a:lnSpc>
            </a:pPr>
            <a:endParaRPr lang="en-US" altLang="en-US" dirty="0" smtClean="0">
              <a:cs typeface="Times New Roman" pitchFamily="18" charset="0"/>
            </a:endParaRPr>
          </a:p>
          <a:p>
            <a:pPr lvl="1">
              <a:lnSpc>
                <a:spcPct val="90000"/>
              </a:lnSpc>
            </a:pPr>
            <a:endParaRPr lang="en-US" altLang="en-US" dirty="0">
              <a:cs typeface="Times New Roman" pitchFamily="18" charset="0"/>
            </a:endParaRPr>
          </a:p>
          <a:p>
            <a:pPr marL="0" indent="0">
              <a:lnSpc>
                <a:spcPct val="90000"/>
              </a:lnSpc>
              <a:buNone/>
            </a:pPr>
            <a:endParaRPr lang="en-US" altLang="en-US" dirty="0" smtClean="0">
              <a:cs typeface="Times New Roman" pitchFamily="18" charset="0"/>
            </a:endParaRPr>
          </a:p>
          <a:p>
            <a:pPr lvl="1">
              <a:lnSpc>
                <a:spcPct val="90000"/>
              </a:lnSpc>
            </a:pPr>
            <a:endParaRPr lang="en-US" altLang="en-US" dirty="0" smtClean="0">
              <a:cs typeface="Times New Roman" pitchFamily="18" charset="0"/>
            </a:endParaRPr>
          </a:p>
        </p:txBody>
      </p:sp>
    </p:spTree>
    <p:extLst>
      <p:ext uri="{BB962C8B-B14F-4D97-AF65-F5344CB8AC3E}">
        <p14:creationId xmlns:p14="http://schemas.microsoft.com/office/powerpoint/2010/main" val="1949624949"/>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238</a:t>
            </a:fld>
            <a:endParaRPr lang="en-US"/>
          </a:p>
        </p:txBody>
      </p:sp>
      <p:sp>
        <p:nvSpPr>
          <p:cNvPr id="80901" name="Rectangle 2"/>
          <p:cNvSpPr>
            <a:spLocks noGrp="1" noChangeArrowheads="1"/>
          </p:cNvSpPr>
          <p:nvPr>
            <p:ph type="title"/>
          </p:nvPr>
        </p:nvSpPr>
        <p:spPr/>
        <p:txBody>
          <a:bodyPr/>
          <a:lstStyle/>
          <a:p>
            <a:r>
              <a:rPr lang="en-US" altLang="en-US" dirty="0" smtClean="0"/>
              <a:t>Introduction: Logistic Regression</a:t>
            </a:r>
          </a:p>
        </p:txBody>
      </p:sp>
      <p:sp>
        <p:nvSpPr>
          <p:cNvPr id="80902" name="Rectangle 3"/>
          <p:cNvSpPr>
            <a:spLocks noGrp="1" noChangeArrowheads="1"/>
          </p:cNvSpPr>
          <p:nvPr>
            <p:ph type="body" idx="1"/>
          </p:nvPr>
        </p:nvSpPr>
        <p:spPr>
          <a:xfrm>
            <a:off x="677863" y="1220788"/>
            <a:ext cx="7772400" cy="4826000"/>
          </a:xfrm>
        </p:spPr>
        <p:txBody>
          <a:bodyPr/>
          <a:lstStyle/>
          <a:p>
            <a:pPr>
              <a:lnSpc>
                <a:spcPct val="90000"/>
              </a:lnSpc>
            </a:pPr>
            <a:r>
              <a:rPr lang="en-US" altLang="en-US" dirty="0">
                <a:cs typeface="Times New Roman" pitchFamily="18" charset="0"/>
              </a:rPr>
              <a:t>Some issues with the OLS </a:t>
            </a:r>
            <a:r>
              <a:rPr lang="en-US" altLang="en-US" dirty="0" smtClean="0">
                <a:cs typeface="Times New Roman" pitchFamily="18" charset="0"/>
              </a:rPr>
              <a:t>model (continued):</a:t>
            </a:r>
            <a:endParaRPr lang="en-US" altLang="en-US" dirty="0">
              <a:cs typeface="Times New Roman" pitchFamily="18" charset="0"/>
            </a:endParaRPr>
          </a:p>
          <a:p>
            <a:pPr lvl="1">
              <a:lnSpc>
                <a:spcPct val="90000"/>
              </a:lnSpc>
            </a:pPr>
            <a:r>
              <a:rPr lang="en-US" altLang="en-US" dirty="0" smtClean="0">
                <a:cs typeface="Times New Roman" pitchFamily="18" charset="0"/>
              </a:rPr>
              <a:t>Functional Form</a:t>
            </a:r>
          </a:p>
          <a:p>
            <a:pPr lvl="2">
              <a:lnSpc>
                <a:spcPct val="90000"/>
              </a:lnSpc>
            </a:pPr>
            <a:r>
              <a:rPr lang="en-US" altLang="en-US" dirty="0" smtClean="0">
                <a:cs typeface="Times New Roman" pitchFamily="18" charset="0"/>
              </a:rPr>
              <a:t>Linear model predicts the same change in y for every level of x</a:t>
            </a:r>
          </a:p>
          <a:p>
            <a:pPr lvl="1">
              <a:lnSpc>
                <a:spcPct val="90000"/>
              </a:lnSpc>
            </a:pPr>
            <a:endParaRPr lang="en-US" altLang="en-US" dirty="0" smtClean="0">
              <a:cs typeface="Times New Roman" pitchFamily="18" charset="0"/>
            </a:endParaRP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4838" y="2262203"/>
            <a:ext cx="424815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bwMode="auto">
          <a:xfrm>
            <a:off x="980400" y="3059957"/>
            <a:ext cx="2942219" cy="258596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FontTx/>
              <a:buNone/>
              <a:defRPr/>
            </a:pPr>
            <a:r>
              <a:rPr lang="en-US" sz="1800" dirty="0">
                <a:latin typeface="Courier New" pitchFamily="49" charset="0"/>
              </a:rPr>
              <a:t>&gt; PREDS[1]-PREDS[2</a:t>
            </a:r>
            <a:r>
              <a:rPr lang="en-US" sz="1800" dirty="0" smtClean="0">
                <a:latin typeface="Courier New" pitchFamily="49" charset="0"/>
              </a:rPr>
              <a:t>]; PREDS[2</a:t>
            </a:r>
            <a:r>
              <a:rPr lang="en-US" sz="1800" dirty="0">
                <a:latin typeface="Courier New" pitchFamily="49" charset="0"/>
              </a:rPr>
              <a:t>]-PREDS[3</a:t>
            </a:r>
            <a:r>
              <a:rPr lang="en-US" sz="1800" dirty="0" smtClean="0">
                <a:latin typeface="Courier New" pitchFamily="49" charset="0"/>
              </a:rPr>
              <a:t>]; PREDS[9</a:t>
            </a:r>
            <a:r>
              <a:rPr lang="en-US" sz="1800" dirty="0">
                <a:latin typeface="Courier New" pitchFamily="49" charset="0"/>
              </a:rPr>
              <a:t>]-PREDS[10]</a:t>
            </a:r>
          </a:p>
          <a:p>
            <a:pPr marL="0" indent="0">
              <a:spcBef>
                <a:spcPct val="0"/>
              </a:spcBef>
              <a:buFontTx/>
              <a:buNone/>
              <a:defRPr/>
            </a:pPr>
            <a:r>
              <a:rPr lang="en-US" sz="1800" dirty="0">
                <a:latin typeface="Courier New" pitchFamily="49" charset="0"/>
              </a:rPr>
              <a:t>         1 </a:t>
            </a:r>
          </a:p>
          <a:p>
            <a:pPr marL="0" indent="0">
              <a:spcBef>
                <a:spcPct val="0"/>
              </a:spcBef>
              <a:buFontTx/>
              <a:buNone/>
              <a:defRPr/>
            </a:pPr>
            <a:r>
              <a:rPr lang="en-US" sz="1800" dirty="0">
                <a:latin typeface="Courier New" pitchFamily="49" charset="0"/>
              </a:rPr>
              <a:t>0.02861357 </a:t>
            </a:r>
          </a:p>
          <a:p>
            <a:pPr marL="0" indent="0">
              <a:spcBef>
                <a:spcPct val="0"/>
              </a:spcBef>
              <a:buFontTx/>
              <a:buNone/>
              <a:defRPr/>
            </a:pPr>
            <a:r>
              <a:rPr lang="en-US" sz="1800" dirty="0">
                <a:latin typeface="Courier New" pitchFamily="49" charset="0"/>
              </a:rPr>
              <a:t>         2 </a:t>
            </a:r>
          </a:p>
          <a:p>
            <a:pPr marL="0" indent="0">
              <a:spcBef>
                <a:spcPct val="0"/>
              </a:spcBef>
              <a:buFontTx/>
              <a:buNone/>
              <a:defRPr/>
            </a:pPr>
            <a:r>
              <a:rPr lang="en-US" sz="1800" dirty="0">
                <a:latin typeface="Courier New" pitchFamily="49" charset="0"/>
              </a:rPr>
              <a:t>0.02861357 </a:t>
            </a:r>
          </a:p>
          <a:p>
            <a:pPr marL="0" indent="0">
              <a:spcBef>
                <a:spcPct val="0"/>
              </a:spcBef>
              <a:buFontTx/>
              <a:buNone/>
              <a:defRPr/>
            </a:pPr>
            <a:r>
              <a:rPr lang="en-US" sz="1800" dirty="0">
                <a:latin typeface="Courier New" pitchFamily="49" charset="0"/>
              </a:rPr>
              <a:t>         9 </a:t>
            </a:r>
          </a:p>
          <a:p>
            <a:pPr marL="0" indent="0">
              <a:spcBef>
                <a:spcPct val="0"/>
              </a:spcBef>
              <a:buFontTx/>
              <a:buNone/>
              <a:defRPr/>
            </a:pPr>
            <a:r>
              <a:rPr lang="en-US" sz="1800" dirty="0">
                <a:latin typeface="Courier New" pitchFamily="49" charset="0"/>
              </a:rPr>
              <a:t>0.02861357</a:t>
            </a:r>
            <a:endParaRPr lang="en-US" sz="1800" kern="1200" dirty="0" smtClean="0">
              <a:latin typeface="Courier New" pitchFamily="49" charset="0"/>
            </a:endParaRPr>
          </a:p>
        </p:txBody>
      </p:sp>
    </p:spTree>
    <p:extLst>
      <p:ext uri="{BB962C8B-B14F-4D97-AF65-F5344CB8AC3E}">
        <p14:creationId xmlns:p14="http://schemas.microsoft.com/office/powerpoint/2010/main" val="3054328309"/>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239</a:t>
            </a:fld>
            <a:endParaRPr lang="en-US"/>
          </a:p>
        </p:txBody>
      </p:sp>
      <p:sp>
        <p:nvSpPr>
          <p:cNvPr id="80901" name="Rectangle 2"/>
          <p:cNvSpPr>
            <a:spLocks noGrp="1" noChangeArrowheads="1"/>
          </p:cNvSpPr>
          <p:nvPr>
            <p:ph type="title"/>
          </p:nvPr>
        </p:nvSpPr>
        <p:spPr/>
        <p:txBody>
          <a:bodyPr/>
          <a:lstStyle/>
          <a:p>
            <a:r>
              <a:rPr lang="en-US" altLang="en-US" dirty="0" smtClean="0"/>
              <a:t>Introduction: Logistic Regression</a:t>
            </a:r>
          </a:p>
        </p:txBody>
      </p:sp>
      <p:sp>
        <p:nvSpPr>
          <p:cNvPr id="80902" name="Rectangle 3"/>
          <p:cNvSpPr>
            <a:spLocks noGrp="1" noChangeArrowheads="1"/>
          </p:cNvSpPr>
          <p:nvPr>
            <p:ph type="body" idx="1"/>
          </p:nvPr>
        </p:nvSpPr>
        <p:spPr>
          <a:xfrm>
            <a:off x="677863" y="1220788"/>
            <a:ext cx="7772400" cy="4826000"/>
          </a:xfrm>
        </p:spPr>
        <p:txBody>
          <a:bodyPr/>
          <a:lstStyle/>
          <a:p>
            <a:pPr>
              <a:lnSpc>
                <a:spcPct val="90000"/>
              </a:lnSpc>
            </a:pPr>
            <a:r>
              <a:rPr lang="en-US" altLang="en-US" dirty="0">
                <a:cs typeface="Times New Roman" pitchFamily="18" charset="0"/>
              </a:rPr>
              <a:t>Some issues with the OLS model (continued):</a:t>
            </a:r>
          </a:p>
          <a:p>
            <a:pPr lvl="1">
              <a:lnSpc>
                <a:spcPct val="90000"/>
              </a:lnSpc>
            </a:pPr>
            <a:r>
              <a:rPr lang="en-US" altLang="en-US" dirty="0" smtClean="0">
                <a:cs typeface="Times New Roman" pitchFamily="18" charset="0"/>
              </a:rPr>
              <a:t>Functional Form</a:t>
            </a:r>
          </a:p>
          <a:p>
            <a:pPr lvl="2">
              <a:lnSpc>
                <a:spcPct val="90000"/>
              </a:lnSpc>
            </a:pPr>
            <a:r>
              <a:rPr lang="en-US" altLang="en-US" dirty="0" smtClean="0">
                <a:cs typeface="Times New Roman" pitchFamily="18" charset="0"/>
              </a:rPr>
              <a:t>Long (1997) notes that “When the outcome is a probability, it is often substantively reasonable that the effects of independent variables will have diminishing returns as the predicted probability approaches 0 or 1”</a:t>
            </a:r>
          </a:p>
          <a:p>
            <a:pPr lvl="2">
              <a:lnSpc>
                <a:spcPct val="90000"/>
              </a:lnSpc>
            </a:pPr>
            <a:r>
              <a:rPr lang="en-US" altLang="en-US" dirty="0" smtClean="0">
                <a:cs typeface="Times New Roman" pitchFamily="18" charset="0"/>
              </a:rPr>
              <a:t>Long (1997) argues the constant functional form is “the most serious problem” with applying OLS regression to a dichotomous outcome</a:t>
            </a:r>
          </a:p>
          <a:p>
            <a:pPr>
              <a:lnSpc>
                <a:spcPct val="90000"/>
              </a:lnSpc>
            </a:pPr>
            <a:endParaRPr lang="en-US" altLang="en-US" dirty="0" smtClean="0">
              <a:cs typeface="Times New Roman" pitchFamily="18" charset="0"/>
            </a:endParaRPr>
          </a:p>
          <a:p>
            <a:pPr>
              <a:lnSpc>
                <a:spcPct val="90000"/>
              </a:lnSpc>
            </a:pPr>
            <a:endParaRPr lang="en-US" altLang="en-US" dirty="0" smtClean="0">
              <a:cs typeface="Times New Roman" pitchFamily="18" charset="0"/>
            </a:endParaRPr>
          </a:p>
          <a:p>
            <a:pPr lvl="1">
              <a:lnSpc>
                <a:spcPct val="90000"/>
              </a:lnSpc>
            </a:pPr>
            <a:endParaRPr lang="en-US" altLang="en-US" dirty="0" smtClean="0">
              <a:cs typeface="Times New Roman" pitchFamily="18" charset="0"/>
            </a:endParaRPr>
          </a:p>
          <a:p>
            <a:pPr lvl="1">
              <a:lnSpc>
                <a:spcPct val="90000"/>
              </a:lnSpc>
            </a:pPr>
            <a:endParaRPr lang="en-US" altLang="en-US" dirty="0">
              <a:cs typeface="Times New Roman" pitchFamily="18" charset="0"/>
            </a:endParaRPr>
          </a:p>
          <a:p>
            <a:pPr marL="0" indent="0">
              <a:lnSpc>
                <a:spcPct val="90000"/>
              </a:lnSpc>
              <a:buNone/>
            </a:pPr>
            <a:endParaRPr lang="en-US" altLang="en-US" dirty="0" smtClean="0">
              <a:cs typeface="Times New Roman" pitchFamily="18" charset="0"/>
            </a:endParaRPr>
          </a:p>
          <a:p>
            <a:pPr lvl="1">
              <a:lnSpc>
                <a:spcPct val="90000"/>
              </a:lnSpc>
            </a:pPr>
            <a:endParaRPr lang="en-US" altLang="en-US" dirty="0" smtClean="0">
              <a:cs typeface="Times New Roman" pitchFamily="18" charset="0"/>
            </a:endParaRPr>
          </a:p>
        </p:txBody>
      </p:sp>
    </p:spTree>
    <p:extLst>
      <p:ext uri="{BB962C8B-B14F-4D97-AF65-F5344CB8AC3E}">
        <p14:creationId xmlns:p14="http://schemas.microsoft.com/office/powerpoint/2010/main" val="25114285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smtClean="0"/>
              <a:t>Case Study:  Account for Variance</a:t>
            </a:r>
          </a:p>
        </p:txBody>
      </p:sp>
      <p:sp>
        <p:nvSpPr>
          <p:cNvPr id="35843" name="Content Placeholder 2"/>
          <p:cNvSpPr>
            <a:spLocks noGrp="1"/>
          </p:cNvSpPr>
          <p:nvPr>
            <p:ph idx="1"/>
          </p:nvPr>
        </p:nvSpPr>
        <p:spPr/>
        <p:txBody>
          <a:bodyPr/>
          <a:lstStyle/>
          <a:p>
            <a:r>
              <a:rPr lang="en-US" altLang="en-US" smtClean="0"/>
              <a:t>Results suggested that having an embedded provider:</a:t>
            </a:r>
          </a:p>
          <a:p>
            <a:pPr lvl="1"/>
            <a:r>
              <a:rPr lang="en-US" altLang="en-US" smtClean="0"/>
              <a:t>Was </a:t>
            </a:r>
            <a:r>
              <a:rPr lang="en-US" altLang="en-US" u="sng" smtClean="0"/>
              <a:t>not</a:t>
            </a:r>
            <a:r>
              <a:rPr lang="en-US" altLang="en-US" smtClean="0"/>
              <a:t> directly related mental health</a:t>
            </a:r>
          </a:p>
          <a:p>
            <a:pPr lvl="1"/>
            <a:r>
              <a:rPr lang="en-US" altLang="en-US" u="sng" smtClean="0"/>
              <a:t>Was</a:t>
            </a:r>
            <a:r>
              <a:rPr lang="en-US" altLang="en-US" smtClean="0"/>
              <a:t> related to unit performance indices (a good news story!)</a:t>
            </a:r>
          </a:p>
          <a:p>
            <a:r>
              <a:rPr lang="en-US" altLang="en-US" smtClean="0"/>
              <a:t>Paper was submitted and one reviewer noted:</a:t>
            </a:r>
          </a:p>
          <a:p>
            <a:pPr lvl="1"/>
            <a:r>
              <a:rPr lang="en-US" altLang="en-US" smtClean="0"/>
              <a:t>“The correct unit of analysis is the NG units, not the individuals who compose those units. The multivariate analyses do not appear to control for clustering of individuals within units, and it is not clear whether there are a sufficient number of units in terms of power.” </a:t>
            </a:r>
          </a:p>
        </p:txBody>
      </p:sp>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465E47F3-96EB-4618-9815-ADCE54DBC810}" type="slidenum">
              <a:rPr lang="en-US" smtClean="0"/>
              <a:pPr>
                <a:defRPr/>
              </a:pPr>
              <a:t>24</a:t>
            </a:fld>
            <a:endParaRPr lang="en-US"/>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240</a:t>
            </a:fld>
            <a:endParaRPr lang="en-US"/>
          </a:p>
        </p:txBody>
      </p:sp>
      <p:sp>
        <p:nvSpPr>
          <p:cNvPr id="80901" name="Rectangle 2"/>
          <p:cNvSpPr>
            <a:spLocks noGrp="1" noChangeArrowheads="1"/>
          </p:cNvSpPr>
          <p:nvPr>
            <p:ph type="title"/>
          </p:nvPr>
        </p:nvSpPr>
        <p:spPr/>
        <p:txBody>
          <a:bodyPr/>
          <a:lstStyle/>
          <a:p>
            <a:r>
              <a:rPr lang="en-US" altLang="en-US" dirty="0" smtClean="0"/>
              <a:t>Introduction: Logistic Regression</a:t>
            </a:r>
          </a:p>
        </p:txBody>
      </p:sp>
      <p:sp>
        <p:nvSpPr>
          <p:cNvPr id="80902" name="Rectangle 3"/>
          <p:cNvSpPr>
            <a:spLocks noGrp="1" noChangeArrowheads="1"/>
          </p:cNvSpPr>
          <p:nvPr>
            <p:ph type="body" idx="1"/>
          </p:nvPr>
        </p:nvSpPr>
        <p:spPr>
          <a:xfrm>
            <a:off x="677863" y="1220788"/>
            <a:ext cx="7772400" cy="4826000"/>
          </a:xfrm>
        </p:spPr>
        <p:txBody>
          <a:bodyPr/>
          <a:lstStyle/>
          <a:p>
            <a:pPr>
              <a:lnSpc>
                <a:spcPct val="90000"/>
              </a:lnSpc>
            </a:pPr>
            <a:r>
              <a:rPr lang="en-US" altLang="en-US" dirty="0" smtClean="0">
                <a:cs typeface="Times New Roman" pitchFamily="18" charset="0"/>
              </a:rPr>
              <a:t>Functional Form</a:t>
            </a:r>
          </a:p>
          <a:p>
            <a:pPr lvl="1">
              <a:lnSpc>
                <a:spcPct val="90000"/>
              </a:lnSpc>
            </a:pPr>
            <a:r>
              <a:rPr lang="en-US" altLang="en-US" dirty="0" smtClean="0">
                <a:cs typeface="Times New Roman" pitchFamily="18" charset="0"/>
              </a:rPr>
              <a:t>Predictions from 0 HRS to 24 HRS</a:t>
            </a:r>
          </a:p>
          <a:p>
            <a:pPr lvl="1">
              <a:lnSpc>
                <a:spcPct val="90000"/>
              </a:lnSpc>
            </a:pPr>
            <a:endParaRPr lang="en-US" altLang="en-US" dirty="0">
              <a:cs typeface="Times New Roman" pitchFamily="18" charset="0"/>
            </a:endParaRPr>
          </a:p>
          <a:p>
            <a:pPr lvl="1">
              <a:lnSpc>
                <a:spcPct val="90000"/>
              </a:lnSpc>
            </a:pPr>
            <a:endParaRPr lang="en-US" altLang="en-US" dirty="0" smtClean="0">
              <a:cs typeface="Times New Roman" pitchFamily="18" charset="0"/>
            </a:endParaRPr>
          </a:p>
          <a:p>
            <a:pPr lvl="1">
              <a:lnSpc>
                <a:spcPct val="90000"/>
              </a:lnSpc>
            </a:pPr>
            <a:endParaRPr lang="en-US" altLang="en-US" dirty="0">
              <a:cs typeface="Times New Roman" pitchFamily="18" charset="0"/>
            </a:endParaRPr>
          </a:p>
          <a:p>
            <a:pPr lvl="1">
              <a:lnSpc>
                <a:spcPct val="90000"/>
              </a:lnSpc>
            </a:pPr>
            <a:r>
              <a:rPr lang="en-US" altLang="en-US" dirty="0" smtClean="0">
                <a:cs typeface="Times New Roman" pitchFamily="18" charset="0"/>
              </a:rPr>
              <a:t>S-shaped curve</a:t>
            </a:r>
          </a:p>
          <a:p>
            <a:pPr lvl="1">
              <a:lnSpc>
                <a:spcPct val="90000"/>
              </a:lnSpc>
            </a:pPr>
            <a:r>
              <a:rPr lang="en-US" altLang="en-US" dirty="0" smtClean="0">
                <a:cs typeface="Times New Roman" pitchFamily="18" charset="0"/>
              </a:rPr>
              <a:t>Non-linear model</a:t>
            </a:r>
          </a:p>
          <a:p>
            <a:pPr lvl="1">
              <a:lnSpc>
                <a:spcPct val="90000"/>
              </a:lnSpc>
            </a:pPr>
            <a:endParaRPr lang="en-US" altLang="en-US" dirty="0" smtClean="0">
              <a:cs typeface="Times New Roman" pitchFamily="18" charset="0"/>
            </a:endParaRPr>
          </a:p>
        </p:txBody>
      </p:sp>
      <p:sp>
        <p:nvSpPr>
          <p:cNvPr id="8" name="Content Placeholder 2"/>
          <p:cNvSpPr txBox="1">
            <a:spLocks/>
          </p:cNvSpPr>
          <p:nvPr/>
        </p:nvSpPr>
        <p:spPr bwMode="auto">
          <a:xfrm>
            <a:off x="980400" y="2063653"/>
            <a:ext cx="7085427" cy="64697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FontTx/>
              <a:buNone/>
              <a:defRPr/>
            </a:pPr>
            <a:r>
              <a:rPr lang="en-US" sz="1800" dirty="0">
                <a:latin typeface="Courier New" pitchFamily="49" charset="0"/>
              </a:rPr>
              <a:t>&gt; TDAT&lt;-</a:t>
            </a:r>
            <a:r>
              <a:rPr lang="en-US" sz="1800" dirty="0" err="1">
                <a:latin typeface="Courier New" pitchFamily="49" charset="0"/>
              </a:rPr>
              <a:t>data.frame</a:t>
            </a:r>
            <a:r>
              <a:rPr lang="en-US" sz="1800" dirty="0">
                <a:latin typeface="Courier New" pitchFamily="49" charset="0"/>
              </a:rPr>
              <a:t>(HRS=0:24)</a:t>
            </a:r>
          </a:p>
          <a:p>
            <a:pPr marL="0" indent="0">
              <a:spcBef>
                <a:spcPct val="0"/>
              </a:spcBef>
              <a:buFontTx/>
              <a:buNone/>
              <a:defRPr/>
            </a:pPr>
            <a:r>
              <a:rPr lang="en-US" sz="1800" dirty="0">
                <a:latin typeface="Courier New" pitchFamily="49" charset="0"/>
              </a:rPr>
              <a:t>&gt; plot(predict(</a:t>
            </a:r>
            <a:r>
              <a:rPr lang="en-US" sz="1800" dirty="0" err="1">
                <a:latin typeface="Courier New" pitchFamily="49" charset="0"/>
              </a:rPr>
              <a:t>tmod,TDAT</a:t>
            </a:r>
            <a:r>
              <a:rPr lang="en-US" sz="1800" dirty="0">
                <a:latin typeface="Courier New" pitchFamily="49" charset="0"/>
              </a:rPr>
              <a:t>),x=0:24,xlab="Hours")</a:t>
            </a:r>
          </a:p>
        </p:txBody>
      </p:sp>
      <p:pic>
        <p:nvPicPr>
          <p:cNvPr id="157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906" y="2237011"/>
            <a:ext cx="424815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Brace 1"/>
          <p:cNvSpPr/>
          <p:nvPr/>
        </p:nvSpPr>
        <p:spPr bwMode="auto">
          <a:xfrm rot="7865846">
            <a:off x="5268045" y="2743192"/>
            <a:ext cx="455698" cy="914400"/>
          </a:xfrm>
          <a:prstGeom prst="leftBrace">
            <a:avLst/>
          </a:prstGeom>
          <a:no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1" name="Left Brace 10"/>
          <p:cNvSpPr/>
          <p:nvPr/>
        </p:nvSpPr>
        <p:spPr bwMode="auto">
          <a:xfrm rot="18575827">
            <a:off x="7303832" y="4843209"/>
            <a:ext cx="455698" cy="914400"/>
          </a:xfrm>
          <a:prstGeom prst="leftBrace">
            <a:avLst/>
          </a:prstGeom>
          <a:no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0" name="Freeform 9"/>
          <p:cNvSpPr/>
          <p:nvPr/>
        </p:nvSpPr>
        <p:spPr bwMode="auto">
          <a:xfrm>
            <a:off x="7287904" y="4844955"/>
            <a:ext cx="682388" cy="89765"/>
          </a:xfrm>
          <a:custGeom>
            <a:avLst/>
            <a:gdLst>
              <a:gd name="connsiteX0" fmla="*/ 0 w 682388"/>
              <a:gd name="connsiteY0" fmla="*/ 0 h 89765"/>
              <a:gd name="connsiteX1" fmla="*/ 218364 w 682388"/>
              <a:gd name="connsiteY1" fmla="*/ 81886 h 89765"/>
              <a:gd name="connsiteX2" fmla="*/ 682388 w 682388"/>
              <a:gd name="connsiteY2" fmla="*/ 81886 h 89765"/>
            </a:gdLst>
            <a:ahLst/>
            <a:cxnLst>
              <a:cxn ang="0">
                <a:pos x="connsiteX0" y="connsiteY0"/>
              </a:cxn>
              <a:cxn ang="0">
                <a:pos x="connsiteX1" y="connsiteY1"/>
              </a:cxn>
              <a:cxn ang="0">
                <a:pos x="connsiteX2" y="connsiteY2"/>
              </a:cxn>
            </a:cxnLst>
            <a:rect l="l" t="t" r="r" b="b"/>
            <a:pathLst>
              <a:path w="682388" h="89765">
                <a:moveTo>
                  <a:pt x="0" y="0"/>
                </a:moveTo>
                <a:cubicBezTo>
                  <a:pt x="52316" y="34119"/>
                  <a:pt x="104633" y="68238"/>
                  <a:pt x="218364" y="81886"/>
                </a:cubicBezTo>
                <a:cubicBezTo>
                  <a:pt x="332095" y="95534"/>
                  <a:pt x="507241" y="88710"/>
                  <a:pt x="682388" y="81886"/>
                </a:cubicBezTo>
              </a:path>
            </a:pathLst>
          </a:custGeom>
          <a:noFill/>
          <a:ln w="19050" cap="flat" cmpd="sng" algn="ctr">
            <a:solidFill>
              <a:srgbClr val="FF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2" name="Freeform 11"/>
          <p:cNvSpPr/>
          <p:nvPr/>
        </p:nvSpPr>
        <p:spPr bwMode="auto">
          <a:xfrm>
            <a:off x="4899546" y="3430040"/>
            <a:ext cx="573206" cy="118378"/>
          </a:xfrm>
          <a:custGeom>
            <a:avLst/>
            <a:gdLst>
              <a:gd name="connsiteX0" fmla="*/ 573206 w 573206"/>
              <a:gd name="connsiteY0" fmla="*/ 118378 h 118378"/>
              <a:gd name="connsiteX1" fmla="*/ 436729 w 573206"/>
              <a:gd name="connsiteY1" fmla="*/ 9196 h 118378"/>
              <a:gd name="connsiteX2" fmla="*/ 0 w 573206"/>
              <a:gd name="connsiteY2" fmla="*/ 9196 h 118378"/>
            </a:gdLst>
            <a:ahLst/>
            <a:cxnLst>
              <a:cxn ang="0">
                <a:pos x="connsiteX0" y="connsiteY0"/>
              </a:cxn>
              <a:cxn ang="0">
                <a:pos x="connsiteX1" y="connsiteY1"/>
              </a:cxn>
              <a:cxn ang="0">
                <a:pos x="connsiteX2" y="connsiteY2"/>
              </a:cxn>
            </a:cxnLst>
            <a:rect l="l" t="t" r="r" b="b"/>
            <a:pathLst>
              <a:path w="573206" h="118378">
                <a:moveTo>
                  <a:pt x="573206" y="118378"/>
                </a:moveTo>
                <a:cubicBezTo>
                  <a:pt x="552734" y="72885"/>
                  <a:pt x="532263" y="27393"/>
                  <a:pt x="436729" y="9196"/>
                </a:cubicBezTo>
                <a:cubicBezTo>
                  <a:pt x="341195" y="-9001"/>
                  <a:pt x="77337" y="4647"/>
                  <a:pt x="0" y="9196"/>
                </a:cubicBezTo>
              </a:path>
            </a:pathLst>
          </a:custGeom>
          <a:noFill/>
          <a:ln w="19050" cap="flat" cmpd="sng" algn="ctr">
            <a:solidFill>
              <a:srgbClr val="FF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218480079"/>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241</a:t>
            </a:fld>
            <a:endParaRPr lang="en-US"/>
          </a:p>
        </p:txBody>
      </p:sp>
      <p:sp>
        <p:nvSpPr>
          <p:cNvPr id="80901" name="Rectangle 2"/>
          <p:cNvSpPr>
            <a:spLocks noGrp="1" noChangeArrowheads="1"/>
          </p:cNvSpPr>
          <p:nvPr>
            <p:ph type="title"/>
          </p:nvPr>
        </p:nvSpPr>
        <p:spPr/>
        <p:txBody>
          <a:bodyPr/>
          <a:lstStyle/>
          <a:p>
            <a:r>
              <a:rPr lang="en-US" altLang="en-US" dirty="0" smtClean="0"/>
              <a:t>Introduction: Logistic Regression</a:t>
            </a:r>
          </a:p>
        </p:txBody>
      </p:sp>
      <p:sp>
        <p:nvSpPr>
          <p:cNvPr id="80902" name="Rectangle 3"/>
          <p:cNvSpPr>
            <a:spLocks noGrp="1" noChangeArrowheads="1"/>
          </p:cNvSpPr>
          <p:nvPr>
            <p:ph type="body" idx="1"/>
          </p:nvPr>
        </p:nvSpPr>
        <p:spPr>
          <a:xfrm>
            <a:off x="677863" y="1220788"/>
            <a:ext cx="7772400" cy="4826000"/>
          </a:xfrm>
        </p:spPr>
        <p:txBody>
          <a:bodyPr/>
          <a:lstStyle/>
          <a:p>
            <a:pPr>
              <a:lnSpc>
                <a:spcPct val="90000"/>
              </a:lnSpc>
            </a:pPr>
            <a:r>
              <a:rPr lang="en-US" altLang="en-US" dirty="0" smtClean="0">
                <a:cs typeface="Times New Roman" pitchFamily="18" charset="0"/>
              </a:rPr>
              <a:t>Basic logic underlying logistic regression:</a:t>
            </a:r>
          </a:p>
          <a:p>
            <a:pPr lvl="1">
              <a:lnSpc>
                <a:spcPct val="90000"/>
              </a:lnSpc>
            </a:pPr>
            <a:r>
              <a:rPr lang="en-US" altLang="en-US" dirty="0" smtClean="0">
                <a:cs typeface="Times New Roman" pitchFamily="18" charset="0"/>
              </a:rPr>
              <a:t>A </a:t>
            </a:r>
            <a:r>
              <a:rPr lang="en-US" altLang="en-US" dirty="0">
                <a:cs typeface="Times New Roman" pitchFamily="18" charset="0"/>
              </a:rPr>
              <a:t>“latent” y variable (y*) </a:t>
            </a:r>
            <a:r>
              <a:rPr lang="en-US" altLang="en-US" dirty="0" smtClean="0">
                <a:cs typeface="Times New Roman" pitchFamily="18" charset="0"/>
              </a:rPr>
              <a:t>regressed on predictors</a:t>
            </a:r>
          </a:p>
          <a:p>
            <a:pPr lvl="1">
              <a:lnSpc>
                <a:spcPct val="90000"/>
              </a:lnSpc>
            </a:pPr>
            <a:r>
              <a:rPr lang="en-US" altLang="en-US" dirty="0" smtClean="0">
                <a:cs typeface="Times New Roman" pitchFamily="18" charset="0"/>
              </a:rPr>
              <a:t>y* can range from negative to positive infinity</a:t>
            </a:r>
          </a:p>
          <a:p>
            <a:pPr lvl="1">
              <a:lnSpc>
                <a:spcPct val="90000"/>
              </a:lnSpc>
            </a:pPr>
            <a:r>
              <a:rPr lang="en-US" altLang="en-US" dirty="0" smtClean="0">
                <a:cs typeface="Times New Roman" pitchFamily="18" charset="0"/>
              </a:rPr>
              <a:t>y* is linked back to the original 0/1 by a threshold</a:t>
            </a:r>
          </a:p>
          <a:p>
            <a:pPr lvl="2">
              <a:lnSpc>
                <a:spcPct val="90000"/>
              </a:lnSpc>
            </a:pPr>
            <a:r>
              <a:rPr lang="en-US" altLang="en-US" dirty="0" smtClean="0">
                <a:cs typeface="Times New Roman" pitchFamily="18" charset="0"/>
              </a:rPr>
              <a:t>1 if y* &gt; threshold</a:t>
            </a:r>
          </a:p>
          <a:p>
            <a:pPr lvl="2">
              <a:lnSpc>
                <a:spcPct val="90000"/>
              </a:lnSpc>
            </a:pPr>
            <a:r>
              <a:rPr lang="en-US" altLang="en-US" dirty="0" smtClean="0">
                <a:cs typeface="Times New Roman" pitchFamily="18" charset="0"/>
              </a:rPr>
              <a:t>0 if y* &lt; or equal to threshold</a:t>
            </a:r>
          </a:p>
          <a:p>
            <a:pPr>
              <a:lnSpc>
                <a:spcPct val="90000"/>
              </a:lnSpc>
            </a:pPr>
            <a:endParaRPr lang="en-US" altLang="en-US" dirty="0" smtClean="0">
              <a:cs typeface="Times New Roman" pitchFamily="18" charset="0"/>
            </a:endParaRPr>
          </a:p>
          <a:p>
            <a:pPr>
              <a:lnSpc>
                <a:spcPct val="90000"/>
              </a:lnSpc>
            </a:pPr>
            <a:r>
              <a:rPr lang="en-US" altLang="en-US" dirty="0" smtClean="0">
                <a:cs typeface="Times New Roman" pitchFamily="18" charset="0"/>
              </a:rPr>
              <a:t>Fundamentally, the model uses y* to estimate the probability that y = 1 for given values of the predictor(s)</a:t>
            </a:r>
          </a:p>
          <a:p>
            <a:pPr>
              <a:lnSpc>
                <a:spcPct val="90000"/>
              </a:lnSpc>
            </a:pPr>
            <a:endParaRPr lang="en-US" altLang="en-US" dirty="0" smtClean="0">
              <a:cs typeface="Times New Roman" pitchFamily="18" charset="0"/>
            </a:endParaRPr>
          </a:p>
          <a:p>
            <a:pPr>
              <a:lnSpc>
                <a:spcPct val="90000"/>
              </a:lnSpc>
            </a:pPr>
            <a:r>
              <a:rPr lang="en-US" altLang="en-US" dirty="0" smtClean="0">
                <a:cs typeface="Times New Roman" pitchFamily="18" charset="0"/>
              </a:rPr>
              <a:t>Because y* is unobserved, we must use Maximum Likelihood (with some assumptions)</a:t>
            </a:r>
            <a:endParaRPr lang="en-US" altLang="en-US" dirty="0">
              <a:cs typeface="Times New Roman" pitchFamily="18" charset="0"/>
            </a:endParaRPr>
          </a:p>
        </p:txBody>
      </p:sp>
    </p:spTree>
    <p:extLst>
      <p:ext uri="{BB962C8B-B14F-4D97-AF65-F5344CB8AC3E}">
        <p14:creationId xmlns:p14="http://schemas.microsoft.com/office/powerpoint/2010/main" val="353280515"/>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242</a:t>
            </a:fld>
            <a:endParaRPr lang="en-US"/>
          </a:p>
        </p:txBody>
      </p:sp>
      <p:sp>
        <p:nvSpPr>
          <p:cNvPr id="80901" name="Rectangle 2"/>
          <p:cNvSpPr>
            <a:spLocks noGrp="1" noChangeArrowheads="1"/>
          </p:cNvSpPr>
          <p:nvPr>
            <p:ph type="title"/>
          </p:nvPr>
        </p:nvSpPr>
        <p:spPr/>
        <p:txBody>
          <a:bodyPr/>
          <a:lstStyle/>
          <a:p>
            <a:r>
              <a:rPr lang="en-US" altLang="en-US" dirty="0" smtClean="0"/>
              <a:t>Introduction: Logistic Regression</a:t>
            </a:r>
          </a:p>
        </p:txBody>
      </p:sp>
      <p:sp>
        <p:nvSpPr>
          <p:cNvPr id="80902" name="Rectangle 3"/>
          <p:cNvSpPr>
            <a:spLocks noGrp="1" noChangeArrowheads="1"/>
          </p:cNvSpPr>
          <p:nvPr>
            <p:ph type="body" idx="1"/>
          </p:nvPr>
        </p:nvSpPr>
        <p:spPr>
          <a:xfrm>
            <a:off x="677863" y="1220788"/>
            <a:ext cx="7772400" cy="4826000"/>
          </a:xfrm>
        </p:spPr>
        <p:txBody>
          <a:bodyPr/>
          <a:lstStyle/>
          <a:p>
            <a:pPr>
              <a:lnSpc>
                <a:spcPct val="90000"/>
              </a:lnSpc>
            </a:pPr>
            <a:r>
              <a:rPr lang="en-US" altLang="en-US" dirty="0" smtClean="0">
                <a:cs typeface="Times New Roman" pitchFamily="18" charset="0"/>
              </a:rPr>
              <a:t>When using ML to regress </a:t>
            </a:r>
            <a:r>
              <a:rPr lang="en-US" altLang="en-US" dirty="0">
                <a:cs typeface="Times New Roman" pitchFamily="18" charset="0"/>
              </a:rPr>
              <a:t>y* </a:t>
            </a:r>
            <a:r>
              <a:rPr lang="en-US" altLang="en-US" dirty="0" smtClean="0">
                <a:cs typeface="Times New Roman" pitchFamily="18" charset="0"/>
              </a:rPr>
              <a:t>on predictors </a:t>
            </a:r>
            <a:r>
              <a:rPr lang="en-US" altLang="en-US" dirty="0">
                <a:cs typeface="Times New Roman" pitchFamily="18" charset="0"/>
              </a:rPr>
              <a:t>we </a:t>
            </a:r>
            <a:r>
              <a:rPr lang="en-US" altLang="en-US" dirty="0" smtClean="0">
                <a:cs typeface="Times New Roman" pitchFamily="18" charset="0"/>
              </a:rPr>
              <a:t>have to make assumptions about:</a:t>
            </a:r>
          </a:p>
          <a:p>
            <a:pPr lvl="1">
              <a:lnSpc>
                <a:spcPct val="90000"/>
              </a:lnSpc>
            </a:pPr>
            <a:r>
              <a:rPr lang="en-US" altLang="en-US" dirty="0" smtClean="0">
                <a:cs typeface="Times New Roman" pitchFamily="18" charset="0"/>
              </a:rPr>
              <a:t>The distribution of the errors</a:t>
            </a:r>
          </a:p>
          <a:p>
            <a:pPr lvl="1">
              <a:lnSpc>
                <a:spcPct val="90000"/>
              </a:lnSpc>
            </a:pPr>
            <a:r>
              <a:rPr lang="en-US" altLang="en-US" dirty="0" smtClean="0">
                <a:cs typeface="Times New Roman" pitchFamily="18" charset="0"/>
              </a:rPr>
              <a:t>The variance of the errors (since y* is unobserved, error variance cannot be calculated)</a:t>
            </a:r>
          </a:p>
          <a:p>
            <a:pPr lvl="2">
              <a:lnSpc>
                <a:spcPct val="90000"/>
              </a:lnSpc>
            </a:pPr>
            <a:r>
              <a:rPr lang="en-US" altLang="en-US" dirty="0" smtClean="0">
                <a:cs typeface="Times New Roman" pitchFamily="18" charset="0"/>
              </a:rPr>
              <a:t>In </a:t>
            </a:r>
            <a:r>
              <a:rPr lang="en-US" altLang="en-US" dirty="0" err="1" smtClean="0">
                <a:cs typeface="Times New Roman" pitchFamily="18" charset="0"/>
              </a:rPr>
              <a:t>lme</a:t>
            </a:r>
            <a:r>
              <a:rPr lang="en-US" altLang="en-US" dirty="0" smtClean="0">
                <a:cs typeface="Times New Roman" pitchFamily="18" charset="0"/>
              </a:rPr>
              <a:t>, y is observed providing estimates of sigma-squared</a:t>
            </a:r>
          </a:p>
          <a:p>
            <a:pPr>
              <a:lnSpc>
                <a:spcPct val="90000"/>
              </a:lnSpc>
            </a:pPr>
            <a:r>
              <a:rPr lang="en-US" altLang="en-US" dirty="0" smtClean="0">
                <a:cs typeface="Times New Roman" pitchFamily="18" charset="0"/>
              </a:rPr>
              <a:t>In our examples, we consider the </a:t>
            </a:r>
            <a:r>
              <a:rPr lang="en-US" altLang="en-US" dirty="0" err="1" smtClean="0">
                <a:cs typeface="Times New Roman" pitchFamily="18" charset="0"/>
              </a:rPr>
              <a:t>logit</a:t>
            </a:r>
            <a:r>
              <a:rPr lang="en-US" altLang="en-US" dirty="0" smtClean="0">
                <a:cs typeface="Times New Roman" pitchFamily="18" charset="0"/>
              </a:rPr>
              <a:t> model</a:t>
            </a:r>
          </a:p>
          <a:p>
            <a:pPr lvl="1">
              <a:lnSpc>
                <a:spcPct val="90000"/>
              </a:lnSpc>
            </a:pPr>
            <a:r>
              <a:rPr lang="en-US" altLang="en-US" dirty="0" smtClean="0">
                <a:cs typeface="Times New Roman" pitchFamily="18" charset="0"/>
              </a:rPr>
              <a:t>Logistic error distributions</a:t>
            </a:r>
          </a:p>
          <a:p>
            <a:pPr lvl="1">
              <a:lnSpc>
                <a:spcPct val="90000"/>
              </a:lnSpc>
            </a:pPr>
            <a:r>
              <a:rPr lang="en-US" altLang="en-US" dirty="0" smtClean="0">
                <a:cs typeface="Times New Roman" pitchFamily="18" charset="0"/>
              </a:rPr>
              <a:t>Error variance assumed to be </a:t>
            </a:r>
            <a:r>
              <a:rPr lang="el-GR" altLang="en-US" i="1" dirty="0" smtClean="0">
                <a:cs typeface="Times New Roman" pitchFamily="18" charset="0"/>
              </a:rPr>
              <a:t>π</a:t>
            </a:r>
            <a:r>
              <a:rPr lang="en-US" altLang="en-US" baseline="30000" dirty="0" smtClean="0">
                <a:cs typeface="Times New Roman" pitchFamily="18" charset="0"/>
              </a:rPr>
              <a:t>2</a:t>
            </a:r>
            <a:r>
              <a:rPr lang="en-US" altLang="en-US" dirty="0" smtClean="0">
                <a:cs typeface="Times New Roman" pitchFamily="18" charset="0"/>
              </a:rPr>
              <a:t>/3 ≈ 3.29</a:t>
            </a:r>
            <a:endParaRPr lang="en-US" altLang="en-US" dirty="0">
              <a:cs typeface="Times New Roman" pitchFamily="18" charset="0"/>
            </a:endParaRPr>
          </a:p>
        </p:txBody>
      </p:sp>
      <p:sp>
        <p:nvSpPr>
          <p:cNvPr id="7" name="Content Placeholder 2"/>
          <p:cNvSpPr txBox="1">
            <a:spLocks/>
          </p:cNvSpPr>
          <p:nvPr/>
        </p:nvSpPr>
        <p:spPr bwMode="auto">
          <a:xfrm>
            <a:off x="3123135" y="5276531"/>
            <a:ext cx="2458837" cy="64697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FontTx/>
              <a:buNone/>
              <a:defRPr/>
            </a:pPr>
            <a:r>
              <a:rPr lang="en-US" sz="1800" dirty="0" smtClean="0">
                <a:latin typeface="Courier New" pitchFamily="49" charset="0"/>
              </a:rPr>
              <a:t>&gt; </a:t>
            </a:r>
            <a:r>
              <a:rPr lang="en-US" sz="1800" dirty="0">
                <a:latin typeface="Courier New" pitchFamily="49" charset="0"/>
              </a:rPr>
              <a:t>pi^2/3</a:t>
            </a:r>
          </a:p>
          <a:p>
            <a:pPr marL="0" indent="0">
              <a:spcBef>
                <a:spcPct val="0"/>
              </a:spcBef>
              <a:buFontTx/>
              <a:buNone/>
              <a:defRPr/>
            </a:pPr>
            <a:r>
              <a:rPr lang="en-US" sz="1800" dirty="0">
                <a:latin typeface="Courier New" pitchFamily="49" charset="0"/>
              </a:rPr>
              <a:t>[1] 3.289868</a:t>
            </a:r>
          </a:p>
        </p:txBody>
      </p:sp>
    </p:spTree>
    <p:extLst>
      <p:ext uri="{BB962C8B-B14F-4D97-AF65-F5344CB8AC3E}">
        <p14:creationId xmlns:p14="http://schemas.microsoft.com/office/powerpoint/2010/main" val="3888996846"/>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243</a:t>
            </a:fld>
            <a:endParaRPr lang="en-US"/>
          </a:p>
        </p:txBody>
      </p:sp>
      <p:sp>
        <p:nvSpPr>
          <p:cNvPr id="80901" name="Rectangle 2"/>
          <p:cNvSpPr>
            <a:spLocks noGrp="1" noChangeArrowheads="1"/>
          </p:cNvSpPr>
          <p:nvPr>
            <p:ph type="title"/>
          </p:nvPr>
        </p:nvSpPr>
        <p:spPr/>
        <p:txBody>
          <a:bodyPr/>
          <a:lstStyle/>
          <a:p>
            <a:r>
              <a:rPr lang="en-US" altLang="en-US" dirty="0" smtClean="0"/>
              <a:t>Introduction: Logistic Regression</a:t>
            </a:r>
          </a:p>
        </p:txBody>
      </p:sp>
      <p:sp>
        <p:nvSpPr>
          <p:cNvPr id="80902" name="Rectangle 3"/>
          <p:cNvSpPr>
            <a:spLocks noGrp="1" noChangeArrowheads="1"/>
          </p:cNvSpPr>
          <p:nvPr>
            <p:ph type="body" idx="1"/>
          </p:nvPr>
        </p:nvSpPr>
        <p:spPr>
          <a:xfrm>
            <a:off x="677863" y="1220788"/>
            <a:ext cx="7772400" cy="4826000"/>
          </a:xfrm>
        </p:spPr>
        <p:txBody>
          <a:bodyPr/>
          <a:lstStyle/>
          <a:p>
            <a:pPr>
              <a:lnSpc>
                <a:spcPct val="90000"/>
              </a:lnSpc>
            </a:pPr>
            <a:r>
              <a:rPr lang="en-US" altLang="en-US" dirty="0" smtClean="0">
                <a:cs typeface="Times New Roman" pitchFamily="18" charset="0"/>
              </a:rPr>
              <a:t>Logistic regression makes assumptions about the errors</a:t>
            </a:r>
          </a:p>
          <a:p>
            <a:pPr lvl="1">
              <a:lnSpc>
                <a:spcPct val="90000"/>
              </a:lnSpc>
            </a:pPr>
            <a:r>
              <a:rPr lang="en-US" altLang="en-US" dirty="0" smtClean="0">
                <a:cs typeface="Times New Roman" pitchFamily="18" charset="0"/>
              </a:rPr>
              <a:t>Conditional mean of error is zero</a:t>
            </a:r>
          </a:p>
          <a:p>
            <a:pPr lvl="1">
              <a:lnSpc>
                <a:spcPct val="90000"/>
              </a:lnSpc>
            </a:pPr>
            <a:r>
              <a:rPr lang="en-US" altLang="en-US" dirty="0" smtClean="0">
                <a:cs typeface="Times New Roman" pitchFamily="18" charset="0"/>
              </a:rPr>
              <a:t>Conditional variance of error is </a:t>
            </a:r>
            <a:r>
              <a:rPr lang="el-GR" altLang="en-US" i="1" dirty="0">
                <a:cs typeface="Times New Roman" pitchFamily="18" charset="0"/>
              </a:rPr>
              <a:t>π</a:t>
            </a:r>
            <a:r>
              <a:rPr lang="en-US" altLang="en-US" baseline="30000" dirty="0">
                <a:cs typeface="Times New Roman" pitchFamily="18" charset="0"/>
              </a:rPr>
              <a:t>2</a:t>
            </a:r>
            <a:r>
              <a:rPr lang="en-US" altLang="en-US" dirty="0">
                <a:cs typeface="Times New Roman" pitchFamily="18" charset="0"/>
              </a:rPr>
              <a:t>/3 </a:t>
            </a:r>
            <a:endParaRPr lang="en-US" altLang="en-US" dirty="0" smtClean="0">
              <a:cs typeface="Times New Roman" pitchFamily="18" charset="0"/>
            </a:endParaRPr>
          </a:p>
          <a:p>
            <a:pPr>
              <a:lnSpc>
                <a:spcPct val="90000"/>
              </a:lnSpc>
            </a:pPr>
            <a:endParaRPr lang="en-US" altLang="en-US" dirty="0">
              <a:cs typeface="Times New Roman" pitchFamily="18" charset="0"/>
            </a:endParaRPr>
          </a:p>
          <a:p>
            <a:pPr>
              <a:lnSpc>
                <a:spcPct val="90000"/>
              </a:lnSpc>
            </a:pPr>
            <a:r>
              <a:rPr lang="en-US" altLang="en-US" dirty="0" smtClean="0">
                <a:cs typeface="Times New Roman" pitchFamily="18" charset="0"/>
              </a:rPr>
              <a:t>These assumptions are necessary to identify the model</a:t>
            </a:r>
          </a:p>
          <a:p>
            <a:pPr lvl="1">
              <a:lnSpc>
                <a:spcPct val="90000"/>
              </a:lnSpc>
            </a:pPr>
            <a:r>
              <a:rPr lang="en-US" altLang="en-US" dirty="0" smtClean="0">
                <a:cs typeface="Times New Roman" pitchFamily="18" charset="0"/>
              </a:rPr>
              <a:t>Importantly, the probabilities associated with the parameter estimates are estimable functions</a:t>
            </a:r>
          </a:p>
          <a:p>
            <a:pPr lvl="1">
              <a:lnSpc>
                <a:spcPct val="90000"/>
              </a:lnSpc>
            </a:pPr>
            <a:r>
              <a:rPr lang="en-US" altLang="en-US" dirty="0" smtClean="0">
                <a:cs typeface="Times New Roman" pitchFamily="18" charset="0"/>
              </a:rPr>
              <a:t>Probabilities can be interpreted even though the model is based on assumptions about error that cannot be tested.</a:t>
            </a:r>
            <a:endParaRPr lang="en-US" altLang="en-US" dirty="0">
              <a:cs typeface="Times New Roman" pitchFamily="18" charset="0"/>
            </a:endParaRPr>
          </a:p>
        </p:txBody>
      </p:sp>
    </p:spTree>
    <p:extLst>
      <p:ext uri="{BB962C8B-B14F-4D97-AF65-F5344CB8AC3E}">
        <p14:creationId xmlns:p14="http://schemas.microsoft.com/office/powerpoint/2010/main" val="267498097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244</a:t>
            </a:fld>
            <a:endParaRPr lang="en-US"/>
          </a:p>
        </p:txBody>
      </p:sp>
      <p:sp>
        <p:nvSpPr>
          <p:cNvPr id="80901" name="Rectangle 2"/>
          <p:cNvSpPr>
            <a:spLocks noGrp="1" noChangeArrowheads="1"/>
          </p:cNvSpPr>
          <p:nvPr>
            <p:ph type="title"/>
          </p:nvPr>
        </p:nvSpPr>
        <p:spPr/>
        <p:txBody>
          <a:bodyPr/>
          <a:lstStyle/>
          <a:p>
            <a:r>
              <a:rPr lang="en-US" altLang="en-US" dirty="0" smtClean="0"/>
              <a:t>Introduction: Logistic Regression</a:t>
            </a:r>
          </a:p>
        </p:txBody>
      </p:sp>
      <p:sp>
        <p:nvSpPr>
          <p:cNvPr id="80902" name="Rectangle 3"/>
          <p:cNvSpPr>
            <a:spLocks noGrp="1" noChangeArrowheads="1"/>
          </p:cNvSpPr>
          <p:nvPr>
            <p:ph type="body" idx="1"/>
          </p:nvPr>
        </p:nvSpPr>
        <p:spPr>
          <a:xfrm>
            <a:off x="677863" y="1220788"/>
            <a:ext cx="7772400" cy="4826000"/>
          </a:xfrm>
        </p:spPr>
        <p:txBody>
          <a:bodyPr/>
          <a:lstStyle/>
          <a:p>
            <a:pPr>
              <a:lnSpc>
                <a:spcPct val="90000"/>
              </a:lnSpc>
            </a:pPr>
            <a:r>
              <a:rPr lang="en-US" altLang="en-US" dirty="0" smtClean="0">
                <a:cs typeface="Times New Roman" pitchFamily="18" charset="0"/>
              </a:rPr>
              <a:t>Working with predicted probabilities is central to making sense of models with dichotomous outcomes.</a:t>
            </a:r>
          </a:p>
          <a:p>
            <a:pPr>
              <a:lnSpc>
                <a:spcPct val="90000"/>
              </a:lnSpc>
            </a:pPr>
            <a:endParaRPr lang="en-US" altLang="en-US" dirty="0" smtClean="0">
              <a:cs typeface="Times New Roman" pitchFamily="18" charset="0"/>
            </a:endParaRPr>
          </a:p>
          <a:p>
            <a:pPr>
              <a:lnSpc>
                <a:spcPct val="90000"/>
              </a:lnSpc>
            </a:pPr>
            <a:r>
              <a:rPr lang="en-US" altLang="en-US" dirty="0" smtClean="0">
                <a:cs typeface="Times New Roman" pitchFamily="18" charset="0"/>
              </a:rPr>
              <a:t>In the examples, we focus on both:</a:t>
            </a:r>
          </a:p>
          <a:p>
            <a:pPr lvl="1">
              <a:lnSpc>
                <a:spcPct val="90000"/>
              </a:lnSpc>
            </a:pPr>
            <a:r>
              <a:rPr lang="en-US" altLang="en-US" dirty="0" smtClean="0">
                <a:cs typeface="Times New Roman" pitchFamily="18" charset="0"/>
              </a:rPr>
              <a:t>Estimating parameters and examining the significance</a:t>
            </a:r>
          </a:p>
          <a:p>
            <a:pPr lvl="1">
              <a:lnSpc>
                <a:spcPct val="90000"/>
              </a:lnSpc>
            </a:pPr>
            <a:r>
              <a:rPr lang="en-US" altLang="en-US" dirty="0" smtClean="0">
                <a:cs typeface="Times New Roman" pitchFamily="18" charset="0"/>
              </a:rPr>
              <a:t>Showing how to work with the models to get estimated probabilities</a:t>
            </a:r>
            <a:endParaRPr lang="en-US" altLang="en-US" dirty="0">
              <a:cs typeface="Times New Roman" pitchFamily="18" charset="0"/>
            </a:endParaRPr>
          </a:p>
        </p:txBody>
      </p:sp>
    </p:spTree>
    <p:extLst>
      <p:ext uri="{BB962C8B-B14F-4D97-AF65-F5344CB8AC3E}">
        <p14:creationId xmlns:p14="http://schemas.microsoft.com/office/powerpoint/2010/main" val="1199472260"/>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245</a:t>
            </a:fld>
            <a:endParaRPr lang="en-US"/>
          </a:p>
        </p:txBody>
      </p:sp>
      <p:sp>
        <p:nvSpPr>
          <p:cNvPr id="80901" name="Rectangle 2"/>
          <p:cNvSpPr>
            <a:spLocks noGrp="1" noChangeArrowheads="1"/>
          </p:cNvSpPr>
          <p:nvPr>
            <p:ph type="title"/>
          </p:nvPr>
        </p:nvSpPr>
        <p:spPr/>
        <p:txBody>
          <a:bodyPr/>
          <a:lstStyle/>
          <a:p>
            <a:r>
              <a:rPr lang="en-US" altLang="en-US" dirty="0" smtClean="0"/>
              <a:t>Introduction: Logistic Regression</a:t>
            </a:r>
          </a:p>
        </p:txBody>
      </p:sp>
      <p:sp>
        <p:nvSpPr>
          <p:cNvPr id="80902" name="Rectangle 3"/>
          <p:cNvSpPr>
            <a:spLocks noGrp="1" noChangeArrowheads="1"/>
          </p:cNvSpPr>
          <p:nvPr>
            <p:ph type="body" idx="1"/>
          </p:nvPr>
        </p:nvSpPr>
        <p:spPr>
          <a:xfrm>
            <a:off x="677863" y="1220788"/>
            <a:ext cx="7772400" cy="4826000"/>
          </a:xfrm>
        </p:spPr>
        <p:txBody>
          <a:bodyPr/>
          <a:lstStyle/>
          <a:p>
            <a:pPr>
              <a:lnSpc>
                <a:spcPct val="90000"/>
              </a:lnSpc>
            </a:pPr>
            <a:r>
              <a:rPr lang="en-US" altLang="en-US" dirty="0" smtClean="0">
                <a:cs typeface="Times New Roman" pitchFamily="18" charset="0"/>
              </a:rPr>
              <a:t>In R, logistic regression models can be estimated using the </a:t>
            </a:r>
            <a:r>
              <a:rPr lang="en-US" altLang="en-US" dirty="0" err="1">
                <a:latin typeface="Courier New" panose="02070309020205020404" pitchFamily="49" charset="0"/>
                <a:cs typeface="Courier New" panose="02070309020205020404" pitchFamily="49" charset="0"/>
              </a:rPr>
              <a:t>glm</a:t>
            </a:r>
            <a:r>
              <a:rPr lang="en-US" altLang="en-US" dirty="0" smtClean="0">
                <a:cs typeface="Times New Roman" pitchFamily="18" charset="0"/>
              </a:rPr>
              <a:t> function with a </a:t>
            </a:r>
            <a:r>
              <a:rPr lang="en-US" altLang="en-US" dirty="0">
                <a:latin typeface="Courier New" panose="02070309020205020404" pitchFamily="49" charset="0"/>
                <a:cs typeface="Courier New" panose="02070309020205020404" pitchFamily="49" charset="0"/>
              </a:rPr>
              <a:t>binomial</a:t>
            </a:r>
            <a:r>
              <a:rPr lang="en-US" altLang="en-US" dirty="0" smtClean="0">
                <a:cs typeface="Times New Roman" pitchFamily="18" charset="0"/>
              </a:rPr>
              <a:t> family.</a:t>
            </a:r>
          </a:p>
          <a:p>
            <a:pPr lvl="1">
              <a:lnSpc>
                <a:spcPct val="90000"/>
              </a:lnSpc>
            </a:pPr>
            <a:r>
              <a:rPr lang="en-US" altLang="en-US" dirty="0">
                <a:latin typeface="Courier New" panose="02070309020205020404" pitchFamily="49" charset="0"/>
                <a:ea typeface="+mn-ea"/>
                <a:cs typeface="Courier New" panose="02070309020205020404" pitchFamily="49" charset="0"/>
              </a:rPr>
              <a:t>binomial</a:t>
            </a:r>
            <a:r>
              <a:rPr lang="en-US" altLang="en-US" dirty="0" smtClean="0">
                <a:cs typeface="Times New Roman" pitchFamily="18" charset="0"/>
              </a:rPr>
              <a:t> link function defaults to “</a:t>
            </a:r>
            <a:r>
              <a:rPr lang="en-US" altLang="en-US" dirty="0" err="1" smtClean="0">
                <a:cs typeface="Times New Roman" pitchFamily="18" charset="0"/>
              </a:rPr>
              <a:t>logit</a:t>
            </a:r>
            <a:r>
              <a:rPr lang="en-US" altLang="en-US" dirty="0" smtClean="0">
                <a:cs typeface="Times New Roman" pitchFamily="18" charset="0"/>
              </a:rPr>
              <a:t>” but can be changed to a variety of other links (</a:t>
            </a:r>
            <a:r>
              <a:rPr lang="en-US" altLang="en-US" dirty="0" err="1" smtClean="0">
                <a:cs typeface="Times New Roman" pitchFamily="18" charset="0"/>
              </a:rPr>
              <a:t>probit</a:t>
            </a:r>
            <a:r>
              <a:rPr lang="en-US" altLang="en-US" dirty="0" smtClean="0">
                <a:cs typeface="Times New Roman" pitchFamily="18" charset="0"/>
              </a:rPr>
              <a:t>, etc.).</a:t>
            </a:r>
          </a:p>
          <a:p>
            <a:pPr lvl="1">
              <a:lnSpc>
                <a:spcPct val="90000"/>
              </a:lnSpc>
            </a:pPr>
            <a:endParaRPr lang="en-US" altLang="en-US" dirty="0">
              <a:cs typeface="Times New Roman" pitchFamily="18" charset="0"/>
            </a:endParaRPr>
          </a:p>
          <a:p>
            <a:pPr lvl="1">
              <a:lnSpc>
                <a:spcPct val="90000"/>
              </a:lnSpc>
            </a:pPr>
            <a:endParaRPr lang="en-US" altLang="en-US" dirty="0" smtClean="0">
              <a:cs typeface="Times New Roman" pitchFamily="18" charset="0"/>
            </a:endParaRPr>
          </a:p>
          <a:p>
            <a:pPr lvl="1">
              <a:lnSpc>
                <a:spcPct val="90000"/>
              </a:lnSpc>
            </a:pPr>
            <a:r>
              <a:rPr lang="en-US" altLang="en-US" dirty="0" smtClean="0">
                <a:cs typeface="Times New Roman" pitchFamily="18" charset="0"/>
              </a:rPr>
              <a:t>Models are summarized to determine whether parameter estimates are significant</a:t>
            </a:r>
          </a:p>
          <a:p>
            <a:pPr>
              <a:lnSpc>
                <a:spcPct val="90000"/>
              </a:lnSpc>
            </a:pPr>
            <a:endParaRPr lang="en-US" altLang="en-US" dirty="0" smtClean="0">
              <a:cs typeface="Times New Roman" pitchFamily="18" charset="0"/>
            </a:endParaRPr>
          </a:p>
          <a:p>
            <a:pPr>
              <a:lnSpc>
                <a:spcPct val="90000"/>
              </a:lnSpc>
            </a:pPr>
            <a:endParaRPr lang="en-US" altLang="en-US" dirty="0">
              <a:cs typeface="Times New Roman" pitchFamily="18" charset="0"/>
            </a:endParaRPr>
          </a:p>
          <a:p>
            <a:pPr>
              <a:lnSpc>
                <a:spcPct val="90000"/>
              </a:lnSpc>
            </a:pPr>
            <a:endParaRPr lang="en-US" altLang="en-US" dirty="0">
              <a:cs typeface="Times New Roman" pitchFamily="18" charset="0"/>
            </a:endParaRPr>
          </a:p>
        </p:txBody>
      </p:sp>
      <p:sp>
        <p:nvSpPr>
          <p:cNvPr id="7" name="Content Placeholder 2"/>
          <p:cNvSpPr txBox="1">
            <a:spLocks/>
          </p:cNvSpPr>
          <p:nvPr/>
        </p:nvSpPr>
        <p:spPr bwMode="auto">
          <a:xfrm>
            <a:off x="894635" y="2789443"/>
            <a:ext cx="7438030" cy="369974"/>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None/>
              <a:defRPr/>
            </a:pPr>
            <a:r>
              <a:rPr lang="en-US" sz="1800" dirty="0" err="1" smtClean="0">
                <a:latin typeface="Courier New" pitchFamily="49" charset="0"/>
              </a:rPr>
              <a:t>tmod</a:t>
            </a:r>
            <a:r>
              <a:rPr lang="en-US" sz="1800" dirty="0" smtClean="0">
                <a:latin typeface="Courier New" pitchFamily="49" charset="0"/>
              </a:rPr>
              <a:t>&lt;-</a:t>
            </a:r>
            <a:r>
              <a:rPr lang="en-US" sz="1800" dirty="0" err="1" smtClean="0">
                <a:latin typeface="Courier New" pitchFamily="49" charset="0"/>
              </a:rPr>
              <a:t>glm</a:t>
            </a:r>
            <a:r>
              <a:rPr lang="en-US" sz="1800" dirty="0" smtClean="0">
                <a:latin typeface="Courier New" pitchFamily="49" charset="0"/>
              </a:rPr>
              <a:t>(DICHOT.DV~IV1+IV2,family</a:t>
            </a:r>
            <a:r>
              <a:rPr lang="en-US" sz="1800" dirty="0">
                <a:latin typeface="Courier New" pitchFamily="49" charset="0"/>
              </a:rPr>
              <a:t>="binomial</a:t>
            </a:r>
            <a:r>
              <a:rPr lang="en-US" sz="1800" dirty="0" smtClean="0">
                <a:latin typeface="Courier New" pitchFamily="49" charset="0"/>
              </a:rPr>
              <a:t>",</a:t>
            </a:r>
            <a:r>
              <a:rPr lang="en-US" sz="1800" dirty="0" err="1" smtClean="0">
                <a:latin typeface="Courier New" pitchFamily="49" charset="0"/>
              </a:rPr>
              <a:t>mydata</a:t>
            </a:r>
            <a:r>
              <a:rPr lang="en-US" sz="1800" dirty="0" smtClean="0">
                <a:latin typeface="Courier New" pitchFamily="49" charset="0"/>
              </a:rPr>
              <a:t>)</a:t>
            </a:r>
            <a:endParaRPr lang="en-US" sz="1800" dirty="0">
              <a:latin typeface="Courier New" pitchFamily="49" charset="0"/>
            </a:endParaRPr>
          </a:p>
        </p:txBody>
      </p:sp>
      <p:sp>
        <p:nvSpPr>
          <p:cNvPr id="8" name="Content Placeholder 2"/>
          <p:cNvSpPr txBox="1">
            <a:spLocks/>
          </p:cNvSpPr>
          <p:nvPr/>
        </p:nvSpPr>
        <p:spPr bwMode="auto">
          <a:xfrm>
            <a:off x="3002019" y="4376549"/>
            <a:ext cx="3272721" cy="64697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None/>
              <a:defRPr/>
            </a:pPr>
            <a:r>
              <a:rPr lang="en-US" sz="1800" dirty="0" smtClean="0">
                <a:latin typeface="Courier New" pitchFamily="49" charset="0"/>
              </a:rPr>
              <a:t>summary(</a:t>
            </a:r>
            <a:r>
              <a:rPr lang="en-US" sz="1800" dirty="0" err="1" smtClean="0">
                <a:latin typeface="Courier New" pitchFamily="49" charset="0"/>
              </a:rPr>
              <a:t>tmod</a:t>
            </a:r>
            <a:r>
              <a:rPr lang="en-US" sz="1800" dirty="0" smtClean="0">
                <a:latin typeface="Courier New" pitchFamily="49" charset="0"/>
              </a:rPr>
              <a:t>)</a:t>
            </a:r>
          </a:p>
          <a:p>
            <a:pPr marL="0" indent="0">
              <a:spcBef>
                <a:spcPct val="0"/>
              </a:spcBef>
              <a:buNone/>
              <a:defRPr/>
            </a:pPr>
            <a:r>
              <a:rPr lang="en-US" sz="1800" dirty="0" smtClean="0">
                <a:latin typeface="Courier New" pitchFamily="49" charset="0"/>
              </a:rPr>
              <a:t>summary(</a:t>
            </a:r>
            <a:r>
              <a:rPr lang="en-US" sz="1800" dirty="0" err="1" smtClean="0">
                <a:latin typeface="Courier New" pitchFamily="49" charset="0"/>
              </a:rPr>
              <a:t>tmod</a:t>
            </a:r>
            <a:r>
              <a:rPr lang="en-US" sz="1800" dirty="0" smtClean="0">
                <a:latin typeface="Courier New" pitchFamily="49" charset="0"/>
              </a:rPr>
              <a:t>)$</a:t>
            </a:r>
            <a:r>
              <a:rPr lang="en-US" sz="1800" dirty="0" err="1" smtClean="0">
                <a:latin typeface="Courier New" pitchFamily="49" charset="0"/>
              </a:rPr>
              <a:t>coef</a:t>
            </a:r>
            <a:endParaRPr lang="en-US" sz="1800" dirty="0">
              <a:latin typeface="Courier New" pitchFamily="49" charset="0"/>
            </a:endParaRPr>
          </a:p>
        </p:txBody>
      </p:sp>
    </p:spTree>
    <p:extLst>
      <p:ext uri="{BB962C8B-B14F-4D97-AF65-F5344CB8AC3E}">
        <p14:creationId xmlns:p14="http://schemas.microsoft.com/office/powerpoint/2010/main" val="679648495"/>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246</a:t>
            </a:fld>
            <a:endParaRPr lang="en-US"/>
          </a:p>
        </p:txBody>
      </p:sp>
      <p:sp>
        <p:nvSpPr>
          <p:cNvPr id="80901" name="Rectangle 2"/>
          <p:cNvSpPr>
            <a:spLocks noGrp="1" noChangeArrowheads="1"/>
          </p:cNvSpPr>
          <p:nvPr>
            <p:ph type="title"/>
          </p:nvPr>
        </p:nvSpPr>
        <p:spPr/>
        <p:txBody>
          <a:bodyPr/>
          <a:lstStyle/>
          <a:p>
            <a:r>
              <a:rPr lang="en-US" altLang="en-US" dirty="0" smtClean="0"/>
              <a:t>Introduction: Logistic Regression</a:t>
            </a:r>
          </a:p>
        </p:txBody>
      </p:sp>
      <p:sp>
        <p:nvSpPr>
          <p:cNvPr id="80902" name="Rectangle 3"/>
          <p:cNvSpPr>
            <a:spLocks noGrp="1" noChangeArrowheads="1"/>
          </p:cNvSpPr>
          <p:nvPr>
            <p:ph type="body" idx="1"/>
          </p:nvPr>
        </p:nvSpPr>
        <p:spPr>
          <a:xfrm>
            <a:off x="677863" y="1220788"/>
            <a:ext cx="7772400" cy="4826000"/>
          </a:xfrm>
        </p:spPr>
        <p:txBody>
          <a:bodyPr/>
          <a:lstStyle/>
          <a:p>
            <a:pPr>
              <a:lnSpc>
                <a:spcPct val="90000"/>
              </a:lnSpc>
            </a:pPr>
            <a:r>
              <a:rPr lang="en-US" altLang="en-US" dirty="0" smtClean="0">
                <a:cs typeface="Times New Roman" pitchFamily="18" charset="0"/>
              </a:rPr>
              <a:t>Estimates can be converted into a predicted probability by using the formula</a:t>
            </a:r>
          </a:p>
          <a:p>
            <a:pPr lvl="1">
              <a:lnSpc>
                <a:spcPct val="90000"/>
              </a:lnSpc>
            </a:pPr>
            <a:r>
              <a:rPr lang="en-US" altLang="en-US" dirty="0" err="1" smtClean="0">
                <a:cs typeface="Times New Roman" pitchFamily="18" charset="0"/>
              </a:rPr>
              <a:t>exp</a:t>
            </a:r>
            <a:r>
              <a:rPr lang="en-US" altLang="en-US" dirty="0" smtClean="0">
                <a:cs typeface="Times New Roman" pitchFamily="18" charset="0"/>
              </a:rPr>
              <a:t>(parameter)/(1+exp(parameter))</a:t>
            </a:r>
          </a:p>
          <a:p>
            <a:pPr lvl="1">
              <a:lnSpc>
                <a:spcPct val="90000"/>
              </a:lnSpc>
            </a:pPr>
            <a:endParaRPr lang="en-US" altLang="en-US" dirty="0" smtClean="0">
              <a:cs typeface="Times New Roman" pitchFamily="18" charset="0"/>
            </a:endParaRPr>
          </a:p>
          <a:p>
            <a:pPr lvl="1">
              <a:lnSpc>
                <a:spcPct val="90000"/>
              </a:lnSpc>
            </a:pPr>
            <a:endParaRPr lang="en-US" altLang="en-US" dirty="0">
              <a:cs typeface="Times New Roman" pitchFamily="18" charset="0"/>
            </a:endParaRPr>
          </a:p>
          <a:p>
            <a:pPr lvl="1">
              <a:lnSpc>
                <a:spcPct val="90000"/>
              </a:lnSpc>
            </a:pPr>
            <a:endParaRPr lang="en-US" altLang="en-US" dirty="0" smtClean="0">
              <a:cs typeface="Times New Roman" pitchFamily="18" charset="0"/>
            </a:endParaRPr>
          </a:p>
          <a:p>
            <a:pPr>
              <a:lnSpc>
                <a:spcPct val="90000"/>
              </a:lnSpc>
            </a:pPr>
            <a:endParaRPr lang="en-US" altLang="en-US" dirty="0" smtClean="0">
              <a:cs typeface="Times New Roman" pitchFamily="18" charset="0"/>
            </a:endParaRPr>
          </a:p>
          <a:p>
            <a:pPr>
              <a:lnSpc>
                <a:spcPct val="90000"/>
              </a:lnSpc>
            </a:pPr>
            <a:endParaRPr lang="en-US" altLang="en-US" dirty="0">
              <a:cs typeface="Times New Roman" pitchFamily="18" charset="0"/>
            </a:endParaRPr>
          </a:p>
          <a:p>
            <a:pPr>
              <a:lnSpc>
                <a:spcPct val="90000"/>
              </a:lnSpc>
            </a:pPr>
            <a:endParaRPr lang="en-US" altLang="en-US" dirty="0">
              <a:cs typeface="Times New Roman" pitchFamily="18" charset="0"/>
            </a:endParaRPr>
          </a:p>
        </p:txBody>
      </p:sp>
      <p:sp>
        <p:nvSpPr>
          <p:cNvPr id="7" name="Content Placeholder 2"/>
          <p:cNvSpPr txBox="1">
            <a:spLocks/>
          </p:cNvSpPr>
          <p:nvPr/>
        </p:nvSpPr>
        <p:spPr bwMode="auto">
          <a:xfrm>
            <a:off x="894635" y="2970225"/>
            <a:ext cx="7438030" cy="313996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None/>
              <a:defRPr/>
            </a:pPr>
            <a:r>
              <a:rPr lang="en-US" sz="1800" dirty="0">
                <a:latin typeface="Courier New" pitchFamily="49" charset="0"/>
              </a:rPr>
              <a:t>&gt; summary(bh1996$WB.DICHOT)</a:t>
            </a:r>
          </a:p>
          <a:p>
            <a:pPr marL="0" indent="0">
              <a:spcBef>
                <a:spcPct val="0"/>
              </a:spcBef>
              <a:buNone/>
              <a:defRPr/>
            </a:pPr>
            <a:r>
              <a:rPr lang="en-US" sz="1800" dirty="0">
                <a:latin typeface="Courier New" pitchFamily="49" charset="0"/>
              </a:rPr>
              <a:t>   Min. 1st Qu.  Median    </a:t>
            </a:r>
            <a:r>
              <a:rPr lang="en-US" sz="1800" b="1" dirty="0">
                <a:latin typeface="Courier New" pitchFamily="49" charset="0"/>
              </a:rPr>
              <a:t>Mean</a:t>
            </a:r>
            <a:r>
              <a:rPr lang="en-US" sz="1800" dirty="0">
                <a:latin typeface="Courier New" pitchFamily="49" charset="0"/>
              </a:rPr>
              <a:t> 3rd Qu.    Max. </a:t>
            </a:r>
          </a:p>
          <a:p>
            <a:pPr marL="0" indent="0">
              <a:spcBef>
                <a:spcPct val="0"/>
              </a:spcBef>
              <a:buNone/>
              <a:defRPr/>
            </a:pPr>
            <a:r>
              <a:rPr lang="en-US" sz="1800" dirty="0">
                <a:latin typeface="Courier New" pitchFamily="49" charset="0"/>
              </a:rPr>
              <a:t> 0.0000  0.0000  1.0000  </a:t>
            </a:r>
            <a:r>
              <a:rPr lang="en-US" sz="1800" b="1" dirty="0">
                <a:latin typeface="Courier New" pitchFamily="49" charset="0"/>
              </a:rPr>
              <a:t>0.5042</a:t>
            </a:r>
            <a:r>
              <a:rPr lang="en-US" sz="1800" dirty="0">
                <a:latin typeface="Courier New" pitchFamily="49" charset="0"/>
              </a:rPr>
              <a:t>  1.0000  1.0000 </a:t>
            </a:r>
          </a:p>
          <a:p>
            <a:pPr marL="0" indent="0">
              <a:spcBef>
                <a:spcPct val="0"/>
              </a:spcBef>
              <a:buNone/>
              <a:defRPr/>
            </a:pPr>
            <a:endParaRPr lang="en-US" sz="1800" dirty="0" smtClean="0">
              <a:latin typeface="Courier New" pitchFamily="49" charset="0"/>
            </a:endParaRPr>
          </a:p>
          <a:p>
            <a:pPr marL="0" indent="0">
              <a:spcBef>
                <a:spcPct val="0"/>
              </a:spcBef>
              <a:buNone/>
              <a:defRPr/>
            </a:pPr>
            <a:r>
              <a:rPr lang="en-US" sz="1800" dirty="0" smtClean="0">
                <a:latin typeface="Courier New" pitchFamily="49" charset="0"/>
              </a:rPr>
              <a:t>&gt; </a:t>
            </a:r>
            <a:r>
              <a:rPr lang="en-US" sz="1800" dirty="0" err="1">
                <a:latin typeface="Courier New" pitchFamily="49" charset="0"/>
              </a:rPr>
              <a:t>tmod</a:t>
            </a:r>
            <a:r>
              <a:rPr lang="en-US" sz="1800" dirty="0">
                <a:latin typeface="Courier New" pitchFamily="49" charset="0"/>
              </a:rPr>
              <a:t>&lt;-</a:t>
            </a:r>
            <a:r>
              <a:rPr lang="en-US" sz="1800" dirty="0" err="1">
                <a:latin typeface="Courier New" pitchFamily="49" charset="0"/>
              </a:rPr>
              <a:t>glm</a:t>
            </a:r>
            <a:r>
              <a:rPr lang="en-US" sz="1800" dirty="0">
                <a:latin typeface="Courier New" pitchFamily="49" charset="0"/>
              </a:rPr>
              <a:t>(WB.DICHOT~1,family="binomial",bh1996)</a:t>
            </a:r>
          </a:p>
          <a:p>
            <a:pPr marL="0" indent="0">
              <a:spcBef>
                <a:spcPct val="0"/>
              </a:spcBef>
              <a:buNone/>
              <a:defRPr/>
            </a:pPr>
            <a:r>
              <a:rPr lang="en-US" sz="1800" dirty="0" smtClean="0">
                <a:latin typeface="Courier New" pitchFamily="49" charset="0"/>
              </a:rPr>
              <a:t>&gt; </a:t>
            </a:r>
            <a:r>
              <a:rPr lang="en-US" sz="1800" dirty="0">
                <a:latin typeface="Courier New" pitchFamily="49" charset="0"/>
              </a:rPr>
              <a:t>round(summary(</a:t>
            </a:r>
            <a:r>
              <a:rPr lang="en-US" sz="1800" dirty="0" err="1">
                <a:latin typeface="Courier New" pitchFamily="49" charset="0"/>
              </a:rPr>
              <a:t>tmod</a:t>
            </a:r>
            <a:r>
              <a:rPr lang="en-US" sz="1800" dirty="0">
                <a:latin typeface="Courier New" pitchFamily="49" charset="0"/>
              </a:rPr>
              <a:t>)$</a:t>
            </a:r>
            <a:r>
              <a:rPr lang="en-US" sz="1800" dirty="0" err="1">
                <a:latin typeface="Courier New" pitchFamily="49" charset="0"/>
              </a:rPr>
              <a:t>coef,dig</a:t>
            </a:r>
            <a:r>
              <a:rPr lang="en-US" sz="1800" dirty="0">
                <a:latin typeface="Courier New" pitchFamily="49" charset="0"/>
              </a:rPr>
              <a:t>=4)</a:t>
            </a:r>
          </a:p>
          <a:p>
            <a:pPr marL="0" indent="0">
              <a:spcBef>
                <a:spcPct val="0"/>
              </a:spcBef>
              <a:buNone/>
              <a:defRPr/>
            </a:pPr>
            <a:r>
              <a:rPr lang="en-US" sz="1800" dirty="0">
                <a:latin typeface="Courier New" pitchFamily="49" charset="0"/>
              </a:rPr>
              <a:t>            Estimate Std. Error z value </a:t>
            </a:r>
            <a:r>
              <a:rPr lang="en-US" sz="1800" dirty="0" err="1">
                <a:latin typeface="Courier New" pitchFamily="49" charset="0"/>
              </a:rPr>
              <a:t>Pr</a:t>
            </a:r>
            <a:r>
              <a:rPr lang="en-US" sz="1800" dirty="0">
                <a:latin typeface="Courier New" pitchFamily="49" charset="0"/>
              </a:rPr>
              <a:t>(&gt;|z|)</a:t>
            </a:r>
          </a:p>
          <a:p>
            <a:pPr marL="0" indent="0">
              <a:spcBef>
                <a:spcPct val="0"/>
              </a:spcBef>
              <a:buNone/>
              <a:defRPr/>
            </a:pPr>
            <a:r>
              <a:rPr lang="en-US" sz="1800" dirty="0">
                <a:latin typeface="Courier New" pitchFamily="49" charset="0"/>
              </a:rPr>
              <a:t>(Intercept)   0.0168     0.0233  0.7216   0.4705</a:t>
            </a:r>
          </a:p>
          <a:p>
            <a:pPr marL="0" indent="0">
              <a:spcBef>
                <a:spcPct val="0"/>
              </a:spcBef>
              <a:buNone/>
              <a:defRPr/>
            </a:pPr>
            <a:endParaRPr lang="en-US" sz="1800" dirty="0" smtClean="0">
              <a:latin typeface="Courier New" pitchFamily="49" charset="0"/>
            </a:endParaRPr>
          </a:p>
          <a:p>
            <a:pPr marL="0" indent="0">
              <a:spcBef>
                <a:spcPct val="0"/>
              </a:spcBef>
              <a:buNone/>
              <a:defRPr/>
            </a:pPr>
            <a:r>
              <a:rPr lang="en-US" sz="1800" dirty="0" smtClean="0">
                <a:latin typeface="Courier New" pitchFamily="49" charset="0"/>
              </a:rPr>
              <a:t>&gt; </a:t>
            </a:r>
            <a:r>
              <a:rPr lang="en-US" sz="1800" dirty="0" err="1">
                <a:latin typeface="Courier New" pitchFamily="49" charset="0"/>
              </a:rPr>
              <a:t>exp</a:t>
            </a:r>
            <a:r>
              <a:rPr lang="en-US" sz="1800" dirty="0">
                <a:latin typeface="Courier New" pitchFamily="49" charset="0"/>
              </a:rPr>
              <a:t>(0.0168)/(1+exp(0.0168</a:t>
            </a:r>
            <a:r>
              <a:rPr lang="en-US" sz="1800" dirty="0" smtClean="0">
                <a:latin typeface="Courier New" pitchFamily="49" charset="0"/>
              </a:rPr>
              <a:t>))</a:t>
            </a:r>
            <a:endParaRPr lang="en-US" sz="1800" dirty="0">
              <a:latin typeface="Courier New" pitchFamily="49" charset="0"/>
            </a:endParaRPr>
          </a:p>
          <a:p>
            <a:pPr marL="0" indent="0">
              <a:spcBef>
                <a:spcPct val="0"/>
              </a:spcBef>
              <a:buNone/>
              <a:defRPr/>
            </a:pPr>
            <a:r>
              <a:rPr lang="en-US" sz="1800" dirty="0">
                <a:latin typeface="Courier New" pitchFamily="49" charset="0"/>
              </a:rPr>
              <a:t>[1] 0.5041999</a:t>
            </a:r>
          </a:p>
        </p:txBody>
      </p:sp>
    </p:spTree>
    <p:extLst>
      <p:ext uri="{BB962C8B-B14F-4D97-AF65-F5344CB8AC3E}">
        <p14:creationId xmlns:p14="http://schemas.microsoft.com/office/powerpoint/2010/main" val="320047162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247</a:t>
            </a:fld>
            <a:endParaRPr lang="en-US"/>
          </a:p>
        </p:txBody>
      </p:sp>
      <p:sp>
        <p:nvSpPr>
          <p:cNvPr id="80901" name="Rectangle 2"/>
          <p:cNvSpPr>
            <a:spLocks noGrp="1" noChangeArrowheads="1"/>
          </p:cNvSpPr>
          <p:nvPr>
            <p:ph type="title"/>
          </p:nvPr>
        </p:nvSpPr>
        <p:spPr/>
        <p:txBody>
          <a:bodyPr/>
          <a:lstStyle/>
          <a:p>
            <a:r>
              <a:rPr lang="en-US" altLang="en-US" dirty="0" smtClean="0"/>
              <a:t>Introduction: Logistic Regression</a:t>
            </a:r>
          </a:p>
        </p:txBody>
      </p:sp>
      <p:sp>
        <p:nvSpPr>
          <p:cNvPr id="80902" name="Rectangle 3"/>
          <p:cNvSpPr>
            <a:spLocks noGrp="1" noChangeArrowheads="1"/>
          </p:cNvSpPr>
          <p:nvPr>
            <p:ph type="body" idx="1"/>
          </p:nvPr>
        </p:nvSpPr>
        <p:spPr>
          <a:xfrm>
            <a:off x="677863" y="1220788"/>
            <a:ext cx="7772400" cy="4826000"/>
          </a:xfrm>
        </p:spPr>
        <p:txBody>
          <a:bodyPr/>
          <a:lstStyle/>
          <a:p>
            <a:pPr>
              <a:lnSpc>
                <a:spcPct val="90000"/>
              </a:lnSpc>
            </a:pPr>
            <a:r>
              <a:rPr lang="en-US" altLang="en-US" dirty="0" smtClean="0">
                <a:cs typeface="Times New Roman" pitchFamily="18" charset="0"/>
              </a:rPr>
              <a:t>The </a:t>
            </a:r>
            <a:r>
              <a:rPr lang="en-US" altLang="en-US" dirty="0" smtClean="0">
                <a:latin typeface="Courier New" panose="02070309020205020404" pitchFamily="49" charset="0"/>
                <a:cs typeface="Courier New" panose="02070309020205020404" pitchFamily="49" charset="0"/>
              </a:rPr>
              <a:t>predict</a:t>
            </a:r>
            <a:r>
              <a:rPr lang="en-US" altLang="en-US" dirty="0" smtClean="0">
                <a:cs typeface="Times New Roman" pitchFamily="18" charset="0"/>
              </a:rPr>
              <a:t> function is important in interpreting results because independent variables have a non-linear relationship to the predicted probability of the outcome.</a:t>
            </a:r>
          </a:p>
          <a:p>
            <a:pPr>
              <a:lnSpc>
                <a:spcPct val="90000"/>
              </a:lnSpc>
            </a:pPr>
            <a:endParaRPr lang="en-US" altLang="en-US" dirty="0" smtClean="0">
              <a:cs typeface="Times New Roman" pitchFamily="18" charset="0"/>
            </a:endParaRPr>
          </a:p>
          <a:p>
            <a:pPr>
              <a:lnSpc>
                <a:spcPct val="90000"/>
              </a:lnSpc>
            </a:pPr>
            <a:r>
              <a:rPr lang="en-US" altLang="en-US" dirty="0" smtClean="0">
                <a:cs typeface="Times New Roman" pitchFamily="18" charset="0"/>
              </a:rPr>
              <a:t>The </a:t>
            </a:r>
            <a:r>
              <a:rPr lang="en-US" altLang="en-US" dirty="0">
                <a:latin typeface="Courier New" panose="02070309020205020404" pitchFamily="49" charset="0"/>
                <a:cs typeface="Courier New" panose="02070309020205020404" pitchFamily="49" charset="0"/>
              </a:rPr>
              <a:t>predict</a:t>
            </a:r>
            <a:r>
              <a:rPr lang="en-US" altLang="en-US" dirty="0" smtClean="0">
                <a:cs typeface="Times New Roman" pitchFamily="18" charset="0"/>
              </a:rPr>
              <a:t> function can be used one of two ways</a:t>
            </a:r>
          </a:p>
          <a:p>
            <a:pPr lvl="1">
              <a:lnSpc>
                <a:spcPct val="90000"/>
              </a:lnSpc>
            </a:pPr>
            <a:r>
              <a:rPr lang="en-US" altLang="en-US" dirty="0" smtClean="0">
                <a:cs typeface="Times New Roman" pitchFamily="18" charset="0"/>
              </a:rPr>
              <a:t>Used with the model alone, </a:t>
            </a:r>
            <a:r>
              <a:rPr lang="en-US" altLang="en-US" dirty="0">
                <a:latin typeface="Courier New" panose="02070309020205020404" pitchFamily="49" charset="0"/>
                <a:ea typeface="+mn-ea"/>
                <a:cs typeface="Courier New" panose="02070309020205020404" pitchFamily="49" charset="0"/>
              </a:rPr>
              <a:t>predict</a:t>
            </a:r>
            <a:r>
              <a:rPr lang="en-US" altLang="en-US" dirty="0" smtClean="0">
                <a:cs typeface="Times New Roman" pitchFamily="18" charset="0"/>
              </a:rPr>
              <a:t> estimates a value for each observation</a:t>
            </a:r>
          </a:p>
          <a:p>
            <a:pPr lvl="1">
              <a:lnSpc>
                <a:spcPct val="90000"/>
              </a:lnSpc>
            </a:pPr>
            <a:r>
              <a:rPr lang="en-US" altLang="en-US" dirty="0" smtClean="0">
                <a:cs typeface="Times New Roman" pitchFamily="18" charset="0"/>
              </a:rPr>
              <a:t>Used with the model and another </a:t>
            </a:r>
            <a:r>
              <a:rPr lang="en-US" altLang="en-US" dirty="0" err="1" smtClean="0">
                <a:cs typeface="Times New Roman" pitchFamily="18" charset="0"/>
              </a:rPr>
              <a:t>dataframe</a:t>
            </a:r>
            <a:r>
              <a:rPr lang="en-US" altLang="en-US" dirty="0" smtClean="0">
                <a:cs typeface="Times New Roman" pitchFamily="18" charset="0"/>
              </a:rPr>
              <a:t>, </a:t>
            </a:r>
            <a:r>
              <a:rPr lang="en-US" altLang="en-US" dirty="0">
                <a:latin typeface="Courier New" panose="02070309020205020404" pitchFamily="49" charset="0"/>
                <a:ea typeface="+mn-ea"/>
                <a:cs typeface="Courier New" panose="02070309020205020404" pitchFamily="49" charset="0"/>
              </a:rPr>
              <a:t>predict</a:t>
            </a:r>
            <a:r>
              <a:rPr lang="en-US" altLang="en-US" dirty="0" smtClean="0">
                <a:cs typeface="Times New Roman" pitchFamily="18" charset="0"/>
              </a:rPr>
              <a:t> estimates the values for specific levels of the predictors</a:t>
            </a:r>
          </a:p>
          <a:p>
            <a:pPr lvl="1">
              <a:lnSpc>
                <a:spcPct val="90000"/>
              </a:lnSpc>
            </a:pPr>
            <a:r>
              <a:rPr lang="en-US" altLang="en-US" dirty="0">
                <a:cs typeface="Times New Roman" pitchFamily="18" charset="0"/>
              </a:rPr>
              <a:t>When predicting dichotomous outcomes, use the option  </a:t>
            </a:r>
            <a:r>
              <a:rPr lang="en-US" altLang="en-US" dirty="0">
                <a:latin typeface="Courier New" panose="02070309020205020404" pitchFamily="49" charset="0"/>
                <a:cs typeface="Courier New" panose="02070309020205020404" pitchFamily="49" charset="0"/>
              </a:rPr>
              <a:t>type="response" </a:t>
            </a:r>
            <a:r>
              <a:rPr lang="en-US" altLang="en-US" dirty="0">
                <a:cs typeface="Times New Roman" pitchFamily="18" charset="0"/>
              </a:rPr>
              <a:t>to return </a:t>
            </a:r>
            <a:r>
              <a:rPr lang="en-US" altLang="en-US" dirty="0" smtClean="0">
                <a:cs typeface="Times New Roman" pitchFamily="18" charset="0"/>
              </a:rPr>
              <a:t>probabilities</a:t>
            </a:r>
            <a:endParaRPr lang="en-US" altLang="en-US" dirty="0">
              <a:cs typeface="Times New Roman" pitchFamily="18" charset="0"/>
            </a:endParaRPr>
          </a:p>
          <a:p>
            <a:pPr lvl="1">
              <a:lnSpc>
                <a:spcPct val="90000"/>
              </a:lnSpc>
            </a:pPr>
            <a:endParaRPr lang="en-US" altLang="en-US" dirty="0" smtClean="0">
              <a:cs typeface="Times New Roman" pitchFamily="18" charset="0"/>
            </a:endParaRPr>
          </a:p>
          <a:p>
            <a:pPr lvl="1">
              <a:lnSpc>
                <a:spcPct val="90000"/>
              </a:lnSpc>
            </a:pPr>
            <a:endParaRPr lang="en-US" altLang="en-US" dirty="0">
              <a:cs typeface="Times New Roman" pitchFamily="18" charset="0"/>
            </a:endParaRPr>
          </a:p>
          <a:p>
            <a:pPr lvl="1">
              <a:lnSpc>
                <a:spcPct val="90000"/>
              </a:lnSpc>
            </a:pPr>
            <a:endParaRPr lang="en-US" altLang="en-US" dirty="0" smtClean="0">
              <a:cs typeface="Times New Roman" pitchFamily="18" charset="0"/>
            </a:endParaRPr>
          </a:p>
          <a:p>
            <a:pPr>
              <a:lnSpc>
                <a:spcPct val="90000"/>
              </a:lnSpc>
            </a:pPr>
            <a:endParaRPr lang="en-US" altLang="en-US" dirty="0" smtClean="0">
              <a:cs typeface="Times New Roman" pitchFamily="18" charset="0"/>
            </a:endParaRPr>
          </a:p>
          <a:p>
            <a:pPr>
              <a:lnSpc>
                <a:spcPct val="90000"/>
              </a:lnSpc>
            </a:pPr>
            <a:endParaRPr lang="en-US" altLang="en-US" dirty="0">
              <a:cs typeface="Times New Roman" pitchFamily="18" charset="0"/>
            </a:endParaRPr>
          </a:p>
          <a:p>
            <a:pPr>
              <a:lnSpc>
                <a:spcPct val="90000"/>
              </a:lnSpc>
            </a:pPr>
            <a:endParaRPr lang="en-US" altLang="en-US" dirty="0">
              <a:cs typeface="Times New Roman" pitchFamily="18" charset="0"/>
            </a:endParaRPr>
          </a:p>
        </p:txBody>
      </p:sp>
    </p:spTree>
    <p:extLst>
      <p:ext uri="{BB962C8B-B14F-4D97-AF65-F5344CB8AC3E}">
        <p14:creationId xmlns:p14="http://schemas.microsoft.com/office/powerpoint/2010/main" val="953477784"/>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248</a:t>
            </a:fld>
            <a:endParaRPr lang="en-US"/>
          </a:p>
        </p:txBody>
      </p:sp>
      <p:sp>
        <p:nvSpPr>
          <p:cNvPr id="80901" name="Rectangle 2"/>
          <p:cNvSpPr>
            <a:spLocks noGrp="1" noChangeArrowheads="1"/>
          </p:cNvSpPr>
          <p:nvPr>
            <p:ph type="title"/>
          </p:nvPr>
        </p:nvSpPr>
        <p:spPr/>
        <p:txBody>
          <a:bodyPr/>
          <a:lstStyle/>
          <a:p>
            <a:r>
              <a:rPr lang="en-US" altLang="en-US" dirty="0" smtClean="0"/>
              <a:t>Introduction: Logistic Regression</a:t>
            </a:r>
          </a:p>
        </p:txBody>
      </p:sp>
      <p:sp>
        <p:nvSpPr>
          <p:cNvPr id="80902" name="Rectangle 3"/>
          <p:cNvSpPr>
            <a:spLocks noGrp="1" noChangeArrowheads="1"/>
          </p:cNvSpPr>
          <p:nvPr>
            <p:ph type="body" idx="1"/>
          </p:nvPr>
        </p:nvSpPr>
        <p:spPr>
          <a:xfrm>
            <a:off x="677863" y="1220788"/>
            <a:ext cx="7772400" cy="4826000"/>
          </a:xfrm>
        </p:spPr>
        <p:txBody>
          <a:bodyPr/>
          <a:lstStyle/>
          <a:p>
            <a:pPr>
              <a:lnSpc>
                <a:spcPct val="90000"/>
              </a:lnSpc>
            </a:pPr>
            <a:r>
              <a:rPr lang="en-US" altLang="en-US" dirty="0" smtClean="0">
                <a:cs typeface="Times New Roman" pitchFamily="18" charset="0"/>
              </a:rPr>
              <a:t>Using </a:t>
            </a:r>
            <a:r>
              <a:rPr lang="en-US" altLang="en-US" dirty="0">
                <a:latin typeface="Courier New" panose="02070309020205020404" pitchFamily="49" charset="0"/>
                <a:ea typeface="+mn-ea"/>
                <a:cs typeface="Courier New" panose="02070309020205020404" pitchFamily="49" charset="0"/>
              </a:rPr>
              <a:t>predict</a:t>
            </a:r>
            <a:r>
              <a:rPr lang="en-US" altLang="en-US" dirty="0" smtClean="0">
                <a:cs typeface="Times New Roman" pitchFamily="18" charset="0"/>
              </a:rPr>
              <a:t> to estimate a value for each observation</a:t>
            </a:r>
            <a:endParaRPr lang="en-US" altLang="en-US" dirty="0">
              <a:cs typeface="Times New Roman" pitchFamily="18" charset="0"/>
            </a:endParaRPr>
          </a:p>
        </p:txBody>
      </p:sp>
      <p:sp>
        <p:nvSpPr>
          <p:cNvPr id="8" name="Content Placeholder 2"/>
          <p:cNvSpPr txBox="1">
            <a:spLocks/>
          </p:cNvSpPr>
          <p:nvPr/>
        </p:nvSpPr>
        <p:spPr bwMode="auto">
          <a:xfrm>
            <a:off x="583326" y="2137777"/>
            <a:ext cx="7788167" cy="341696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None/>
              <a:defRPr/>
            </a:pPr>
            <a:r>
              <a:rPr lang="en-US" sz="1800" dirty="0">
                <a:latin typeface="Courier New" pitchFamily="49" charset="0"/>
              </a:rPr>
              <a:t>&gt; </a:t>
            </a:r>
            <a:r>
              <a:rPr lang="en-US" sz="1800" dirty="0" err="1">
                <a:latin typeface="Courier New" pitchFamily="49" charset="0"/>
              </a:rPr>
              <a:t>tmod</a:t>
            </a:r>
            <a:r>
              <a:rPr lang="en-US" sz="1800" dirty="0">
                <a:latin typeface="Courier New" pitchFamily="49" charset="0"/>
              </a:rPr>
              <a:t>&lt;-</a:t>
            </a:r>
            <a:r>
              <a:rPr lang="en-US" sz="1800" dirty="0" err="1">
                <a:latin typeface="Courier New" pitchFamily="49" charset="0"/>
              </a:rPr>
              <a:t>glm</a:t>
            </a:r>
            <a:r>
              <a:rPr lang="en-US" sz="1800" dirty="0">
                <a:latin typeface="Courier New" pitchFamily="49" charset="0"/>
              </a:rPr>
              <a:t>(WB.DICHOT~1,family="binomial",bh1996)</a:t>
            </a:r>
          </a:p>
          <a:p>
            <a:pPr marL="0" indent="0">
              <a:spcBef>
                <a:spcPct val="0"/>
              </a:spcBef>
              <a:buNone/>
              <a:defRPr/>
            </a:pPr>
            <a:r>
              <a:rPr lang="en-US" sz="1800" dirty="0">
                <a:latin typeface="Courier New" pitchFamily="49" charset="0"/>
              </a:rPr>
              <a:t>&gt; predict(</a:t>
            </a:r>
            <a:r>
              <a:rPr lang="en-US" sz="1800" dirty="0" err="1">
                <a:latin typeface="Courier New" pitchFamily="49" charset="0"/>
              </a:rPr>
              <a:t>tmod</a:t>
            </a:r>
            <a:r>
              <a:rPr lang="en-US" sz="1800" dirty="0">
                <a:latin typeface="Courier New" pitchFamily="49" charset="0"/>
              </a:rPr>
              <a:t>)[1:10]</a:t>
            </a:r>
          </a:p>
          <a:p>
            <a:pPr marL="0" indent="0">
              <a:spcBef>
                <a:spcPct val="0"/>
              </a:spcBef>
              <a:buNone/>
              <a:defRPr/>
            </a:pPr>
            <a:r>
              <a:rPr lang="en-US" sz="1800" dirty="0">
                <a:latin typeface="Courier New" pitchFamily="49" charset="0"/>
              </a:rPr>
              <a:t>         1          2          3          4          5 </a:t>
            </a:r>
          </a:p>
          <a:p>
            <a:pPr marL="0" indent="0">
              <a:spcBef>
                <a:spcPct val="0"/>
              </a:spcBef>
              <a:buNone/>
              <a:defRPr/>
            </a:pPr>
            <a:r>
              <a:rPr lang="en-US" sz="1800" dirty="0">
                <a:latin typeface="Courier New" pitchFamily="49" charset="0"/>
              </a:rPr>
              <a:t>0.01679801 0.01679801 0.01679801 0.01679801 0.01679801 </a:t>
            </a:r>
          </a:p>
          <a:p>
            <a:pPr marL="0" indent="0">
              <a:spcBef>
                <a:spcPct val="0"/>
              </a:spcBef>
              <a:buNone/>
              <a:defRPr/>
            </a:pPr>
            <a:r>
              <a:rPr lang="en-US" sz="1800" dirty="0">
                <a:latin typeface="Courier New" pitchFamily="49" charset="0"/>
              </a:rPr>
              <a:t>         6          7          8          9         10 </a:t>
            </a:r>
          </a:p>
          <a:p>
            <a:pPr marL="0" indent="0">
              <a:spcBef>
                <a:spcPct val="0"/>
              </a:spcBef>
              <a:buNone/>
              <a:defRPr/>
            </a:pPr>
            <a:r>
              <a:rPr lang="en-US" sz="1800" dirty="0">
                <a:latin typeface="Courier New" pitchFamily="49" charset="0"/>
              </a:rPr>
              <a:t>0.01679801 0.01679801 0.01679801 0.01679801 0.01679801 </a:t>
            </a:r>
          </a:p>
          <a:p>
            <a:pPr marL="0" indent="0">
              <a:spcBef>
                <a:spcPct val="0"/>
              </a:spcBef>
              <a:buNone/>
              <a:defRPr/>
            </a:pPr>
            <a:endParaRPr lang="en-US" sz="1800" dirty="0" smtClean="0">
              <a:latin typeface="Courier New" pitchFamily="49" charset="0"/>
            </a:endParaRPr>
          </a:p>
          <a:p>
            <a:pPr marL="0" indent="0">
              <a:spcBef>
                <a:spcPct val="0"/>
              </a:spcBef>
              <a:buNone/>
              <a:defRPr/>
            </a:pPr>
            <a:r>
              <a:rPr lang="en-US" sz="1800" dirty="0" smtClean="0">
                <a:latin typeface="Courier New" pitchFamily="49" charset="0"/>
              </a:rPr>
              <a:t>&gt; </a:t>
            </a:r>
            <a:r>
              <a:rPr lang="en-US" sz="1800" dirty="0">
                <a:latin typeface="Courier New" pitchFamily="49" charset="0"/>
              </a:rPr>
              <a:t>predict(</a:t>
            </a:r>
            <a:r>
              <a:rPr lang="en-US" sz="1800" dirty="0" err="1">
                <a:latin typeface="Courier New" pitchFamily="49" charset="0"/>
              </a:rPr>
              <a:t>tmod,type</a:t>
            </a:r>
            <a:r>
              <a:rPr lang="en-US" sz="1800" dirty="0">
                <a:latin typeface="Courier New" pitchFamily="49" charset="0"/>
              </a:rPr>
              <a:t>="response")[1:10]</a:t>
            </a:r>
          </a:p>
          <a:p>
            <a:pPr marL="0" indent="0">
              <a:spcBef>
                <a:spcPct val="0"/>
              </a:spcBef>
              <a:buNone/>
              <a:defRPr/>
            </a:pPr>
            <a:r>
              <a:rPr lang="en-US" sz="1800" dirty="0">
                <a:latin typeface="Courier New" pitchFamily="49" charset="0"/>
              </a:rPr>
              <a:t>        1         2         3         4         5 </a:t>
            </a:r>
          </a:p>
          <a:p>
            <a:pPr marL="0" indent="0">
              <a:spcBef>
                <a:spcPct val="0"/>
              </a:spcBef>
              <a:buNone/>
              <a:defRPr/>
            </a:pPr>
            <a:r>
              <a:rPr lang="en-US" sz="1800" dirty="0">
                <a:latin typeface="Courier New" pitchFamily="49" charset="0"/>
              </a:rPr>
              <a:t>0.5041994 0.5041994 0.5041994 0.5041994 0.5041994 </a:t>
            </a:r>
          </a:p>
          <a:p>
            <a:pPr marL="0" indent="0">
              <a:spcBef>
                <a:spcPct val="0"/>
              </a:spcBef>
              <a:buNone/>
              <a:defRPr/>
            </a:pPr>
            <a:r>
              <a:rPr lang="en-US" sz="1800" dirty="0">
                <a:latin typeface="Courier New" pitchFamily="49" charset="0"/>
              </a:rPr>
              <a:t>        6         7         8         9        10 </a:t>
            </a:r>
          </a:p>
          <a:p>
            <a:pPr marL="0" indent="0">
              <a:spcBef>
                <a:spcPct val="0"/>
              </a:spcBef>
              <a:buNone/>
              <a:defRPr/>
            </a:pPr>
            <a:r>
              <a:rPr lang="en-US" sz="1800" dirty="0">
                <a:latin typeface="Courier New" pitchFamily="49" charset="0"/>
              </a:rPr>
              <a:t>0.5041994 0.5041994 0.5041994 0.5041994 0.5041994</a:t>
            </a:r>
          </a:p>
        </p:txBody>
      </p:sp>
    </p:spTree>
    <p:extLst>
      <p:ext uri="{BB962C8B-B14F-4D97-AF65-F5344CB8AC3E}">
        <p14:creationId xmlns:p14="http://schemas.microsoft.com/office/powerpoint/2010/main" val="34873591"/>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249</a:t>
            </a:fld>
            <a:endParaRPr lang="en-US"/>
          </a:p>
        </p:txBody>
      </p:sp>
      <p:sp>
        <p:nvSpPr>
          <p:cNvPr id="80901" name="Rectangle 2"/>
          <p:cNvSpPr>
            <a:spLocks noGrp="1" noChangeArrowheads="1"/>
          </p:cNvSpPr>
          <p:nvPr>
            <p:ph type="title"/>
          </p:nvPr>
        </p:nvSpPr>
        <p:spPr/>
        <p:txBody>
          <a:bodyPr/>
          <a:lstStyle/>
          <a:p>
            <a:r>
              <a:rPr lang="en-US" altLang="en-US" dirty="0" smtClean="0"/>
              <a:t>Introduction: Logistic Regression</a:t>
            </a:r>
          </a:p>
        </p:txBody>
      </p:sp>
      <p:sp>
        <p:nvSpPr>
          <p:cNvPr id="80902" name="Rectangle 3"/>
          <p:cNvSpPr>
            <a:spLocks noGrp="1" noChangeArrowheads="1"/>
          </p:cNvSpPr>
          <p:nvPr>
            <p:ph type="body" idx="1"/>
          </p:nvPr>
        </p:nvSpPr>
        <p:spPr/>
        <p:txBody>
          <a:bodyPr/>
          <a:lstStyle/>
          <a:p>
            <a:pPr>
              <a:lnSpc>
                <a:spcPct val="90000"/>
              </a:lnSpc>
            </a:pPr>
            <a:r>
              <a:rPr lang="en-US" altLang="en-US" dirty="0" smtClean="0">
                <a:cs typeface="Times New Roman" pitchFamily="18" charset="0"/>
              </a:rPr>
              <a:t>Predicting values for specific levels of work hours</a:t>
            </a:r>
          </a:p>
          <a:p>
            <a:pPr>
              <a:lnSpc>
                <a:spcPct val="90000"/>
              </a:lnSpc>
            </a:pPr>
            <a:endParaRPr lang="en-US" altLang="en-US" dirty="0">
              <a:cs typeface="Times New Roman" pitchFamily="18" charset="0"/>
            </a:endParaRPr>
          </a:p>
          <a:p>
            <a:pPr>
              <a:lnSpc>
                <a:spcPct val="90000"/>
              </a:lnSpc>
            </a:pPr>
            <a:endParaRPr lang="en-US" altLang="en-US" dirty="0" smtClean="0">
              <a:cs typeface="Times New Roman" pitchFamily="18" charset="0"/>
            </a:endParaRPr>
          </a:p>
          <a:p>
            <a:pPr>
              <a:lnSpc>
                <a:spcPct val="90000"/>
              </a:lnSpc>
            </a:pPr>
            <a:endParaRPr lang="en-US" altLang="en-US" dirty="0">
              <a:cs typeface="Times New Roman" pitchFamily="18" charset="0"/>
            </a:endParaRPr>
          </a:p>
          <a:p>
            <a:pPr>
              <a:lnSpc>
                <a:spcPct val="90000"/>
              </a:lnSpc>
            </a:pPr>
            <a:endParaRPr lang="en-US" altLang="en-US" dirty="0" smtClean="0">
              <a:cs typeface="Times New Roman" pitchFamily="18" charset="0"/>
            </a:endParaRPr>
          </a:p>
          <a:p>
            <a:pPr>
              <a:lnSpc>
                <a:spcPct val="90000"/>
              </a:lnSpc>
            </a:pPr>
            <a:endParaRPr lang="en-US" altLang="en-US" dirty="0">
              <a:cs typeface="Times New Roman" pitchFamily="18" charset="0"/>
            </a:endParaRPr>
          </a:p>
          <a:p>
            <a:pPr>
              <a:lnSpc>
                <a:spcPct val="90000"/>
              </a:lnSpc>
            </a:pPr>
            <a:r>
              <a:rPr lang="en-US" altLang="en-US" dirty="0" smtClean="0">
                <a:cs typeface="Times New Roman" pitchFamily="18" charset="0"/>
              </a:rPr>
              <a:t>S-curve</a:t>
            </a:r>
          </a:p>
          <a:p>
            <a:pPr lvl="1">
              <a:lnSpc>
                <a:spcPct val="90000"/>
              </a:lnSpc>
            </a:pPr>
            <a:r>
              <a:rPr lang="en-US" altLang="en-US" dirty="0" smtClean="0">
                <a:cs typeface="Times New Roman" pitchFamily="18" charset="0"/>
              </a:rPr>
              <a:t>Not pronounced</a:t>
            </a:r>
          </a:p>
          <a:p>
            <a:pPr>
              <a:lnSpc>
                <a:spcPct val="90000"/>
              </a:lnSpc>
            </a:pPr>
            <a:r>
              <a:rPr lang="en-US" altLang="en-US" dirty="0" smtClean="0">
                <a:cs typeface="Times New Roman" pitchFamily="18" charset="0"/>
              </a:rPr>
              <a:t>HRS is weak predictor</a:t>
            </a:r>
          </a:p>
          <a:p>
            <a:pPr>
              <a:lnSpc>
                <a:spcPct val="90000"/>
              </a:lnSpc>
            </a:pPr>
            <a:endParaRPr lang="en-US" altLang="en-US" dirty="0" smtClean="0">
              <a:cs typeface="Times New Roman" pitchFamily="18" charset="0"/>
            </a:endParaRPr>
          </a:p>
          <a:p>
            <a:pPr>
              <a:lnSpc>
                <a:spcPct val="90000"/>
              </a:lnSpc>
            </a:pPr>
            <a:endParaRPr lang="en-US" altLang="en-US" dirty="0" smtClean="0">
              <a:cs typeface="Times New Roman" pitchFamily="18" charset="0"/>
            </a:endParaRPr>
          </a:p>
          <a:p>
            <a:pPr lvl="1">
              <a:lnSpc>
                <a:spcPct val="90000"/>
              </a:lnSpc>
            </a:pPr>
            <a:endParaRPr lang="en-US" altLang="en-US" dirty="0" smtClean="0">
              <a:cs typeface="Times New Roman" pitchFamily="18" charset="0"/>
            </a:endParaRPr>
          </a:p>
          <a:p>
            <a:pPr lvl="1">
              <a:lnSpc>
                <a:spcPct val="90000"/>
              </a:lnSpc>
            </a:pPr>
            <a:endParaRPr lang="en-US" altLang="en-US" dirty="0">
              <a:cs typeface="Times New Roman" pitchFamily="18" charset="0"/>
            </a:endParaRPr>
          </a:p>
          <a:p>
            <a:pPr marL="0" indent="0">
              <a:lnSpc>
                <a:spcPct val="90000"/>
              </a:lnSpc>
              <a:buNone/>
            </a:pPr>
            <a:endParaRPr lang="en-US" altLang="en-US" dirty="0" smtClean="0">
              <a:cs typeface="Times New Roman" pitchFamily="18" charset="0"/>
            </a:endParaRPr>
          </a:p>
          <a:p>
            <a:pPr lvl="1">
              <a:lnSpc>
                <a:spcPct val="90000"/>
              </a:lnSpc>
            </a:pPr>
            <a:endParaRPr lang="en-US" altLang="en-US" dirty="0" smtClean="0">
              <a:cs typeface="Times New Roman" pitchFamily="18" charset="0"/>
            </a:endParaRPr>
          </a:p>
        </p:txBody>
      </p:sp>
      <p:sp>
        <p:nvSpPr>
          <p:cNvPr id="8" name="Content Placeholder 2"/>
          <p:cNvSpPr txBox="1">
            <a:spLocks/>
          </p:cNvSpPr>
          <p:nvPr/>
        </p:nvSpPr>
        <p:spPr bwMode="auto">
          <a:xfrm>
            <a:off x="736980" y="1685856"/>
            <a:ext cx="7438030" cy="147797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None/>
              <a:defRPr/>
            </a:pPr>
            <a:r>
              <a:rPr lang="en-US" sz="1800" dirty="0" err="1">
                <a:latin typeface="Courier New" pitchFamily="49" charset="0"/>
              </a:rPr>
              <a:t>tmod.glm</a:t>
            </a:r>
            <a:r>
              <a:rPr lang="en-US" sz="1800" dirty="0">
                <a:latin typeface="Courier New" pitchFamily="49" charset="0"/>
              </a:rPr>
              <a:t>&lt;-</a:t>
            </a:r>
            <a:r>
              <a:rPr lang="en-US" sz="1800" dirty="0" err="1">
                <a:latin typeface="Courier New" pitchFamily="49" charset="0"/>
              </a:rPr>
              <a:t>glm</a:t>
            </a:r>
            <a:r>
              <a:rPr lang="en-US" sz="1800" dirty="0">
                <a:latin typeface="Courier New" pitchFamily="49" charset="0"/>
              </a:rPr>
              <a:t>(</a:t>
            </a:r>
            <a:r>
              <a:rPr lang="en-US" sz="1800" dirty="0" err="1">
                <a:latin typeface="Courier New" pitchFamily="49" charset="0"/>
              </a:rPr>
              <a:t>WB.DICHOT~HRS,family</a:t>
            </a:r>
            <a:r>
              <a:rPr lang="en-US" sz="1800" dirty="0">
                <a:latin typeface="Courier New" pitchFamily="49" charset="0"/>
              </a:rPr>
              <a:t>="binomial",bh1996)</a:t>
            </a:r>
          </a:p>
          <a:p>
            <a:pPr marL="0" indent="0">
              <a:spcBef>
                <a:spcPct val="0"/>
              </a:spcBef>
              <a:buNone/>
              <a:defRPr/>
            </a:pPr>
            <a:r>
              <a:rPr lang="en-US" sz="1800" b="1" dirty="0" smtClean="0">
                <a:latin typeface="Courier New" pitchFamily="49" charset="0"/>
              </a:rPr>
              <a:t>TDAT</a:t>
            </a:r>
            <a:r>
              <a:rPr lang="en-US" sz="1800" b="1" dirty="0">
                <a:latin typeface="Courier New" pitchFamily="49" charset="0"/>
              </a:rPr>
              <a:t>&lt;-</a:t>
            </a:r>
            <a:r>
              <a:rPr lang="en-US" sz="1800" b="1" dirty="0" err="1">
                <a:latin typeface="Courier New" pitchFamily="49" charset="0"/>
              </a:rPr>
              <a:t>data.frame</a:t>
            </a:r>
            <a:r>
              <a:rPr lang="en-US" sz="1800" b="1" dirty="0">
                <a:latin typeface="Courier New" pitchFamily="49" charset="0"/>
              </a:rPr>
              <a:t>(HRS=0:24)</a:t>
            </a:r>
          </a:p>
          <a:p>
            <a:pPr marL="0" indent="0">
              <a:spcBef>
                <a:spcPct val="0"/>
              </a:spcBef>
              <a:buNone/>
              <a:defRPr/>
            </a:pPr>
            <a:r>
              <a:rPr lang="en-US" sz="1800" dirty="0">
                <a:latin typeface="Courier New" pitchFamily="49" charset="0"/>
              </a:rPr>
              <a:t>PREDS&lt;-predict(</a:t>
            </a:r>
            <a:r>
              <a:rPr lang="en-US" sz="1800" dirty="0" err="1">
                <a:latin typeface="Courier New" pitchFamily="49" charset="0"/>
              </a:rPr>
              <a:t>tmod.glm,TDAT,type</a:t>
            </a:r>
            <a:r>
              <a:rPr lang="en-US" sz="1800" dirty="0">
                <a:latin typeface="Courier New" pitchFamily="49" charset="0"/>
              </a:rPr>
              <a:t>="response")</a:t>
            </a:r>
          </a:p>
          <a:p>
            <a:pPr marL="0" indent="0">
              <a:spcBef>
                <a:spcPct val="0"/>
              </a:spcBef>
              <a:buNone/>
              <a:defRPr/>
            </a:pPr>
            <a:r>
              <a:rPr lang="en-US" sz="1800" dirty="0">
                <a:latin typeface="Courier New" pitchFamily="49" charset="0"/>
              </a:rPr>
              <a:t>plot(</a:t>
            </a:r>
            <a:r>
              <a:rPr lang="en-US" sz="1800" dirty="0" err="1">
                <a:latin typeface="Courier New" pitchFamily="49" charset="0"/>
              </a:rPr>
              <a:t>PREDS,x</a:t>
            </a:r>
            <a:r>
              <a:rPr lang="en-US" sz="1800" dirty="0">
                <a:latin typeface="Courier New" pitchFamily="49" charset="0"/>
              </a:rPr>
              <a:t>=0:24,xlab="Hours", </a:t>
            </a:r>
            <a:r>
              <a:rPr lang="en-US" sz="1800" dirty="0" err="1">
                <a:latin typeface="Courier New" pitchFamily="49" charset="0"/>
              </a:rPr>
              <a:t>ylim</a:t>
            </a:r>
            <a:r>
              <a:rPr lang="en-US" sz="1800" dirty="0">
                <a:latin typeface="Courier New" pitchFamily="49" charset="0"/>
              </a:rPr>
              <a:t>=c(0,1),</a:t>
            </a:r>
          </a:p>
          <a:p>
            <a:pPr marL="0" indent="0">
              <a:spcBef>
                <a:spcPct val="0"/>
              </a:spcBef>
              <a:buNone/>
              <a:defRPr/>
            </a:pPr>
            <a:r>
              <a:rPr lang="en-US" sz="1800" dirty="0">
                <a:latin typeface="Courier New" pitchFamily="49" charset="0"/>
              </a:rPr>
              <a:t>   </a:t>
            </a:r>
            <a:r>
              <a:rPr lang="en-US" sz="1800" dirty="0" err="1">
                <a:latin typeface="Courier New" pitchFamily="49" charset="0"/>
              </a:rPr>
              <a:t>ylab</a:t>
            </a:r>
            <a:r>
              <a:rPr lang="en-US" sz="1800" dirty="0">
                <a:latin typeface="Courier New" pitchFamily="49" charset="0"/>
              </a:rPr>
              <a:t>="</a:t>
            </a:r>
            <a:r>
              <a:rPr lang="en-US" sz="1800" dirty="0" smtClean="0">
                <a:latin typeface="Courier New" pitchFamily="49" charset="0"/>
              </a:rPr>
              <a:t>Probability of Well-Being = 1")</a:t>
            </a:r>
            <a:endParaRPr lang="en-US" sz="1800" dirty="0">
              <a:latin typeface="Courier New" pitchFamily="49" charset="0"/>
            </a:endParaRPr>
          </a:p>
        </p:txBody>
      </p:sp>
      <p:pic>
        <p:nvPicPr>
          <p:cNvPr id="157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6335" y="2566163"/>
            <a:ext cx="3952875" cy="3890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59417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smtClean="0"/>
              <a:t>Case Study:  Account for Variance</a:t>
            </a:r>
          </a:p>
        </p:txBody>
      </p:sp>
      <p:sp>
        <p:nvSpPr>
          <p:cNvPr id="36867" name="Content Placeholder 2"/>
          <p:cNvSpPr>
            <a:spLocks noGrp="1"/>
          </p:cNvSpPr>
          <p:nvPr>
            <p:ph idx="1"/>
          </p:nvPr>
        </p:nvSpPr>
        <p:spPr/>
        <p:txBody>
          <a:bodyPr/>
          <a:lstStyle/>
          <a:p>
            <a:r>
              <a:rPr lang="en-US" altLang="en-US" smtClean="0"/>
              <a:t>Reviewer was right on target!</a:t>
            </a:r>
          </a:p>
          <a:p>
            <a:pPr lvl="1"/>
            <a:r>
              <a:rPr lang="en-US" altLang="en-US" smtClean="0"/>
              <a:t>Because our regression models had level-2 predictors (predictors constant among members of the same groups) our results were likely to be highly biased and overly liberal.</a:t>
            </a:r>
          </a:p>
          <a:p>
            <a:pPr lvl="1"/>
            <a:r>
              <a:rPr lang="en-US" altLang="en-US" smtClean="0"/>
              <a:t>The only way our regression results would have been okay in this design is if the level of non-independence in the outcome was zero; however we were not so lucky….</a:t>
            </a:r>
          </a:p>
        </p:txBody>
      </p:sp>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EC3A9E78-108D-462B-A9BE-63D5C65104BC}" type="slidenum">
              <a:rPr lang="en-US" smtClean="0"/>
              <a:pPr>
                <a:defRPr/>
              </a:pPr>
              <a:t>25</a:t>
            </a:fld>
            <a:endParaRPr lang="en-US"/>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250</a:t>
            </a:fld>
            <a:endParaRPr lang="en-US"/>
          </a:p>
        </p:txBody>
      </p:sp>
      <p:sp>
        <p:nvSpPr>
          <p:cNvPr id="80901" name="Rectangle 2"/>
          <p:cNvSpPr>
            <a:spLocks noGrp="1" noChangeArrowheads="1"/>
          </p:cNvSpPr>
          <p:nvPr>
            <p:ph type="title"/>
          </p:nvPr>
        </p:nvSpPr>
        <p:spPr/>
        <p:txBody>
          <a:bodyPr/>
          <a:lstStyle/>
          <a:p>
            <a:r>
              <a:rPr lang="en-US" altLang="en-US" dirty="0" smtClean="0"/>
              <a:t>Introduction: Logistic Regression</a:t>
            </a:r>
          </a:p>
        </p:txBody>
      </p:sp>
      <p:sp>
        <p:nvSpPr>
          <p:cNvPr id="80902" name="Rectangle 3"/>
          <p:cNvSpPr>
            <a:spLocks noGrp="1" noChangeArrowheads="1"/>
          </p:cNvSpPr>
          <p:nvPr>
            <p:ph type="body" idx="1"/>
          </p:nvPr>
        </p:nvSpPr>
        <p:spPr>
          <a:xfrm>
            <a:off x="677863" y="1220788"/>
            <a:ext cx="7772400" cy="4826000"/>
          </a:xfrm>
        </p:spPr>
        <p:txBody>
          <a:bodyPr/>
          <a:lstStyle/>
          <a:p>
            <a:pPr>
              <a:lnSpc>
                <a:spcPct val="90000"/>
              </a:lnSpc>
            </a:pPr>
            <a:r>
              <a:rPr lang="en-US" altLang="en-US" dirty="0" smtClean="0">
                <a:cs typeface="Times New Roman" pitchFamily="18" charset="0"/>
              </a:rPr>
              <a:t>y* is linked back to the original 0/1 by a threshold</a:t>
            </a:r>
          </a:p>
          <a:p>
            <a:pPr lvl="1">
              <a:lnSpc>
                <a:spcPct val="90000"/>
              </a:lnSpc>
            </a:pPr>
            <a:r>
              <a:rPr lang="en-US" altLang="en-US" dirty="0" smtClean="0">
                <a:cs typeface="Times New Roman" pitchFamily="18" charset="0"/>
              </a:rPr>
              <a:t>1 if y* &gt; threshold</a:t>
            </a:r>
          </a:p>
          <a:p>
            <a:pPr lvl="1">
              <a:lnSpc>
                <a:spcPct val="90000"/>
              </a:lnSpc>
            </a:pPr>
            <a:r>
              <a:rPr lang="en-US" altLang="en-US" dirty="0" smtClean="0">
                <a:cs typeface="Times New Roman" pitchFamily="18" charset="0"/>
              </a:rPr>
              <a:t>0 if y* &lt; or equal to threshold</a:t>
            </a:r>
          </a:p>
          <a:p>
            <a:pPr marL="0" indent="0">
              <a:lnSpc>
                <a:spcPct val="90000"/>
              </a:lnSpc>
              <a:buNone/>
            </a:pPr>
            <a:endParaRPr lang="en-US" altLang="en-US" dirty="0" smtClean="0">
              <a:cs typeface="Times New Roman" pitchFamily="18" charset="0"/>
            </a:endParaRPr>
          </a:p>
        </p:txBody>
      </p:sp>
      <p:sp>
        <p:nvSpPr>
          <p:cNvPr id="7" name="Content Placeholder 2"/>
          <p:cNvSpPr txBox="1">
            <a:spLocks/>
          </p:cNvSpPr>
          <p:nvPr/>
        </p:nvSpPr>
        <p:spPr bwMode="auto">
          <a:xfrm>
            <a:off x="166256" y="2779045"/>
            <a:ext cx="8811490" cy="313996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None/>
              <a:defRPr/>
            </a:pPr>
            <a:r>
              <a:rPr lang="en-US" sz="1800" dirty="0" smtClean="0">
                <a:latin typeface="Courier New" pitchFamily="49" charset="0"/>
              </a:rPr>
              <a:t>&gt; bh1996$PRED.HRS</a:t>
            </a:r>
            <a:r>
              <a:rPr lang="en-US" sz="1800" dirty="0">
                <a:latin typeface="Courier New" pitchFamily="49" charset="0"/>
              </a:rPr>
              <a:t>&lt;-predict(</a:t>
            </a:r>
            <a:r>
              <a:rPr lang="en-US" sz="1800" dirty="0" err="1">
                <a:latin typeface="Courier New" pitchFamily="49" charset="0"/>
              </a:rPr>
              <a:t>tmod.glm,type</a:t>
            </a:r>
            <a:r>
              <a:rPr lang="en-US" sz="1800" dirty="0">
                <a:latin typeface="Courier New" pitchFamily="49" charset="0"/>
              </a:rPr>
              <a:t>="response</a:t>
            </a:r>
            <a:r>
              <a:rPr lang="en-US" sz="1800" dirty="0" smtClean="0">
                <a:latin typeface="Courier New" pitchFamily="49" charset="0"/>
              </a:rPr>
              <a:t>")</a:t>
            </a:r>
          </a:p>
          <a:p>
            <a:pPr marL="0" indent="0">
              <a:spcBef>
                <a:spcPct val="0"/>
              </a:spcBef>
              <a:buNone/>
              <a:defRPr/>
            </a:pPr>
            <a:r>
              <a:rPr lang="en-US" sz="1800" dirty="0">
                <a:latin typeface="Courier New" pitchFamily="49" charset="0"/>
              </a:rPr>
              <a:t>&gt; mean(bh1996$WB.DICHOT)</a:t>
            </a:r>
          </a:p>
          <a:p>
            <a:pPr marL="0" indent="0">
              <a:spcBef>
                <a:spcPct val="0"/>
              </a:spcBef>
              <a:buNone/>
              <a:defRPr/>
            </a:pPr>
            <a:r>
              <a:rPr lang="en-US" sz="1800" dirty="0">
                <a:latin typeface="Courier New" pitchFamily="49" charset="0"/>
              </a:rPr>
              <a:t>[1] 0.5041994</a:t>
            </a:r>
          </a:p>
          <a:p>
            <a:pPr marL="0" indent="0">
              <a:spcBef>
                <a:spcPct val="0"/>
              </a:spcBef>
              <a:buNone/>
              <a:defRPr/>
            </a:pPr>
            <a:r>
              <a:rPr lang="en-US" sz="1800" dirty="0" smtClean="0">
                <a:latin typeface="Courier New" pitchFamily="49" charset="0"/>
              </a:rPr>
              <a:t>&gt; bh1996$PRED.HRS.DICHOT</a:t>
            </a:r>
            <a:r>
              <a:rPr lang="en-US" sz="1800" dirty="0">
                <a:latin typeface="Courier New" pitchFamily="49" charset="0"/>
              </a:rPr>
              <a:t>&lt;-</a:t>
            </a:r>
            <a:r>
              <a:rPr lang="en-US" sz="1800" dirty="0" err="1">
                <a:latin typeface="Courier New" pitchFamily="49" charset="0"/>
              </a:rPr>
              <a:t>ifelse</a:t>
            </a:r>
            <a:r>
              <a:rPr lang="en-US" sz="1800" dirty="0">
                <a:latin typeface="Courier New" pitchFamily="49" charset="0"/>
              </a:rPr>
              <a:t>(bh1996$PRED.HRS</a:t>
            </a:r>
            <a:r>
              <a:rPr lang="en-US" sz="1800" dirty="0" smtClean="0">
                <a:latin typeface="Courier New" pitchFamily="49" charset="0"/>
              </a:rPr>
              <a:t>&gt;.</a:t>
            </a:r>
            <a:r>
              <a:rPr lang="en-US" sz="1800" dirty="0">
                <a:latin typeface="Courier New" pitchFamily="49" charset="0"/>
              </a:rPr>
              <a:t>5041994,1,0</a:t>
            </a:r>
            <a:r>
              <a:rPr lang="en-US" sz="1800" dirty="0" smtClean="0">
                <a:latin typeface="Courier New" pitchFamily="49" charset="0"/>
              </a:rPr>
              <a:t>)</a:t>
            </a:r>
          </a:p>
          <a:p>
            <a:pPr marL="0" indent="0">
              <a:spcBef>
                <a:spcPct val="0"/>
              </a:spcBef>
              <a:buNone/>
              <a:defRPr/>
            </a:pPr>
            <a:r>
              <a:rPr lang="en-US" sz="1800" dirty="0">
                <a:latin typeface="Courier New" pitchFamily="49" charset="0"/>
              </a:rPr>
              <a:t>&gt; with(bh1996,xtabs(~WB.DICHOT+PRED.HRS.DICHOT))</a:t>
            </a:r>
          </a:p>
          <a:p>
            <a:pPr marL="0" indent="0">
              <a:spcBef>
                <a:spcPct val="0"/>
              </a:spcBef>
              <a:buNone/>
              <a:defRPr/>
            </a:pPr>
            <a:r>
              <a:rPr lang="en-US" sz="1800" dirty="0">
                <a:latin typeface="Courier New" pitchFamily="49" charset="0"/>
              </a:rPr>
              <a:t>         PRED.HRS.DICHOT</a:t>
            </a:r>
          </a:p>
          <a:p>
            <a:pPr marL="0" indent="0">
              <a:spcBef>
                <a:spcPct val="0"/>
              </a:spcBef>
              <a:buNone/>
              <a:defRPr/>
            </a:pPr>
            <a:r>
              <a:rPr lang="en-US" sz="1800" dirty="0">
                <a:latin typeface="Courier New" pitchFamily="49" charset="0"/>
              </a:rPr>
              <a:t>WB.DICHOT    0    1</a:t>
            </a:r>
          </a:p>
          <a:p>
            <a:pPr marL="0" indent="0">
              <a:spcBef>
                <a:spcPct val="0"/>
              </a:spcBef>
              <a:buNone/>
              <a:defRPr/>
            </a:pPr>
            <a:r>
              <a:rPr lang="en-US" sz="1800" dirty="0">
                <a:latin typeface="Courier New" pitchFamily="49" charset="0"/>
              </a:rPr>
              <a:t>        0 2030 1630</a:t>
            </a:r>
          </a:p>
          <a:p>
            <a:pPr marL="0" indent="0">
              <a:spcBef>
                <a:spcPct val="0"/>
              </a:spcBef>
              <a:buNone/>
              <a:defRPr/>
            </a:pPr>
            <a:r>
              <a:rPr lang="en-US" sz="1800" dirty="0">
                <a:latin typeface="Courier New" pitchFamily="49" charset="0"/>
              </a:rPr>
              <a:t>        1 1605 2117</a:t>
            </a:r>
          </a:p>
          <a:p>
            <a:pPr marL="0" indent="0">
              <a:spcBef>
                <a:spcPct val="0"/>
              </a:spcBef>
              <a:buNone/>
              <a:defRPr/>
            </a:pPr>
            <a:r>
              <a:rPr lang="en-US" sz="1800" dirty="0">
                <a:latin typeface="Courier New" pitchFamily="49" charset="0"/>
              </a:rPr>
              <a:t>&gt; (1605+1630)/</a:t>
            </a:r>
            <a:r>
              <a:rPr lang="en-US" sz="1800" dirty="0" err="1">
                <a:latin typeface="Courier New" pitchFamily="49" charset="0"/>
              </a:rPr>
              <a:t>nrow</a:t>
            </a:r>
            <a:r>
              <a:rPr lang="en-US" sz="1800" dirty="0">
                <a:latin typeface="Courier New" pitchFamily="49" charset="0"/>
              </a:rPr>
              <a:t>(bh1996</a:t>
            </a:r>
            <a:r>
              <a:rPr lang="en-US" sz="1800" dirty="0" smtClean="0">
                <a:latin typeface="Courier New" pitchFamily="49" charset="0"/>
              </a:rPr>
              <a:t>)  #overall error rate</a:t>
            </a:r>
            <a:endParaRPr lang="en-US" sz="1800" dirty="0">
              <a:latin typeface="Courier New" pitchFamily="49" charset="0"/>
            </a:endParaRPr>
          </a:p>
          <a:p>
            <a:pPr marL="0" indent="0">
              <a:spcBef>
                <a:spcPct val="0"/>
              </a:spcBef>
              <a:buNone/>
              <a:defRPr/>
            </a:pPr>
            <a:r>
              <a:rPr lang="en-US" sz="1800" dirty="0">
                <a:latin typeface="Courier New" pitchFamily="49" charset="0"/>
              </a:rPr>
              <a:t>[1] 0.4382281</a:t>
            </a:r>
          </a:p>
        </p:txBody>
      </p:sp>
    </p:spTree>
    <p:extLst>
      <p:ext uri="{BB962C8B-B14F-4D97-AF65-F5344CB8AC3E}">
        <p14:creationId xmlns:p14="http://schemas.microsoft.com/office/powerpoint/2010/main" val="2668763307"/>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251</a:t>
            </a:fld>
            <a:endParaRPr lang="en-US"/>
          </a:p>
        </p:txBody>
      </p:sp>
      <p:sp>
        <p:nvSpPr>
          <p:cNvPr id="80901" name="Rectangle 2"/>
          <p:cNvSpPr>
            <a:spLocks noGrp="1" noChangeArrowheads="1"/>
          </p:cNvSpPr>
          <p:nvPr>
            <p:ph type="title"/>
          </p:nvPr>
        </p:nvSpPr>
        <p:spPr/>
        <p:txBody>
          <a:bodyPr/>
          <a:lstStyle/>
          <a:p>
            <a:r>
              <a:rPr lang="en-US" altLang="en-US" dirty="0" smtClean="0"/>
              <a:t>Introduction: Logistic Regression</a:t>
            </a:r>
          </a:p>
        </p:txBody>
      </p:sp>
      <p:sp>
        <p:nvSpPr>
          <p:cNvPr id="80902" name="Rectangle 3"/>
          <p:cNvSpPr>
            <a:spLocks noGrp="1" noChangeArrowheads="1"/>
          </p:cNvSpPr>
          <p:nvPr>
            <p:ph type="body" idx="1"/>
          </p:nvPr>
        </p:nvSpPr>
        <p:spPr/>
        <p:txBody>
          <a:bodyPr/>
          <a:lstStyle/>
          <a:p>
            <a:pPr>
              <a:lnSpc>
                <a:spcPct val="90000"/>
              </a:lnSpc>
            </a:pPr>
            <a:r>
              <a:rPr lang="en-US" altLang="en-US" dirty="0" smtClean="0">
                <a:cs typeface="Times New Roman" pitchFamily="18" charset="0"/>
              </a:rPr>
              <a:t>Another example involving leadership</a:t>
            </a:r>
            <a:endParaRPr lang="en-US" altLang="en-US" dirty="0">
              <a:cs typeface="Times New Roman" pitchFamily="18" charset="0"/>
            </a:endParaRPr>
          </a:p>
          <a:p>
            <a:pPr>
              <a:lnSpc>
                <a:spcPct val="90000"/>
              </a:lnSpc>
            </a:pPr>
            <a:endParaRPr lang="en-US" altLang="en-US" dirty="0" smtClean="0">
              <a:cs typeface="Times New Roman" pitchFamily="18" charset="0"/>
            </a:endParaRPr>
          </a:p>
          <a:p>
            <a:pPr>
              <a:lnSpc>
                <a:spcPct val="90000"/>
              </a:lnSpc>
            </a:pPr>
            <a:endParaRPr lang="en-US" altLang="en-US" dirty="0">
              <a:cs typeface="Times New Roman" pitchFamily="18" charset="0"/>
            </a:endParaRPr>
          </a:p>
          <a:p>
            <a:pPr>
              <a:lnSpc>
                <a:spcPct val="90000"/>
              </a:lnSpc>
            </a:pPr>
            <a:endParaRPr lang="en-US" altLang="en-US" dirty="0" smtClean="0">
              <a:cs typeface="Times New Roman" pitchFamily="18" charset="0"/>
            </a:endParaRPr>
          </a:p>
          <a:p>
            <a:pPr>
              <a:lnSpc>
                <a:spcPct val="90000"/>
              </a:lnSpc>
            </a:pPr>
            <a:endParaRPr lang="en-US" altLang="en-US" dirty="0">
              <a:cs typeface="Times New Roman" pitchFamily="18" charset="0"/>
            </a:endParaRPr>
          </a:p>
          <a:p>
            <a:pPr>
              <a:lnSpc>
                <a:spcPct val="90000"/>
              </a:lnSpc>
            </a:pPr>
            <a:r>
              <a:rPr lang="en-US" altLang="en-US" dirty="0" smtClean="0">
                <a:cs typeface="Times New Roman" pitchFamily="18" charset="0"/>
              </a:rPr>
              <a:t>S-curve</a:t>
            </a:r>
          </a:p>
          <a:p>
            <a:pPr lvl="1">
              <a:lnSpc>
                <a:spcPct val="90000"/>
              </a:lnSpc>
            </a:pPr>
            <a:r>
              <a:rPr lang="en-US" altLang="en-US" dirty="0" smtClean="0">
                <a:cs typeface="Times New Roman" pitchFamily="18" charset="0"/>
              </a:rPr>
              <a:t>More pronounced</a:t>
            </a:r>
          </a:p>
          <a:p>
            <a:pPr>
              <a:lnSpc>
                <a:spcPct val="90000"/>
              </a:lnSpc>
            </a:pPr>
            <a:r>
              <a:rPr lang="en-US" altLang="en-US" dirty="0" smtClean="0">
                <a:cs typeface="Times New Roman" pitchFamily="18" charset="0"/>
              </a:rPr>
              <a:t>LEAD strong predictor</a:t>
            </a:r>
          </a:p>
          <a:p>
            <a:pPr>
              <a:lnSpc>
                <a:spcPct val="90000"/>
              </a:lnSpc>
            </a:pPr>
            <a:r>
              <a:rPr lang="en-US" altLang="en-US" dirty="0" smtClean="0">
                <a:cs typeface="Times New Roman" pitchFamily="18" charset="0"/>
              </a:rPr>
              <a:t>Bounded by 0 and 1</a:t>
            </a:r>
          </a:p>
          <a:p>
            <a:pPr lvl="1">
              <a:lnSpc>
                <a:spcPct val="90000"/>
              </a:lnSpc>
            </a:pPr>
            <a:r>
              <a:rPr lang="en-US" altLang="en-US" dirty="0" smtClean="0">
                <a:cs typeface="Times New Roman" pitchFamily="18" charset="0"/>
              </a:rPr>
              <a:t>Even for out of range</a:t>
            </a:r>
          </a:p>
          <a:p>
            <a:pPr>
              <a:lnSpc>
                <a:spcPct val="90000"/>
              </a:lnSpc>
            </a:pPr>
            <a:endParaRPr lang="en-US" altLang="en-US" dirty="0" smtClean="0">
              <a:cs typeface="Times New Roman" pitchFamily="18" charset="0"/>
            </a:endParaRPr>
          </a:p>
          <a:p>
            <a:pPr>
              <a:lnSpc>
                <a:spcPct val="90000"/>
              </a:lnSpc>
            </a:pPr>
            <a:endParaRPr lang="en-US" altLang="en-US" dirty="0" smtClean="0">
              <a:cs typeface="Times New Roman" pitchFamily="18" charset="0"/>
            </a:endParaRPr>
          </a:p>
          <a:p>
            <a:pPr lvl="1">
              <a:lnSpc>
                <a:spcPct val="90000"/>
              </a:lnSpc>
            </a:pPr>
            <a:endParaRPr lang="en-US" altLang="en-US" dirty="0" smtClean="0">
              <a:cs typeface="Times New Roman" pitchFamily="18" charset="0"/>
            </a:endParaRPr>
          </a:p>
          <a:p>
            <a:pPr lvl="1">
              <a:lnSpc>
                <a:spcPct val="90000"/>
              </a:lnSpc>
            </a:pPr>
            <a:endParaRPr lang="en-US" altLang="en-US" dirty="0">
              <a:cs typeface="Times New Roman" pitchFamily="18" charset="0"/>
            </a:endParaRPr>
          </a:p>
          <a:p>
            <a:pPr marL="0" indent="0">
              <a:lnSpc>
                <a:spcPct val="90000"/>
              </a:lnSpc>
              <a:buNone/>
            </a:pPr>
            <a:endParaRPr lang="en-US" altLang="en-US" dirty="0" smtClean="0">
              <a:cs typeface="Times New Roman" pitchFamily="18" charset="0"/>
            </a:endParaRPr>
          </a:p>
          <a:p>
            <a:pPr lvl="1">
              <a:lnSpc>
                <a:spcPct val="90000"/>
              </a:lnSpc>
            </a:pPr>
            <a:endParaRPr lang="en-US" altLang="en-US" dirty="0" smtClean="0">
              <a:cs typeface="Times New Roman" pitchFamily="18" charset="0"/>
            </a:endParaRPr>
          </a:p>
        </p:txBody>
      </p:sp>
      <p:sp>
        <p:nvSpPr>
          <p:cNvPr id="8" name="Content Placeholder 2"/>
          <p:cNvSpPr txBox="1">
            <a:spLocks/>
          </p:cNvSpPr>
          <p:nvPr/>
        </p:nvSpPr>
        <p:spPr bwMode="auto">
          <a:xfrm>
            <a:off x="518615" y="1685856"/>
            <a:ext cx="7929349" cy="1324081"/>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None/>
              <a:defRPr/>
            </a:pPr>
            <a:r>
              <a:rPr lang="en-US" sz="1600" dirty="0">
                <a:latin typeface="Courier New" pitchFamily="49" charset="0"/>
              </a:rPr>
              <a:t>&gt; </a:t>
            </a:r>
            <a:r>
              <a:rPr lang="en-US" sz="1600" dirty="0" err="1">
                <a:latin typeface="Courier New" pitchFamily="49" charset="0"/>
              </a:rPr>
              <a:t>tmod.glm</a:t>
            </a:r>
            <a:r>
              <a:rPr lang="en-US" sz="1600" dirty="0">
                <a:latin typeface="Courier New" pitchFamily="49" charset="0"/>
              </a:rPr>
              <a:t>&lt;-</a:t>
            </a:r>
            <a:r>
              <a:rPr lang="en-US" sz="1600" dirty="0" err="1">
                <a:latin typeface="Courier New" pitchFamily="49" charset="0"/>
              </a:rPr>
              <a:t>glm</a:t>
            </a:r>
            <a:r>
              <a:rPr lang="en-US" sz="1600" dirty="0">
                <a:latin typeface="Courier New" pitchFamily="49" charset="0"/>
              </a:rPr>
              <a:t>(</a:t>
            </a:r>
            <a:r>
              <a:rPr lang="en-US" sz="1600" dirty="0" err="1">
                <a:latin typeface="Courier New" pitchFamily="49" charset="0"/>
              </a:rPr>
              <a:t>WB.DICHOT~LEAD,family</a:t>
            </a:r>
            <a:r>
              <a:rPr lang="en-US" sz="1600" dirty="0">
                <a:latin typeface="Courier New" pitchFamily="49" charset="0"/>
              </a:rPr>
              <a:t>="binomial",bh1996)</a:t>
            </a:r>
          </a:p>
          <a:p>
            <a:pPr marL="0" indent="0">
              <a:spcBef>
                <a:spcPct val="0"/>
              </a:spcBef>
              <a:buNone/>
              <a:defRPr/>
            </a:pPr>
            <a:r>
              <a:rPr lang="en-US" sz="1600" b="1" dirty="0">
                <a:latin typeface="Courier New" pitchFamily="49" charset="0"/>
              </a:rPr>
              <a:t>&gt; TDAT&lt;-</a:t>
            </a:r>
            <a:r>
              <a:rPr lang="en-US" sz="1600" b="1" dirty="0" err="1">
                <a:latin typeface="Courier New" pitchFamily="49" charset="0"/>
              </a:rPr>
              <a:t>data.frame</a:t>
            </a:r>
            <a:r>
              <a:rPr lang="en-US" sz="1600" b="1" dirty="0">
                <a:latin typeface="Courier New" pitchFamily="49" charset="0"/>
              </a:rPr>
              <a:t>(LEAD=</a:t>
            </a:r>
            <a:r>
              <a:rPr lang="en-US" sz="1600" b="1" dirty="0" err="1">
                <a:latin typeface="Courier New" pitchFamily="49" charset="0"/>
              </a:rPr>
              <a:t>seq</a:t>
            </a:r>
            <a:r>
              <a:rPr lang="en-US" sz="1600" b="1" dirty="0">
                <a:latin typeface="Courier New" pitchFamily="49" charset="0"/>
              </a:rPr>
              <a:t>(0,6,by=.1))</a:t>
            </a:r>
          </a:p>
          <a:p>
            <a:pPr marL="0" indent="0">
              <a:spcBef>
                <a:spcPct val="0"/>
              </a:spcBef>
              <a:buNone/>
              <a:defRPr/>
            </a:pPr>
            <a:r>
              <a:rPr lang="en-US" sz="1600" dirty="0">
                <a:latin typeface="Courier New" pitchFamily="49" charset="0"/>
              </a:rPr>
              <a:t>&gt; PREDS&lt;-predict(</a:t>
            </a:r>
            <a:r>
              <a:rPr lang="en-US" sz="1600" dirty="0" err="1">
                <a:latin typeface="Courier New" pitchFamily="49" charset="0"/>
              </a:rPr>
              <a:t>tmod.glm,TDAT,type</a:t>
            </a:r>
            <a:r>
              <a:rPr lang="en-US" sz="1600" dirty="0">
                <a:latin typeface="Courier New" pitchFamily="49" charset="0"/>
              </a:rPr>
              <a:t>="response")</a:t>
            </a:r>
          </a:p>
          <a:p>
            <a:pPr marL="0" indent="0">
              <a:spcBef>
                <a:spcPct val="0"/>
              </a:spcBef>
              <a:buNone/>
              <a:defRPr/>
            </a:pPr>
            <a:r>
              <a:rPr lang="en-US" sz="1600" dirty="0" smtClean="0">
                <a:latin typeface="Courier New" pitchFamily="49" charset="0"/>
              </a:rPr>
              <a:t>&gt; plot(</a:t>
            </a:r>
            <a:r>
              <a:rPr lang="en-US" sz="1600" dirty="0" err="1" smtClean="0">
                <a:latin typeface="Courier New" pitchFamily="49" charset="0"/>
              </a:rPr>
              <a:t>PREDS,x</a:t>
            </a:r>
            <a:r>
              <a:rPr lang="en-US" sz="1600" dirty="0" smtClean="0">
                <a:latin typeface="Courier New" pitchFamily="49" charset="0"/>
              </a:rPr>
              <a:t>=</a:t>
            </a:r>
            <a:r>
              <a:rPr lang="en-US" sz="1600" dirty="0" err="1" smtClean="0">
                <a:latin typeface="Courier New" pitchFamily="49" charset="0"/>
              </a:rPr>
              <a:t>seq</a:t>
            </a:r>
            <a:r>
              <a:rPr lang="en-US" sz="1600" dirty="0" smtClean="0">
                <a:latin typeface="Courier New" pitchFamily="49" charset="0"/>
              </a:rPr>
              <a:t>(0,6,by</a:t>
            </a:r>
            <a:r>
              <a:rPr lang="en-US" sz="1600" dirty="0">
                <a:latin typeface="Courier New" pitchFamily="49" charset="0"/>
              </a:rPr>
              <a:t>=.1),</a:t>
            </a:r>
            <a:r>
              <a:rPr lang="en-US" sz="1600" dirty="0" err="1">
                <a:latin typeface="Courier New" pitchFamily="49" charset="0"/>
              </a:rPr>
              <a:t>xlab</a:t>
            </a:r>
            <a:r>
              <a:rPr lang="en-US" sz="1600" dirty="0">
                <a:latin typeface="Courier New" pitchFamily="49" charset="0"/>
              </a:rPr>
              <a:t>="Leadership Consideration</a:t>
            </a:r>
            <a:r>
              <a:rPr lang="en-US" sz="1600" dirty="0" smtClean="0">
                <a:latin typeface="Courier New" pitchFamily="49" charset="0"/>
              </a:rPr>
              <a:t>",</a:t>
            </a:r>
          </a:p>
          <a:p>
            <a:pPr marL="0" indent="0">
              <a:spcBef>
                <a:spcPct val="0"/>
              </a:spcBef>
              <a:buNone/>
              <a:defRPr/>
            </a:pPr>
            <a:r>
              <a:rPr lang="en-US" sz="1600" dirty="0" smtClean="0">
                <a:latin typeface="Courier New" pitchFamily="49" charset="0"/>
              </a:rPr>
              <a:t>   </a:t>
            </a:r>
            <a:r>
              <a:rPr lang="en-US" sz="1600" dirty="0" err="1">
                <a:latin typeface="Courier New" pitchFamily="49" charset="0"/>
              </a:rPr>
              <a:t>ylim</a:t>
            </a:r>
            <a:r>
              <a:rPr lang="en-US" sz="1600" dirty="0">
                <a:latin typeface="Courier New" pitchFamily="49" charset="0"/>
              </a:rPr>
              <a:t>=c(0,1</a:t>
            </a:r>
            <a:r>
              <a:rPr lang="en-US" sz="1600" dirty="0" smtClean="0">
                <a:latin typeface="Courier New" pitchFamily="49" charset="0"/>
              </a:rPr>
              <a:t>), </a:t>
            </a:r>
            <a:r>
              <a:rPr lang="en-US" sz="1600" dirty="0" err="1">
                <a:latin typeface="Courier New" pitchFamily="49" charset="0"/>
              </a:rPr>
              <a:t>ylab</a:t>
            </a:r>
            <a:r>
              <a:rPr lang="en-US" sz="1600" dirty="0">
                <a:latin typeface="Courier New" pitchFamily="49" charset="0"/>
              </a:rPr>
              <a:t>="Positive Well-Being Rate")</a:t>
            </a:r>
          </a:p>
        </p:txBody>
      </p:sp>
      <p:grpSp>
        <p:nvGrpSpPr>
          <p:cNvPr id="9" name="Group 8"/>
          <p:cNvGrpSpPr/>
          <p:nvPr/>
        </p:nvGrpSpPr>
        <p:grpSpPr>
          <a:xfrm>
            <a:off x="4960110" y="2605424"/>
            <a:ext cx="3829774" cy="3769665"/>
            <a:chOff x="4534428" y="2605424"/>
            <a:chExt cx="3829774" cy="3769665"/>
          </a:xfrm>
        </p:grpSpPr>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4428" y="2605424"/>
              <a:ext cx="3829774" cy="3769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bwMode="auto">
            <a:xfrm>
              <a:off x="5204734" y="3263462"/>
              <a:ext cx="533914" cy="2277529"/>
            </a:xfrm>
            <a:prstGeom prst="rect">
              <a:avLst/>
            </a:prstGeom>
            <a:solidFill>
              <a:schemeClr val="bg1">
                <a:lumMod val="85000"/>
                <a:alpha val="20000"/>
              </a:schemeClr>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4" name="Rectangle 13"/>
            <p:cNvSpPr/>
            <p:nvPr/>
          </p:nvSpPr>
          <p:spPr bwMode="auto">
            <a:xfrm>
              <a:off x="7469778" y="3258202"/>
              <a:ext cx="533914" cy="2277529"/>
            </a:xfrm>
            <a:prstGeom prst="rect">
              <a:avLst/>
            </a:prstGeom>
            <a:solidFill>
              <a:schemeClr val="bg1">
                <a:lumMod val="85000"/>
                <a:alpha val="20000"/>
              </a:schemeClr>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1883941511"/>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252</a:t>
            </a:fld>
            <a:endParaRPr lang="en-US"/>
          </a:p>
        </p:txBody>
      </p:sp>
      <p:sp>
        <p:nvSpPr>
          <p:cNvPr id="80901" name="Rectangle 2"/>
          <p:cNvSpPr>
            <a:spLocks noGrp="1" noChangeArrowheads="1"/>
          </p:cNvSpPr>
          <p:nvPr>
            <p:ph type="title"/>
          </p:nvPr>
        </p:nvSpPr>
        <p:spPr/>
        <p:txBody>
          <a:bodyPr/>
          <a:lstStyle/>
          <a:p>
            <a:r>
              <a:rPr lang="en-US" altLang="en-US" dirty="0" smtClean="0"/>
              <a:t>Introduction: Logistic Regression</a:t>
            </a:r>
          </a:p>
        </p:txBody>
      </p:sp>
      <p:sp>
        <p:nvSpPr>
          <p:cNvPr id="80902" name="Rectangle 3"/>
          <p:cNvSpPr>
            <a:spLocks noGrp="1" noChangeArrowheads="1"/>
          </p:cNvSpPr>
          <p:nvPr>
            <p:ph type="body" idx="1"/>
          </p:nvPr>
        </p:nvSpPr>
        <p:spPr>
          <a:xfrm>
            <a:off x="677863" y="1220788"/>
            <a:ext cx="7772400" cy="4826000"/>
          </a:xfrm>
        </p:spPr>
        <p:txBody>
          <a:bodyPr/>
          <a:lstStyle/>
          <a:p>
            <a:pPr>
              <a:lnSpc>
                <a:spcPct val="90000"/>
              </a:lnSpc>
            </a:pPr>
            <a:r>
              <a:rPr lang="en-US" altLang="en-US" dirty="0" smtClean="0">
                <a:cs typeface="Times New Roman" pitchFamily="18" charset="0"/>
              </a:rPr>
              <a:t>y* is linked back to the original 0/1 by a threshold</a:t>
            </a:r>
          </a:p>
          <a:p>
            <a:pPr lvl="1">
              <a:lnSpc>
                <a:spcPct val="90000"/>
              </a:lnSpc>
            </a:pPr>
            <a:r>
              <a:rPr lang="en-US" altLang="en-US" dirty="0" smtClean="0">
                <a:cs typeface="Times New Roman" pitchFamily="18" charset="0"/>
              </a:rPr>
              <a:t>1 if y* &gt; threshold</a:t>
            </a:r>
          </a:p>
          <a:p>
            <a:pPr lvl="1">
              <a:lnSpc>
                <a:spcPct val="90000"/>
              </a:lnSpc>
            </a:pPr>
            <a:r>
              <a:rPr lang="en-US" altLang="en-US" dirty="0" smtClean="0">
                <a:cs typeface="Times New Roman" pitchFamily="18" charset="0"/>
              </a:rPr>
              <a:t>0 if y* &lt; or equal to threshold</a:t>
            </a:r>
          </a:p>
          <a:p>
            <a:pPr marL="0" indent="0">
              <a:lnSpc>
                <a:spcPct val="90000"/>
              </a:lnSpc>
              <a:buNone/>
            </a:pPr>
            <a:endParaRPr lang="en-US" altLang="en-US" dirty="0" smtClean="0">
              <a:cs typeface="Times New Roman" pitchFamily="18" charset="0"/>
            </a:endParaRPr>
          </a:p>
        </p:txBody>
      </p:sp>
      <p:sp>
        <p:nvSpPr>
          <p:cNvPr id="7" name="Content Placeholder 2"/>
          <p:cNvSpPr txBox="1">
            <a:spLocks/>
          </p:cNvSpPr>
          <p:nvPr/>
        </p:nvSpPr>
        <p:spPr bwMode="auto">
          <a:xfrm>
            <a:off x="166256" y="2779045"/>
            <a:ext cx="8811490" cy="341696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None/>
              <a:defRPr/>
            </a:pPr>
            <a:r>
              <a:rPr lang="en-US" sz="1800" dirty="0" smtClean="0">
                <a:latin typeface="Courier New" pitchFamily="49" charset="0"/>
              </a:rPr>
              <a:t>&gt; bh1996$PRED.LD&lt;-</a:t>
            </a:r>
            <a:r>
              <a:rPr lang="en-US" sz="1800" dirty="0">
                <a:latin typeface="Courier New" pitchFamily="49" charset="0"/>
              </a:rPr>
              <a:t>predict(</a:t>
            </a:r>
            <a:r>
              <a:rPr lang="en-US" sz="1800" dirty="0" err="1">
                <a:latin typeface="Courier New" pitchFamily="49" charset="0"/>
              </a:rPr>
              <a:t>tmod.glm,type</a:t>
            </a:r>
            <a:r>
              <a:rPr lang="en-US" sz="1800" dirty="0">
                <a:latin typeface="Courier New" pitchFamily="49" charset="0"/>
              </a:rPr>
              <a:t>="response</a:t>
            </a:r>
            <a:r>
              <a:rPr lang="en-US" sz="1800" dirty="0" smtClean="0">
                <a:latin typeface="Courier New" pitchFamily="49" charset="0"/>
              </a:rPr>
              <a:t>")</a:t>
            </a:r>
          </a:p>
          <a:p>
            <a:pPr marL="0" indent="0">
              <a:spcBef>
                <a:spcPct val="0"/>
              </a:spcBef>
              <a:buNone/>
              <a:defRPr/>
            </a:pPr>
            <a:r>
              <a:rPr lang="en-US" sz="1800" dirty="0">
                <a:latin typeface="Courier New" pitchFamily="49" charset="0"/>
              </a:rPr>
              <a:t>&gt; mean(bh1996$WB.DICHOT)</a:t>
            </a:r>
          </a:p>
          <a:p>
            <a:pPr marL="0" indent="0">
              <a:spcBef>
                <a:spcPct val="0"/>
              </a:spcBef>
              <a:buNone/>
              <a:defRPr/>
            </a:pPr>
            <a:r>
              <a:rPr lang="en-US" sz="1800" dirty="0">
                <a:latin typeface="Courier New" pitchFamily="49" charset="0"/>
              </a:rPr>
              <a:t>[1] 0.5041994</a:t>
            </a:r>
          </a:p>
          <a:p>
            <a:pPr marL="0" indent="0">
              <a:spcBef>
                <a:spcPct val="0"/>
              </a:spcBef>
              <a:buNone/>
              <a:defRPr/>
            </a:pPr>
            <a:r>
              <a:rPr lang="en-US" sz="1800" dirty="0" smtClean="0">
                <a:latin typeface="Courier New" pitchFamily="49" charset="0"/>
              </a:rPr>
              <a:t>&gt; bh1996$PRED.LD.DICHOT</a:t>
            </a:r>
            <a:r>
              <a:rPr lang="en-US" sz="1800" dirty="0">
                <a:latin typeface="Courier New" pitchFamily="49" charset="0"/>
              </a:rPr>
              <a:t>&lt;-</a:t>
            </a:r>
            <a:r>
              <a:rPr lang="en-US" sz="1800" dirty="0" err="1" smtClean="0">
                <a:latin typeface="Courier New" pitchFamily="49" charset="0"/>
              </a:rPr>
              <a:t>ifelse</a:t>
            </a:r>
            <a:r>
              <a:rPr lang="en-US" sz="1800" dirty="0" smtClean="0">
                <a:latin typeface="Courier New" pitchFamily="49" charset="0"/>
              </a:rPr>
              <a:t>(bh1996$PRED.LD&gt;.</a:t>
            </a:r>
            <a:r>
              <a:rPr lang="en-US" sz="1800" dirty="0">
                <a:latin typeface="Courier New" pitchFamily="49" charset="0"/>
              </a:rPr>
              <a:t>5041994,1,0</a:t>
            </a:r>
            <a:r>
              <a:rPr lang="en-US" sz="1800" dirty="0" smtClean="0">
                <a:latin typeface="Courier New" pitchFamily="49" charset="0"/>
              </a:rPr>
              <a:t>)</a:t>
            </a:r>
          </a:p>
          <a:p>
            <a:pPr marL="0" indent="0">
              <a:spcBef>
                <a:spcPct val="0"/>
              </a:spcBef>
              <a:buNone/>
              <a:defRPr/>
            </a:pPr>
            <a:r>
              <a:rPr lang="en-US" sz="1800" dirty="0">
                <a:latin typeface="Courier New" pitchFamily="49" charset="0"/>
              </a:rPr>
              <a:t>&gt; with(bh1996,xtabs(~WB.DICHOT+PRED.LD.DICHOT))</a:t>
            </a:r>
          </a:p>
          <a:p>
            <a:pPr marL="0" indent="0">
              <a:spcBef>
                <a:spcPct val="0"/>
              </a:spcBef>
              <a:buNone/>
              <a:defRPr/>
            </a:pPr>
            <a:r>
              <a:rPr lang="en-US" sz="1800" dirty="0">
                <a:latin typeface="Courier New" pitchFamily="49" charset="0"/>
              </a:rPr>
              <a:t>         PRED.LD.DICHOT</a:t>
            </a:r>
          </a:p>
          <a:p>
            <a:pPr marL="0" indent="0">
              <a:spcBef>
                <a:spcPct val="0"/>
              </a:spcBef>
              <a:buNone/>
              <a:defRPr/>
            </a:pPr>
            <a:r>
              <a:rPr lang="en-US" sz="1800" dirty="0">
                <a:latin typeface="Courier New" pitchFamily="49" charset="0"/>
              </a:rPr>
              <a:t>WB.DICHOT    0    1</a:t>
            </a:r>
          </a:p>
          <a:p>
            <a:pPr marL="0" indent="0">
              <a:spcBef>
                <a:spcPct val="0"/>
              </a:spcBef>
              <a:buNone/>
              <a:defRPr/>
            </a:pPr>
            <a:r>
              <a:rPr lang="en-US" sz="1800" dirty="0">
                <a:latin typeface="Courier New" pitchFamily="49" charset="0"/>
              </a:rPr>
              <a:t>        0 2201 1459</a:t>
            </a:r>
          </a:p>
          <a:p>
            <a:pPr marL="0" indent="0">
              <a:spcBef>
                <a:spcPct val="0"/>
              </a:spcBef>
              <a:buNone/>
              <a:defRPr/>
            </a:pPr>
            <a:r>
              <a:rPr lang="en-US" sz="1800" dirty="0">
                <a:latin typeface="Courier New" pitchFamily="49" charset="0"/>
              </a:rPr>
              <a:t>        1 1189 2533</a:t>
            </a:r>
          </a:p>
          <a:p>
            <a:pPr marL="0" indent="0">
              <a:spcBef>
                <a:spcPct val="0"/>
              </a:spcBef>
              <a:buNone/>
              <a:defRPr/>
            </a:pPr>
            <a:r>
              <a:rPr lang="en-US" sz="1800" dirty="0">
                <a:latin typeface="Courier New" pitchFamily="49" charset="0"/>
              </a:rPr>
              <a:t>&gt; </a:t>
            </a:r>
          </a:p>
          <a:p>
            <a:pPr marL="0" indent="0">
              <a:spcBef>
                <a:spcPct val="0"/>
              </a:spcBef>
              <a:buNone/>
              <a:defRPr/>
            </a:pPr>
            <a:r>
              <a:rPr lang="en-US" sz="1800" dirty="0">
                <a:latin typeface="Courier New" pitchFamily="49" charset="0"/>
              </a:rPr>
              <a:t>&gt; (1189+1459)/</a:t>
            </a:r>
            <a:r>
              <a:rPr lang="en-US" sz="1800" dirty="0" err="1">
                <a:latin typeface="Courier New" pitchFamily="49" charset="0"/>
              </a:rPr>
              <a:t>nrow</a:t>
            </a:r>
            <a:r>
              <a:rPr lang="en-US" sz="1800" dirty="0">
                <a:latin typeface="Courier New" pitchFamily="49" charset="0"/>
              </a:rPr>
              <a:t>(bh1996</a:t>
            </a:r>
            <a:r>
              <a:rPr lang="en-US" sz="1800" dirty="0" smtClean="0">
                <a:latin typeface="Courier New" pitchFamily="49" charset="0"/>
              </a:rPr>
              <a:t>)  #Error rate</a:t>
            </a:r>
            <a:endParaRPr lang="en-US" sz="1800" dirty="0">
              <a:latin typeface="Courier New" pitchFamily="49" charset="0"/>
            </a:endParaRPr>
          </a:p>
          <a:p>
            <a:pPr marL="0" indent="0">
              <a:spcBef>
                <a:spcPct val="0"/>
              </a:spcBef>
              <a:buNone/>
              <a:defRPr/>
            </a:pPr>
            <a:r>
              <a:rPr lang="en-US" sz="1800" dirty="0">
                <a:latin typeface="Courier New" pitchFamily="49" charset="0"/>
              </a:rPr>
              <a:t>[1] 0.3587104</a:t>
            </a:r>
          </a:p>
        </p:txBody>
      </p:sp>
    </p:spTree>
    <p:extLst>
      <p:ext uri="{BB962C8B-B14F-4D97-AF65-F5344CB8AC3E}">
        <p14:creationId xmlns:p14="http://schemas.microsoft.com/office/powerpoint/2010/main" val="1281217507"/>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Logistic Regression</a:t>
            </a:r>
            <a:endParaRPr lang="en-US" dirty="0"/>
          </a:p>
        </p:txBody>
      </p:sp>
      <p:sp>
        <p:nvSpPr>
          <p:cNvPr id="3" name="Content Placeholder 2"/>
          <p:cNvSpPr>
            <a:spLocks noGrp="1"/>
          </p:cNvSpPr>
          <p:nvPr>
            <p:ph idx="1"/>
          </p:nvPr>
        </p:nvSpPr>
        <p:spPr/>
        <p:txBody>
          <a:bodyPr/>
          <a:lstStyle/>
          <a:p>
            <a:r>
              <a:rPr lang="en-US" dirty="0" smtClean="0"/>
              <a:t>GLMM Exercise 1:</a:t>
            </a:r>
          </a:p>
          <a:p>
            <a:pPr lvl="1"/>
            <a:r>
              <a:rPr lang="en-US" dirty="0" smtClean="0"/>
              <a:t>Use the lq2002 dataset to estimate a logistic regression model</a:t>
            </a:r>
          </a:p>
          <a:p>
            <a:pPr lvl="1"/>
            <a:r>
              <a:rPr lang="en-US" dirty="0" smtClean="0"/>
              <a:t>Create a new hostility score (DV) by converting any value greater than 1 to 1 and &lt;=1 to 0</a:t>
            </a:r>
          </a:p>
          <a:p>
            <a:pPr lvl="1"/>
            <a:r>
              <a:rPr lang="en-US" dirty="0" smtClean="0"/>
              <a:t>Regress HOST.DICHOT on Task Significance (TSIG)</a:t>
            </a:r>
          </a:p>
          <a:p>
            <a:pPr lvl="1"/>
            <a:r>
              <a:rPr lang="en-US" dirty="0" smtClean="0"/>
              <a:t>Use </a:t>
            </a:r>
            <a:r>
              <a:rPr lang="en-US" dirty="0" smtClean="0">
                <a:latin typeface="Courier New" panose="02070309020205020404" pitchFamily="49" charset="0"/>
                <a:cs typeface="Courier New" panose="02070309020205020404" pitchFamily="49" charset="0"/>
              </a:rPr>
              <a:t>predict</a:t>
            </a:r>
            <a:r>
              <a:rPr lang="en-US" dirty="0" smtClean="0"/>
              <a:t> to show the form of the relationship between TSIG and predicted levels of hostility. </a:t>
            </a:r>
          </a:p>
          <a:p>
            <a:endParaRPr lang="en-US" dirty="0" smtClean="0"/>
          </a:p>
          <a:p>
            <a:r>
              <a:rPr lang="en-US" dirty="0" smtClean="0"/>
              <a:t>First steps on next slide…</a:t>
            </a:r>
            <a:endParaRPr lang="en-US" dirty="0"/>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42C316D0-A51E-4A1F-9155-03380F8B31EB}" type="slidenum">
              <a:rPr lang="en-US" smtClean="0"/>
              <a:pPr>
                <a:defRPr/>
              </a:pPr>
              <a:t>253</a:t>
            </a:fld>
            <a:endParaRPr lang="en-US"/>
          </a:p>
        </p:txBody>
      </p:sp>
    </p:spTree>
    <p:extLst>
      <p:ext uri="{BB962C8B-B14F-4D97-AF65-F5344CB8AC3E}">
        <p14:creationId xmlns:p14="http://schemas.microsoft.com/office/powerpoint/2010/main" val="3057820067"/>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Logistic Regression</a:t>
            </a:r>
            <a:endParaRPr lang="en-US" dirty="0"/>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42C316D0-A51E-4A1F-9155-03380F8B31EB}" type="slidenum">
              <a:rPr lang="en-US" smtClean="0"/>
              <a:pPr>
                <a:defRPr/>
              </a:pPr>
              <a:t>254</a:t>
            </a:fld>
            <a:endParaRPr lang="en-US"/>
          </a:p>
        </p:txBody>
      </p:sp>
      <p:sp>
        <p:nvSpPr>
          <p:cNvPr id="7" name="Content Placeholder 2"/>
          <p:cNvSpPr txBox="1">
            <a:spLocks/>
          </p:cNvSpPr>
          <p:nvPr/>
        </p:nvSpPr>
        <p:spPr bwMode="auto">
          <a:xfrm>
            <a:off x="394138" y="1685856"/>
            <a:ext cx="8371490" cy="3693961"/>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None/>
              <a:defRPr/>
            </a:pPr>
            <a:r>
              <a:rPr lang="en-US" sz="1800" dirty="0">
                <a:latin typeface="Courier New" pitchFamily="49" charset="0"/>
              </a:rPr>
              <a:t>&gt; data(lq2002)</a:t>
            </a:r>
          </a:p>
          <a:p>
            <a:pPr marL="0" indent="0">
              <a:spcBef>
                <a:spcPct val="0"/>
              </a:spcBef>
              <a:buNone/>
              <a:defRPr/>
            </a:pPr>
            <a:r>
              <a:rPr lang="en-US" sz="1800" dirty="0">
                <a:latin typeface="Courier New" pitchFamily="49" charset="0"/>
              </a:rPr>
              <a:t>&gt; names(lq2002)</a:t>
            </a:r>
          </a:p>
          <a:p>
            <a:pPr marL="0" indent="0">
              <a:spcBef>
                <a:spcPct val="0"/>
              </a:spcBef>
              <a:buNone/>
              <a:defRPr/>
            </a:pPr>
            <a:r>
              <a:rPr lang="en-US" sz="1800" dirty="0">
                <a:latin typeface="Courier New" pitchFamily="49" charset="0"/>
              </a:rPr>
              <a:t> [1] "COMPID"   "SUB"      "LEAD01"   "LEAD02"   "LEAD03"  </a:t>
            </a:r>
          </a:p>
          <a:p>
            <a:pPr marL="0" indent="0">
              <a:spcBef>
                <a:spcPct val="0"/>
              </a:spcBef>
              <a:buNone/>
              <a:defRPr/>
            </a:pPr>
            <a:r>
              <a:rPr lang="en-US" sz="1800" dirty="0">
                <a:latin typeface="Courier New" pitchFamily="49" charset="0"/>
              </a:rPr>
              <a:t> [6] "LEAD04"   "LEAD05"   "LEAD06"   "LEAD07"   "LEAD08"  </a:t>
            </a:r>
          </a:p>
          <a:p>
            <a:pPr marL="0" indent="0">
              <a:spcBef>
                <a:spcPct val="0"/>
              </a:spcBef>
              <a:buNone/>
              <a:defRPr/>
            </a:pPr>
            <a:r>
              <a:rPr lang="en-US" sz="1800" dirty="0">
                <a:latin typeface="Courier New" pitchFamily="49" charset="0"/>
              </a:rPr>
              <a:t>[11] "LEAD09"   "LEAD10"   "LEAD11"   "TSIG01"   "TSIG02"  </a:t>
            </a:r>
          </a:p>
          <a:p>
            <a:pPr marL="0" indent="0">
              <a:spcBef>
                <a:spcPct val="0"/>
              </a:spcBef>
              <a:buNone/>
              <a:defRPr/>
            </a:pPr>
            <a:r>
              <a:rPr lang="en-US" sz="1800" dirty="0">
                <a:latin typeface="Courier New" pitchFamily="49" charset="0"/>
              </a:rPr>
              <a:t>[16] "TSIG03"   "HOSTIL01" "HOSTIL02" "HOSTIL03" "HOSTIL04"</a:t>
            </a:r>
          </a:p>
          <a:p>
            <a:pPr marL="0" indent="0">
              <a:spcBef>
                <a:spcPct val="0"/>
              </a:spcBef>
              <a:buNone/>
              <a:defRPr/>
            </a:pPr>
            <a:r>
              <a:rPr lang="en-US" sz="1800" dirty="0">
                <a:latin typeface="Courier New" pitchFamily="49" charset="0"/>
              </a:rPr>
              <a:t>[21] "HOSTIL05" "LEAD"     "TSIG"     "HOSTILE"  "GLEAD"   </a:t>
            </a:r>
          </a:p>
          <a:p>
            <a:pPr marL="0" indent="0">
              <a:spcBef>
                <a:spcPct val="0"/>
              </a:spcBef>
              <a:buNone/>
              <a:defRPr/>
            </a:pPr>
            <a:r>
              <a:rPr lang="en-US" sz="1800" dirty="0">
                <a:latin typeface="Courier New" pitchFamily="49" charset="0"/>
              </a:rPr>
              <a:t>[26] "GTSIG"    "</a:t>
            </a:r>
            <a:r>
              <a:rPr lang="en-US" sz="1800" dirty="0" smtClean="0">
                <a:latin typeface="Courier New" pitchFamily="49" charset="0"/>
              </a:rPr>
              <a:t>GHOSTILE“</a:t>
            </a:r>
          </a:p>
          <a:p>
            <a:pPr marL="0" indent="0">
              <a:spcBef>
                <a:spcPct val="0"/>
              </a:spcBef>
              <a:buNone/>
              <a:defRPr/>
            </a:pPr>
            <a:endParaRPr lang="en-US" sz="1800" dirty="0">
              <a:latin typeface="Courier New" pitchFamily="49" charset="0"/>
            </a:endParaRPr>
          </a:p>
          <a:p>
            <a:pPr marL="0" indent="0">
              <a:spcBef>
                <a:spcPct val="0"/>
              </a:spcBef>
              <a:buNone/>
              <a:defRPr/>
            </a:pPr>
            <a:r>
              <a:rPr lang="en-US" sz="1800" dirty="0">
                <a:latin typeface="Courier New" pitchFamily="49" charset="0"/>
              </a:rPr>
              <a:t>&gt; lq2002$HOST.DICHOT&lt;-</a:t>
            </a:r>
            <a:r>
              <a:rPr lang="en-US" sz="1800" dirty="0" err="1">
                <a:latin typeface="Courier New" pitchFamily="49" charset="0"/>
              </a:rPr>
              <a:t>ifelse</a:t>
            </a:r>
            <a:r>
              <a:rPr lang="en-US" sz="1800" dirty="0">
                <a:latin typeface="Courier New" pitchFamily="49" charset="0"/>
              </a:rPr>
              <a:t>(lq2002$HOSTILE&gt;1,1,0)</a:t>
            </a:r>
          </a:p>
          <a:p>
            <a:pPr marL="0" indent="0">
              <a:spcBef>
                <a:spcPct val="0"/>
              </a:spcBef>
              <a:buNone/>
              <a:defRPr/>
            </a:pPr>
            <a:r>
              <a:rPr lang="en-US" sz="1800" dirty="0">
                <a:latin typeface="Courier New" pitchFamily="49" charset="0"/>
              </a:rPr>
              <a:t>&gt; summary(lq2002$HOST.DICHOT)</a:t>
            </a:r>
          </a:p>
          <a:p>
            <a:pPr marL="0" indent="0">
              <a:spcBef>
                <a:spcPct val="0"/>
              </a:spcBef>
              <a:buNone/>
              <a:defRPr/>
            </a:pPr>
            <a:r>
              <a:rPr lang="en-US" sz="1800" dirty="0">
                <a:latin typeface="Courier New" pitchFamily="49" charset="0"/>
              </a:rPr>
              <a:t>   Min. 1st Qu.  Median    Mean 3rd Qu.    Max. </a:t>
            </a:r>
          </a:p>
          <a:p>
            <a:pPr marL="0" indent="0">
              <a:spcBef>
                <a:spcPct val="0"/>
              </a:spcBef>
              <a:buNone/>
              <a:defRPr/>
            </a:pPr>
            <a:r>
              <a:rPr lang="en-US" sz="1800" dirty="0">
                <a:latin typeface="Courier New" pitchFamily="49" charset="0"/>
              </a:rPr>
              <a:t> 0.0000  0.0000  0.0000  0.3276  1.0000  1.0000 </a:t>
            </a:r>
          </a:p>
        </p:txBody>
      </p:sp>
    </p:spTree>
    <p:extLst>
      <p:ext uri="{BB962C8B-B14F-4D97-AF65-F5344CB8AC3E}">
        <p14:creationId xmlns:p14="http://schemas.microsoft.com/office/powerpoint/2010/main" val="260744985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ICC(1) estimation and lme4</a:t>
            </a:r>
            <a:endParaRPr lang="en-US" dirty="0"/>
          </a:p>
        </p:txBody>
      </p:sp>
      <p:sp>
        <p:nvSpPr>
          <p:cNvPr id="25603" name="Text Placeholder 5"/>
          <p:cNvSpPr>
            <a:spLocks noGrp="1"/>
          </p:cNvSpPr>
          <p:nvPr>
            <p:ph type="body" idx="1"/>
          </p:nvPr>
        </p:nvSpPr>
        <p:spPr/>
        <p:txBody>
          <a:bodyPr/>
          <a:lstStyle/>
          <a:p>
            <a:r>
              <a:rPr lang="en-US" altLang="en-US" dirty="0" smtClean="0"/>
              <a:t>GLMMs </a:t>
            </a:r>
            <a:r>
              <a:rPr lang="en-US" altLang="en-US" dirty="0"/>
              <a:t>and Dichotomous Outcomes</a:t>
            </a:r>
            <a:endParaRPr lang="en-US" altLang="en-US" dirty="0" smtClean="0"/>
          </a:p>
        </p:txBody>
      </p:sp>
      <p:sp>
        <p:nvSpPr>
          <p:cNvPr id="3"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smtClean="0"/>
              <a:t>Copyright Paul D. Bliese</a:t>
            </a:r>
            <a:endParaRPr lang="en-US"/>
          </a:p>
        </p:txBody>
      </p:sp>
      <p:sp>
        <p:nvSpPr>
          <p:cNvPr id="5" name="Slide Number Placeholder 4"/>
          <p:cNvSpPr>
            <a:spLocks noGrp="1"/>
          </p:cNvSpPr>
          <p:nvPr>
            <p:ph type="sldNum" sz="quarter" idx="12"/>
          </p:nvPr>
        </p:nvSpPr>
        <p:spPr/>
        <p:txBody>
          <a:bodyPr/>
          <a:lstStyle/>
          <a:p>
            <a:pPr>
              <a:defRPr/>
            </a:pPr>
            <a:fld id="{835226D2-0891-40F2-B2B8-B4C2559ACDCA}" type="slidenum">
              <a:rPr lang="en-US" smtClean="0"/>
              <a:pPr>
                <a:defRPr/>
              </a:pPr>
              <a:t>255</a:t>
            </a:fld>
            <a:endParaRPr lang="en-US"/>
          </a:p>
        </p:txBody>
      </p:sp>
    </p:spTree>
    <p:extLst>
      <p:ext uri="{BB962C8B-B14F-4D97-AF65-F5344CB8AC3E}">
        <p14:creationId xmlns:p14="http://schemas.microsoft.com/office/powerpoint/2010/main" val="2718856992"/>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ICC(1) estimation and lme4</a:t>
            </a:r>
          </a:p>
        </p:txBody>
      </p:sp>
      <p:sp>
        <p:nvSpPr>
          <p:cNvPr id="3" name="Content Placeholder 2"/>
          <p:cNvSpPr>
            <a:spLocks noGrp="1"/>
          </p:cNvSpPr>
          <p:nvPr>
            <p:ph idx="1"/>
          </p:nvPr>
        </p:nvSpPr>
        <p:spPr/>
        <p:txBody>
          <a:bodyPr/>
          <a:lstStyle/>
          <a:p>
            <a:pPr marL="342900" lvl="1" indent="-342900">
              <a:buFontTx/>
              <a:buChar char="•"/>
            </a:pPr>
            <a:r>
              <a:rPr lang="en-US" dirty="0" smtClean="0"/>
              <a:t>Generalized Linear Mixed Effects Models (GLMMs) provide a way to estimate logistic regression in mixed-effects </a:t>
            </a:r>
            <a:r>
              <a:rPr lang="en-US" dirty="0"/>
              <a:t>model </a:t>
            </a:r>
            <a:r>
              <a:rPr lang="en-US" dirty="0" smtClean="0"/>
              <a:t>framework</a:t>
            </a:r>
          </a:p>
          <a:p>
            <a:pPr marL="742950" lvl="2" indent="-342900"/>
            <a:r>
              <a:rPr lang="en-US" dirty="0" smtClean="0"/>
              <a:t>GLMMs </a:t>
            </a:r>
            <a:r>
              <a:rPr lang="en-US" dirty="0"/>
              <a:t>can be estimated using the </a:t>
            </a:r>
            <a:r>
              <a:rPr lang="en-US" dirty="0" err="1"/>
              <a:t>lmer</a:t>
            </a:r>
            <a:r>
              <a:rPr lang="en-US" dirty="0"/>
              <a:t> function in the lme4 package in R</a:t>
            </a:r>
          </a:p>
          <a:p>
            <a:endParaRPr lang="en-US" dirty="0" smtClean="0"/>
          </a:p>
          <a:p>
            <a:r>
              <a:rPr lang="en-US" dirty="0" smtClean="0"/>
              <a:t>GLMM estimation is an evolving area of statistical method development</a:t>
            </a:r>
          </a:p>
          <a:p>
            <a:pPr lvl="1"/>
            <a:r>
              <a:rPr lang="en-US" dirty="0"/>
              <a:t>W</a:t>
            </a:r>
            <a:r>
              <a:rPr lang="en-US" dirty="0" smtClean="0"/>
              <a:t>orth trying out alternative models to ensure consistency (</a:t>
            </a:r>
            <a:r>
              <a:rPr lang="en-US" dirty="0" err="1" smtClean="0"/>
              <a:t>Bolker</a:t>
            </a:r>
            <a:r>
              <a:rPr lang="en-US" dirty="0" smtClean="0"/>
              <a:t> et al., 2008)</a:t>
            </a:r>
          </a:p>
          <a:p>
            <a:pPr lvl="1"/>
            <a:endParaRPr lang="en-US" dirty="0" smtClean="0"/>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42C316D0-A51E-4A1F-9155-03380F8B31EB}" type="slidenum">
              <a:rPr lang="en-US" smtClean="0"/>
              <a:pPr>
                <a:defRPr/>
              </a:pPr>
              <a:t>256</a:t>
            </a:fld>
            <a:endParaRPr lang="en-US"/>
          </a:p>
        </p:txBody>
      </p:sp>
    </p:spTree>
    <p:extLst>
      <p:ext uri="{BB962C8B-B14F-4D97-AF65-F5344CB8AC3E}">
        <p14:creationId xmlns:p14="http://schemas.microsoft.com/office/powerpoint/2010/main" val="2272138158"/>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ICC(1) estimation and lme4</a:t>
            </a:r>
          </a:p>
        </p:txBody>
      </p:sp>
      <p:sp>
        <p:nvSpPr>
          <p:cNvPr id="3" name="Content Placeholder 2"/>
          <p:cNvSpPr>
            <a:spLocks noGrp="1"/>
          </p:cNvSpPr>
          <p:nvPr>
            <p:ph idx="1"/>
          </p:nvPr>
        </p:nvSpPr>
        <p:spPr/>
        <p:txBody>
          <a:bodyPr/>
          <a:lstStyle/>
          <a:p>
            <a:r>
              <a:rPr lang="en-US" dirty="0" smtClean="0"/>
              <a:t>As with linear mixed-effects models (</a:t>
            </a:r>
            <a:r>
              <a:rPr lang="en-US" dirty="0" err="1" smtClean="0"/>
              <a:t>lme</a:t>
            </a:r>
            <a:r>
              <a:rPr lang="en-US" dirty="0" smtClean="0"/>
              <a:t>), it is important to begin by estimating the degree of non-independence in the outcome via the ICC(1)</a:t>
            </a:r>
          </a:p>
          <a:p>
            <a:endParaRPr lang="en-US" dirty="0" smtClean="0"/>
          </a:p>
          <a:p>
            <a:r>
              <a:rPr lang="en-US" dirty="0" smtClean="0"/>
              <a:t>In this module we:</a:t>
            </a:r>
          </a:p>
          <a:p>
            <a:pPr lvl="1"/>
            <a:r>
              <a:rPr lang="en-US" dirty="0" smtClean="0"/>
              <a:t>Estimate ICC(1) using ANOVA </a:t>
            </a:r>
          </a:p>
          <a:p>
            <a:pPr lvl="1"/>
            <a:r>
              <a:rPr lang="en-US" dirty="0" err="1" smtClean="0"/>
              <a:t>glmer</a:t>
            </a:r>
            <a:r>
              <a:rPr lang="en-US" dirty="0" smtClean="0"/>
              <a:t> function in the lme4 library using a binomial link </a:t>
            </a:r>
          </a:p>
          <a:p>
            <a:pPr lvl="1"/>
            <a:r>
              <a:rPr lang="en-US" dirty="0" smtClean="0"/>
              <a:t>We will also use the </a:t>
            </a:r>
            <a:r>
              <a:rPr lang="en-US" dirty="0"/>
              <a:t>"</a:t>
            </a:r>
            <a:r>
              <a:rPr lang="en-US" dirty="0" err="1" smtClean="0"/>
              <a:t>bobyqa</a:t>
            </a:r>
            <a:r>
              <a:rPr lang="en-US" dirty="0" smtClean="0"/>
              <a:t>" optimizer</a:t>
            </a:r>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42C316D0-A51E-4A1F-9155-03380F8B31EB}" type="slidenum">
              <a:rPr lang="en-US" smtClean="0"/>
              <a:pPr>
                <a:defRPr/>
              </a:pPr>
              <a:t>257</a:t>
            </a:fld>
            <a:endParaRPr lang="en-US"/>
          </a:p>
        </p:txBody>
      </p:sp>
    </p:spTree>
    <p:extLst>
      <p:ext uri="{BB962C8B-B14F-4D97-AF65-F5344CB8AC3E}">
        <p14:creationId xmlns:p14="http://schemas.microsoft.com/office/powerpoint/2010/main" val="1261163555"/>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ICC(1) estimation and lme4</a:t>
            </a:r>
          </a:p>
        </p:txBody>
      </p:sp>
      <p:sp>
        <p:nvSpPr>
          <p:cNvPr id="3" name="Content Placeholder 2"/>
          <p:cNvSpPr>
            <a:spLocks noGrp="1"/>
          </p:cNvSpPr>
          <p:nvPr>
            <p:ph idx="1"/>
          </p:nvPr>
        </p:nvSpPr>
        <p:spPr>
          <a:xfrm>
            <a:off x="677863" y="1236554"/>
            <a:ext cx="7772400" cy="1648536"/>
          </a:xfrm>
        </p:spPr>
        <p:txBody>
          <a:bodyPr/>
          <a:lstStyle/>
          <a:p>
            <a:pPr marL="342900" lvl="1" indent="-342900">
              <a:buFontTx/>
              <a:buChar char="•"/>
            </a:pPr>
            <a:r>
              <a:rPr lang="en-US" dirty="0" smtClean="0"/>
              <a:t>The ICC(1) estimates the degree to which individual responses are influenced by group membership</a:t>
            </a:r>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42C316D0-A51E-4A1F-9155-03380F8B31EB}" type="slidenum">
              <a:rPr lang="en-US" smtClean="0"/>
              <a:pPr>
                <a:defRPr/>
              </a:pPr>
              <a:t>258</a:t>
            </a:fld>
            <a:endParaRPr lang="en-US"/>
          </a:p>
        </p:txBody>
      </p:sp>
      <p:pic>
        <p:nvPicPr>
          <p:cNvPr id="1566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0972"/>
          <a:stretch/>
        </p:blipFill>
        <p:spPr bwMode="auto">
          <a:xfrm>
            <a:off x="3623636" y="1733595"/>
            <a:ext cx="5252380" cy="4664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bwMode="auto">
          <a:xfrm>
            <a:off x="693683" y="2048441"/>
            <a:ext cx="7819696" cy="64697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None/>
              <a:defRPr/>
            </a:pPr>
            <a:r>
              <a:rPr lang="en-US" sz="1800" dirty="0">
                <a:latin typeface="Courier New" pitchFamily="49" charset="0"/>
              </a:rPr>
              <a:t>with(bh1996, </a:t>
            </a:r>
            <a:r>
              <a:rPr lang="en-US" sz="1800" dirty="0" err="1">
                <a:latin typeface="Courier New" pitchFamily="49" charset="0"/>
              </a:rPr>
              <a:t>graph.ran.mean</a:t>
            </a:r>
            <a:r>
              <a:rPr lang="en-US" sz="1800" dirty="0">
                <a:latin typeface="Courier New" pitchFamily="49" charset="0"/>
              </a:rPr>
              <a:t>(WB.DICHOT, GRP, </a:t>
            </a:r>
            <a:r>
              <a:rPr lang="en-US" sz="1800" dirty="0" err="1">
                <a:latin typeface="Courier New" pitchFamily="49" charset="0"/>
              </a:rPr>
              <a:t>nreps</a:t>
            </a:r>
            <a:r>
              <a:rPr lang="en-US" sz="1800" dirty="0">
                <a:latin typeface="Courier New" pitchFamily="49" charset="0"/>
              </a:rPr>
              <a:t>=1000</a:t>
            </a:r>
            <a:r>
              <a:rPr lang="en-US" sz="1800" dirty="0" smtClean="0">
                <a:latin typeface="Courier New" pitchFamily="49" charset="0"/>
              </a:rPr>
              <a:t>,</a:t>
            </a:r>
          </a:p>
          <a:p>
            <a:pPr marL="0" indent="0">
              <a:spcBef>
                <a:spcPct val="0"/>
              </a:spcBef>
              <a:buNone/>
              <a:defRPr/>
            </a:pPr>
            <a:r>
              <a:rPr lang="en-US" sz="1800" dirty="0">
                <a:latin typeface="Courier New" pitchFamily="49" charset="0"/>
              </a:rPr>
              <a:t> </a:t>
            </a:r>
            <a:r>
              <a:rPr lang="en-US" sz="1800" dirty="0" smtClean="0">
                <a:latin typeface="Courier New" pitchFamily="49" charset="0"/>
              </a:rPr>
              <a:t>    </a:t>
            </a:r>
            <a:r>
              <a:rPr lang="en-US" sz="1800" dirty="0">
                <a:latin typeface="Courier New" pitchFamily="49" charset="0"/>
              </a:rPr>
              <a:t>limits=c(0,1), graph=TRUE, </a:t>
            </a:r>
            <a:r>
              <a:rPr lang="en-US" sz="1800" dirty="0" err="1">
                <a:latin typeface="Courier New" pitchFamily="49" charset="0"/>
              </a:rPr>
              <a:t>bootci</a:t>
            </a:r>
            <a:r>
              <a:rPr lang="en-US" sz="1800" dirty="0">
                <a:latin typeface="Courier New" pitchFamily="49" charset="0"/>
              </a:rPr>
              <a:t>=FALSE</a:t>
            </a:r>
            <a:r>
              <a:rPr lang="en-US" sz="1800" dirty="0" smtClean="0">
                <a:latin typeface="Courier New" pitchFamily="49" charset="0"/>
              </a:rPr>
              <a:t>))</a:t>
            </a:r>
            <a:endParaRPr lang="en-US" sz="1800" dirty="0">
              <a:latin typeface="Courier New" pitchFamily="49" charset="0"/>
            </a:endParaRPr>
          </a:p>
        </p:txBody>
      </p:sp>
      <p:sp>
        <p:nvSpPr>
          <p:cNvPr id="9" name="Content Placeholder 2"/>
          <p:cNvSpPr txBox="1">
            <a:spLocks/>
          </p:cNvSpPr>
          <p:nvPr/>
        </p:nvSpPr>
        <p:spPr bwMode="auto">
          <a:xfrm>
            <a:off x="672602" y="2839426"/>
            <a:ext cx="3126887" cy="1648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342900" lvl="1" indent="-342900">
              <a:buFontTx/>
              <a:buChar char="•"/>
            </a:pPr>
            <a:r>
              <a:rPr lang="en-US" kern="0" dirty="0" smtClean="0"/>
              <a:t>Are differences more than just random variation?</a:t>
            </a:r>
          </a:p>
          <a:p>
            <a:pPr marL="342900" lvl="1" indent="-342900">
              <a:buFontTx/>
              <a:buChar char="•"/>
            </a:pPr>
            <a:r>
              <a:rPr lang="en-US" kern="0" dirty="0" smtClean="0"/>
              <a:t>Appears to be some non-independence</a:t>
            </a:r>
          </a:p>
        </p:txBody>
      </p:sp>
    </p:spTree>
    <p:extLst>
      <p:ext uri="{BB962C8B-B14F-4D97-AF65-F5344CB8AC3E}">
        <p14:creationId xmlns:p14="http://schemas.microsoft.com/office/powerpoint/2010/main" val="588163429"/>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ICC(1) estimation and lme4</a:t>
            </a:r>
          </a:p>
        </p:txBody>
      </p:sp>
      <p:sp>
        <p:nvSpPr>
          <p:cNvPr id="3" name="Content Placeholder 2"/>
          <p:cNvSpPr>
            <a:spLocks noGrp="1"/>
          </p:cNvSpPr>
          <p:nvPr>
            <p:ph idx="1"/>
          </p:nvPr>
        </p:nvSpPr>
        <p:spPr/>
        <p:txBody>
          <a:bodyPr/>
          <a:lstStyle/>
          <a:p>
            <a:pPr marL="342900" lvl="1" indent="-342900">
              <a:buFontTx/>
              <a:buChar char="•"/>
            </a:pPr>
            <a:r>
              <a:rPr lang="en-US" dirty="0" err="1" smtClean="0"/>
              <a:t>Ridout</a:t>
            </a:r>
            <a:r>
              <a:rPr lang="en-US" dirty="0" smtClean="0"/>
              <a:t>, Demetrio &amp; Firth (1999) describe several ways to estimate ICC(1), but we consider two:</a:t>
            </a:r>
          </a:p>
          <a:p>
            <a:pPr marL="742950" lvl="2" indent="-342900"/>
            <a:r>
              <a:rPr lang="en-US" dirty="0" smtClean="0"/>
              <a:t>ANOVA method:  </a:t>
            </a:r>
            <a:r>
              <a:rPr lang="en-US" dirty="0" err="1" smtClean="0"/>
              <a:t>Ridout</a:t>
            </a:r>
            <a:r>
              <a:rPr lang="en-US" dirty="0" smtClean="0"/>
              <a:t>, et al. (1999) showed that estimates from the a one-way ANOVA performed well in a simulation</a:t>
            </a:r>
          </a:p>
          <a:p>
            <a:pPr marL="742950" lvl="2" indent="-342900"/>
            <a:r>
              <a:rPr lang="en-US" dirty="0" smtClean="0"/>
              <a:t>Variance estimates of tau from a GLMM model estimated using the lme4 package</a:t>
            </a:r>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42C316D0-A51E-4A1F-9155-03380F8B31EB}" type="slidenum">
              <a:rPr lang="en-US" smtClean="0"/>
              <a:pPr>
                <a:defRPr/>
              </a:pPr>
              <a:t>259</a:t>
            </a:fld>
            <a:endParaRPr lang="en-US"/>
          </a:p>
        </p:txBody>
      </p:sp>
    </p:spTree>
    <p:extLst>
      <p:ext uri="{BB962C8B-B14F-4D97-AF65-F5344CB8AC3E}">
        <p14:creationId xmlns:p14="http://schemas.microsoft.com/office/powerpoint/2010/main" val="12330248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a:t>
            </a:r>
            <a:endParaRPr lang="en-US" dirty="0"/>
          </a:p>
        </p:txBody>
      </p:sp>
      <p:graphicFrame>
        <p:nvGraphicFramePr>
          <p:cNvPr id="8" name="Content Placeholder 7"/>
          <p:cNvGraphicFramePr>
            <a:graphicFrameLocks noGrp="1"/>
          </p:cNvGraphicFramePr>
          <p:nvPr>
            <p:ph idx="1"/>
          </p:nvPr>
        </p:nvGraphicFramePr>
        <p:xfrm>
          <a:off x="2037122" y="1203154"/>
          <a:ext cx="5069755" cy="4706757"/>
        </p:xfrm>
        <a:graphic>
          <a:graphicData uri="http://schemas.openxmlformats.org/drawingml/2006/table">
            <a:tbl>
              <a:tblPr/>
              <a:tblGrid>
                <a:gridCol w="950579"/>
                <a:gridCol w="950579"/>
                <a:gridCol w="1267439"/>
                <a:gridCol w="950579"/>
                <a:gridCol w="950579"/>
              </a:tblGrid>
              <a:tr h="378132">
                <a:tc>
                  <a:txBody>
                    <a:bodyPr/>
                    <a:lstStyle/>
                    <a:p>
                      <a:pPr algn="ctr" fontAlgn="b"/>
                      <a:r>
                        <a:rPr lang="en-US" sz="1800" b="0" i="0" u="none" strike="noStrike" dirty="0">
                          <a:solidFill>
                            <a:srgbClr val="000000"/>
                          </a:solidFill>
                          <a:effectLst/>
                          <a:latin typeface="Calibri" panose="020F0502020204030204" pitchFamily="34" charset="0"/>
                        </a:rPr>
                        <a:t>ID</a:t>
                      </a:r>
                    </a:p>
                  </a:txBody>
                  <a:tcPr marL="6350" marR="6350" marT="635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GRP.ID</a:t>
                      </a:r>
                    </a:p>
                  </a:txBody>
                  <a:tcPr marL="6350" marR="6350" marT="635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Depression</a:t>
                      </a:r>
                    </a:p>
                  </a:txBody>
                  <a:tcPr marL="6350" marR="6350" marT="635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Colleff</a:t>
                      </a:r>
                    </a:p>
                  </a:txBody>
                  <a:tcPr marL="6350" marR="6350" marT="635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Provider</a:t>
                      </a:r>
                    </a:p>
                  </a:txBody>
                  <a:tcPr marL="6350" marR="6350" marT="635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575">
                <a:tc>
                  <a:txBody>
                    <a:bodyPr/>
                    <a:lstStyle/>
                    <a:p>
                      <a:pPr algn="ctr" fontAlgn="b"/>
                      <a:r>
                        <a:rPr lang="en-US" sz="1800" b="0" i="0" u="none" strike="noStrike" dirty="0">
                          <a:solidFill>
                            <a:srgbClr val="000000"/>
                          </a:solidFill>
                          <a:effectLst/>
                          <a:latin typeface="Calibri" panose="020F0502020204030204" pitchFamily="34" charset="0"/>
                        </a:rPr>
                        <a:t>1</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a:solidFill>
                            <a:srgbClr val="000000"/>
                          </a:solidFill>
                          <a:effectLst/>
                          <a:latin typeface="Calibri" panose="020F0502020204030204" pitchFamily="34" charset="0"/>
                        </a:rPr>
                        <a:t>3.5</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a:solidFill>
                            <a:srgbClr val="000000"/>
                          </a:solidFill>
                          <a:effectLst/>
                          <a:latin typeface="Calibri" panose="020F0502020204030204" pitchFamily="34" charset="0"/>
                        </a:rPr>
                        <a:t>3</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4.1</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3.3</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2.3</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2.1</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4</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2.2</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3.2</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5</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1.3</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3.3</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6</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3.5</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2.1</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7</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2.2</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3.1</a:t>
                      </a:r>
                    </a:p>
                  </a:txBody>
                  <a:tcPr marL="6350" marR="6350" marT="6350"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8</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3.1</a:t>
                      </a:r>
                    </a:p>
                  </a:txBody>
                  <a:tcPr marL="6350" marR="6350" marT="6350"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4.1</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9</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3.4</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3.2</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10</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2.2</a:t>
                      </a:r>
                    </a:p>
                  </a:txBody>
                  <a:tcPr marL="6350" marR="6350" marT="6350"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4.2</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11</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4.3</a:t>
                      </a:r>
                    </a:p>
                  </a:txBody>
                  <a:tcPr marL="6350" marR="6350" marT="6350"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3.3</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12</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2.1</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2.1</a:t>
                      </a:r>
                    </a:p>
                  </a:txBody>
                  <a:tcPr marL="6350" marR="6350" marT="6350"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13</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2.5</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3.1</a:t>
                      </a:r>
                    </a:p>
                  </a:txBody>
                  <a:tcPr marL="6350" marR="6350" marT="6350"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14</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3.6</a:t>
                      </a:r>
                    </a:p>
                  </a:txBody>
                  <a:tcPr marL="6350" marR="6350" marT="635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3.4</a:t>
                      </a:r>
                    </a:p>
                  </a:txBody>
                  <a:tcPr marL="6350" marR="6350" marT="6350"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r>
              <a:tr h="288575">
                <a:tc>
                  <a:txBody>
                    <a:bodyPr/>
                    <a:lstStyle/>
                    <a:p>
                      <a:pPr algn="ctr" fontAlgn="b"/>
                      <a:r>
                        <a:rPr lang="en-US" sz="1800" b="0" i="0" u="none" strike="noStrike">
                          <a:solidFill>
                            <a:srgbClr val="000000"/>
                          </a:solidFill>
                          <a:effectLst/>
                          <a:latin typeface="Calibri" panose="020F0502020204030204" pitchFamily="34" charset="0"/>
                        </a:rPr>
                        <a:t>15</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3</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2.1</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2.2</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tcPr>
                </a:tc>
              </a:tr>
            </a:tbl>
          </a:graphicData>
        </a:graphic>
      </p:graphicFrame>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26</a:t>
            </a:fld>
            <a:endParaRPr lang="en-US"/>
          </a:p>
        </p:txBody>
      </p:sp>
    </p:spTree>
    <p:extLst>
      <p:ext uri="{BB962C8B-B14F-4D97-AF65-F5344CB8AC3E}">
        <p14:creationId xmlns:p14="http://schemas.microsoft.com/office/powerpoint/2010/main" val="1900450611"/>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ICC(1) estimation and lme4</a:t>
            </a:r>
          </a:p>
        </p:txBody>
      </p:sp>
      <p:sp>
        <p:nvSpPr>
          <p:cNvPr id="3" name="Content Placeholder 2"/>
          <p:cNvSpPr>
            <a:spLocks noGrp="1"/>
          </p:cNvSpPr>
          <p:nvPr>
            <p:ph idx="1"/>
          </p:nvPr>
        </p:nvSpPr>
        <p:spPr/>
        <p:txBody>
          <a:bodyPr/>
          <a:lstStyle/>
          <a:p>
            <a:pPr marL="342900" lvl="1" indent="-342900">
              <a:buFontTx/>
              <a:buChar char="•"/>
            </a:pPr>
            <a:r>
              <a:rPr lang="en-US" dirty="0" smtClean="0"/>
              <a:t>ANOVA method</a:t>
            </a:r>
          </a:p>
          <a:p>
            <a:pPr marL="742950" lvl="2" indent="-342900"/>
            <a:r>
              <a:rPr lang="en-US" altLang="en-US" dirty="0" smtClean="0"/>
              <a:t>ICC(1</a:t>
            </a:r>
            <a:r>
              <a:rPr lang="en-US" altLang="en-US" dirty="0"/>
              <a:t>)=(MSB-MSW)/[MSB+((Ng-1)*MSW</a:t>
            </a:r>
            <a:r>
              <a:rPr lang="en-US" altLang="en-US" dirty="0" smtClean="0"/>
              <a:t>)]</a:t>
            </a:r>
          </a:p>
          <a:p>
            <a:pPr marL="742950" lvl="2" indent="-342900"/>
            <a:endParaRPr lang="en-US" dirty="0"/>
          </a:p>
          <a:p>
            <a:pPr marL="742950" lvl="2" indent="-342900"/>
            <a:endParaRPr lang="en-US" dirty="0" smtClean="0"/>
          </a:p>
          <a:p>
            <a:pPr marL="742950" lvl="2" indent="-342900"/>
            <a:endParaRPr lang="en-US" dirty="0"/>
          </a:p>
          <a:p>
            <a:pPr marL="742950" lvl="2" indent="-342900"/>
            <a:endParaRPr lang="en-US" dirty="0" smtClean="0"/>
          </a:p>
          <a:p>
            <a:pPr marL="742950" lvl="2" indent="-342900"/>
            <a:endParaRPr lang="en-US" dirty="0"/>
          </a:p>
          <a:p>
            <a:pPr marL="742950" lvl="2" indent="-342900"/>
            <a:endParaRPr lang="en-US" dirty="0" smtClean="0"/>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42C316D0-A51E-4A1F-9155-03380F8B31EB}" type="slidenum">
              <a:rPr lang="en-US" smtClean="0"/>
              <a:pPr>
                <a:defRPr/>
              </a:pPr>
              <a:t>260</a:t>
            </a:fld>
            <a:endParaRPr lang="en-US"/>
          </a:p>
        </p:txBody>
      </p:sp>
      <p:sp>
        <p:nvSpPr>
          <p:cNvPr id="7" name="Text Box 7"/>
          <p:cNvSpPr txBox="1">
            <a:spLocks noChangeArrowheads="1"/>
          </p:cNvSpPr>
          <p:nvPr/>
        </p:nvSpPr>
        <p:spPr bwMode="auto">
          <a:xfrm>
            <a:off x="747713" y="2233006"/>
            <a:ext cx="7653337" cy="3970318"/>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a:latin typeface="Courier New" pitchFamily="49" charset="0"/>
              </a:rPr>
              <a:t>tmod</a:t>
            </a:r>
            <a:r>
              <a:rPr lang="en-US" altLang="en-US" sz="1800" dirty="0">
                <a:latin typeface="Courier New" pitchFamily="49" charset="0"/>
              </a:rPr>
              <a:t>&lt;-</a:t>
            </a:r>
            <a:r>
              <a:rPr lang="en-US" altLang="en-US" sz="1800" dirty="0" err="1" smtClean="0">
                <a:latin typeface="Courier New" pitchFamily="49" charset="0"/>
              </a:rPr>
              <a:t>aov</a:t>
            </a:r>
            <a:r>
              <a:rPr lang="en-US" altLang="en-US" sz="1800" dirty="0" smtClean="0">
                <a:latin typeface="Courier New" pitchFamily="49" charset="0"/>
              </a:rPr>
              <a:t>(</a:t>
            </a:r>
            <a:r>
              <a:rPr lang="en-US" altLang="en-US" sz="1800" dirty="0" err="1" smtClean="0">
                <a:latin typeface="Courier New" pitchFamily="49" charset="0"/>
              </a:rPr>
              <a:t>WB.DICHOT~as.factor</a:t>
            </a:r>
            <a:r>
              <a:rPr lang="en-US" altLang="en-US" sz="1800" dirty="0" smtClean="0">
                <a:latin typeface="Courier New" pitchFamily="49" charset="0"/>
              </a:rPr>
              <a:t>(GRP),data=bh1996)</a:t>
            </a:r>
            <a:endParaRPr lang="en-US" altLang="en-US" sz="1800" dirty="0">
              <a:latin typeface="Courier New" pitchFamily="49" charset="0"/>
            </a:endParaRPr>
          </a:p>
          <a:p>
            <a:pPr>
              <a:spcBef>
                <a:spcPct val="0"/>
              </a:spcBef>
              <a:buFontTx/>
              <a:buNone/>
            </a:pPr>
            <a:r>
              <a:rPr lang="en-US" altLang="en-US" sz="1800" dirty="0">
                <a:latin typeface="Courier New" pitchFamily="49" charset="0"/>
              </a:rPr>
              <a:t>&gt; summary(</a:t>
            </a:r>
            <a:r>
              <a:rPr lang="en-US" altLang="en-US" sz="1800" dirty="0" err="1">
                <a:latin typeface="Courier New" pitchFamily="49" charset="0"/>
              </a:rPr>
              <a:t>tmod</a:t>
            </a:r>
            <a:r>
              <a:rPr lang="en-US" altLang="en-US" sz="1800" dirty="0">
                <a:latin typeface="Courier New" pitchFamily="49" charset="0"/>
              </a:rPr>
              <a:t>)</a:t>
            </a:r>
          </a:p>
          <a:p>
            <a:pPr>
              <a:spcBef>
                <a:spcPct val="0"/>
              </a:spcBef>
              <a:buFontTx/>
              <a:buNone/>
            </a:pPr>
            <a:r>
              <a:rPr lang="en-US" altLang="en-US" sz="1800" dirty="0">
                <a:latin typeface="Courier New" pitchFamily="49" charset="0"/>
              </a:rPr>
              <a:t>                 </a:t>
            </a:r>
            <a:r>
              <a:rPr lang="en-US" altLang="en-US" sz="1800" dirty="0" err="1">
                <a:latin typeface="Courier New" pitchFamily="49" charset="0"/>
              </a:rPr>
              <a:t>Df</a:t>
            </a:r>
            <a:r>
              <a:rPr lang="en-US" altLang="en-US" sz="1800" dirty="0">
                <a:latin typeface="Courier New" pitchFamily="49" charset="0"/>
              </a:rPr>
              <a:t> Sum </a:t>
            </a:r>
            <a:r>
              <a:rPr lang="en-US" altLang="en-US" sz="1800" dirty="0" err="1">
                <a:latin typeface="Courier New" pitchFamily="49" charset="0"/>
              </a:rPr>
              <a:t>Sq</a:t>
            </a:r>
            <a:r>
              <a:rPr lang="en-US" altLang="en-US" sz="1800" dirty="0">
                <a:latin typeface="Courier New" pitchFamily="49" charset="0"/>
              </a:rPr>
              <a:t> Mean </a:t>
            </a:r>
            <a:r>
              <a:rPr lang="en-US" altLang="en-US" sz="1800" dirty="0" err="1">
                <a:latin typeface="Courier New" pitchFamily="49" charset="0"/>
              </a:rPr>
              <a:t>Sq</a:t>
            </a:r>
            <a:r>
              <a:rPr lang="en-US" altLang="en-US" sz="1800" dirty="0">
                <a:latin typeface="Courier New" pitchFamily="49" charset="0"/>
              </a:rPr>
              <a:t> F value </a:t>
            </a:r>
            <a:r>
              <a:rPr lang="en-US" altLang="en-US" sz="1800" dirty="0" err="1">
                <a:latin typeface="Courier New" pitchFamily="49" charset="0"/>
              </a:rPr>
              <a:t>Pr</a:t>
            </a:r>
            <a:r>
              <a:rPr lang="en-US" altLang="en-US" sz="1800" dirty="0">
                <a:latin typeface="Courier New" pitchFamily="49" charset="0"/>
              </a:rPr>
              <a:t>(&gt;F)    </a:t>
            </a:r>
          </a:p>
          <a:p>
            <a:pPr>
              <a:spcBef>
                <a:spcPct val="0"/>
              </a:spcBef>
              <a:buFontTx/>
              <a:buNone/>
            </a:pPr>
            <a:r>
              <a:rPr lang="en-US" altLang="en-US" sz="1800" dirty="0" err="1">
                <a:latin typeface="Courier New" pitchFamily="49" charset="0"/>
              </a:rPr>
              <a:t>as.factor</a:t>
            </a:r>
            <a:r>
              <a:rPr lang="en-US" altLang="en-US" sz="1800" dirty="0">
                <a:latin typeface="Courier New" pitchFamily="49" charset="0"/>
              </a:rPr>
              <a:t>(GRP)   98   70.7  0.7212    2.96 &lt;2e-16 ***</a:t>
            </a:r>
          </a:p>
          <a:p>
            <a:pPr>
              <a:spcBef>
                <a:spcPct val="0"/>
              </a:spcBef>
              <a:buFontTx/>
              <a:buNone/>
            </a:pPr>
            <a:r>
              <a:rPr lang="en-US" altLang="en-US" sz="1800" dirty="0">
                <a:latin typeface="Courier New" pitchFamily="49" charset="0"/>
              </a:rPr>
              <a:t>Residuals      7283 1774.7  0.2437               </a:t>
            </a:r>
            <a:endParaRPr lang="en-US" altLang="en-US" sz="1800" dirty="0" smtClean="0">
              <a:latin typeface="Courier New" pitchFamily="49" charset="0"/>
            </a:endParaRPr>
          </a:p>
          <a:p>
            <a:pPr>
              <a:spcBef>
                <a:spcPct val="0"/>
              </a:spcBef>
              <a:buFontTx/>
              <a:buNone/>
            </a:pPr>
            <a:r>
              <a:rPr lang="en-US" altLang="en-US" sz="1800" dirty="0">
                <a:latin typeface="Courier New" pitchFamily="49" charset="0"/>
              </a:rPr>
              <a:t>&gt; </a:t>
            </a:r>
            <a:r>
              <a:rPr lang="en-US" altLang="en-US" sz="1800" dirty="0" err="1">
                <a:latin typeface="Courier New" pitchFamily="49" charset="0"/>
              </a:rPr>
              <a:t>nrow</a:t>
            </a:r>
            <a:r>
              <a:rPr lang="en-US" altLang="en-US" sz="1800" dirty="0">
                <a:latin typeface="Courier New" pitchFamily="49" charset="0"/>
              </a:rPr>
              <a:t>(bh1996)/length(unique(bh1996$GRP</a:t>
            </a:r>
            <a:r>
              <a:rPr lang="en-US" altLang="en-US" sz="1800" dirty="0" smtClean="0">
                <a:latin typeface="Courier New" pitchFamily="49" charset="0"/>
              </a:rPr>
              <a:t>)) #</a:t>
            </a:r>
            <a:r>
              <a:rPr lang="en-US" altLang="en-US" sz="1800" dirty="0" err="1" smtClean="0">
                <a:latin typeface="Courier New" pitchFamily="49" charset="0"/>
              </a:rPr>
              <a:t>Grp</a:t>
            </a:r>
            <a:r>
              <a:rPr lang="en-US" altLang="en-US" sz="1800" dirty="0" smtClean="0">
                <a:latin typeface="Courier New" pitchFamily="49" charset="0"/>
              </a:rPr>
              <a:t> size</a:t>
            </a:r>
            <a:endParaRPr lang="en-US" altLang="en-US" sz="1800" dirty="0">
              <a:latin typeface="Courier New" pitchFamily="49" charset="0"/>
            </a:endParaRPr>
          </a:p>
          <a:p>
            <a:pPr>
              <a:spcBef>
                <a:spcPct val="0"/>
              </a:spcBef>
              <a:buFontTx/>
              <a:buNone/>
            </a:pPr>
            <a:r>
              <a:rPr lang="en-US" altLang="en-US" sz="1800" dirty="0">
                <a:latin typeface="Courier New" pitchFamily="49" charset="0"/>
              </a:rPr>
              <a:t>[1] 74.56566   </a:t>
            </a:r>
            <a:endParaRPr lang="en-US" altLang="en-US" sz="1800" dirty="0" smtClean="0">
              <a:latin typeface="Courier New" pitchFamily="49" charset="0"/>
            </a:endParaRP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(0.7212-0.2437)/(0.7212+((75-1)*0.2437)) </a:t>
            </a:r>
          </a:p>
          <a:p>
            <a:pPr>
              <a:spcBef>
                <a:spcPct val="0"/>
              </a:spcBef>
              <a:buFontTx/>
              <a:buNone/>
            </a:pPr>
            <a:r>
              <a:rPr lang="en-US" altLang="en-US" sz="1800" dirty="0">
                <a:latin typeface="Courier New" pitchFamily="49" charset="0"/>
              </a:rPr>
              <a:t>[1] </a:t>
            </a:r>
            <a:r>
              <a:rPr lang="en-US" altLang="en-US" sz="1800" dirty="0" smtClean="0">
                <a:latin typeface="Courier New" pitchFamily="49" charset="0"/>
              </a:rPr>
              <a:t>0.02545988</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ICC1(</a:t>
            </a:r>
            <a:r>
              <a:rPr lang="en-US" altLang="en-US" sz="1800" dirty="0" err="1">
                <a:latin typeface="Courier New" pitchFamily="49" charset="0"/>
              </a:rPr>
              <a:t>tmod</a:t>
            </a:r>
            <a:r>
              <a:rPr lang="en-US" altLang="en-US" sz="1800" dirty="0" smtClean="0">
                <a:latin typeface="Courier New" pitchFamily="49" charset="0"/>
              </a:rPr>
              <a:t>)    #ICC1 function in multilevel package</a:t>
            </a:r>
            <a:endParaRPr lang="en-US" altLang="en-US" sz="1800" dirty="0">
              <a:latin typeface="Courier New" pitchFamily="49" charset="0"/>
            </a:endParaRPr>
          </a:p>
          <a:p>
            <a:pPr>
              <a:spcBef>
                <a:spcPct val="0"/>
              </a:spcBef>
              <a:buFontTx/>
              <a:buNone/>
            </a:pPr>
            <a:r>
              <a:rPr lang="en-US" altLang="en-US" sz="1800" dirty="0">
                <a:latin typeface="Courier New" pitchFamily="49" charset="0"/>
              </a:rPr>
              <a:t>[1] </a:t>
            </a:r>
            <a:r>
              <a:rPr lang="en-US" altLang="en-US" sz="1800" dirty="0" smtClean="0">
                <a:latin typeface="Courier New" pitchFamily="49" charset="0"/>
              </a:rPr>
              <a:t>0.02560796</a:t>
            </a:r>
          </a:p>
          <a:p>
            <a:pPr>
              <a:spcBef>
                <a:spcPct val="0"/>
              </a:spcBef>
              <a:buFontTx/>
              <a:buNone/>
            </a:pPr>
            <a:endParaRPr lang="en-US" altLang="en-US" sz="1800" dirty="0">
              <a:latin typeface="Courier New" pitchFamily="49" charset="0"/>
            </a:endParaRPr>
          </a:p>
        </p:txBody>
      </p:sp>
    </p:spTree>
    <p:extLst>
      <p:ext uri="{BB962C8B-B14F-4D97-AF65-F5344CB8AC3E}">
        <p14:creationId xmlns:p14="http://schemas.microsoft.com/office/powerpoint/2010/main" val="2965786080"/>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ICC(1) estimation and lme4</a:t>
            </a:r>
          </a:p>
        </p:txBody>
      </p:sp>
      <p:sp>
        <p:nvSpPr>
          <p:cNvPr id="3" name="Content Placeholder 2"/>
          <p:cNvSpPr>
            <a:spLocks noGrp="1"/>
          </p:cNvSpPr>
          <p:nvPr>
            <p:ph idx="1"/>
          </p:nvPr>
        </p:nvSpPr>
        <p:spPr/>
        <p:txBody>
          <a:bodyPr/>
          <a:lstStyle/>
          <a:p>
            <a:pPr marL="342900" lvl="1" indent="-342900">
              <a:buFontTx/>
              <a:buChar char="•"/>
            </a:pPr>
            <a:r>
              <a:rPr lang="en-US" dirty="0" smtClean="0"/>
              <a:t>GLMM method with </a:t>
            </a:r>
            <a:r>
              <a:rPr lang="en-US" dirty="0" err="1"/>
              <a:t>l</a:t>
            </a:r>
            <a:r>
              <a:rPr lang="en-US" altLang="en-US" dirty="0" err="1" smtClean="0"/>
              <a:t>mer</a:t>
            </a:r>
            <a:r>
              <a:rPr lang="en-US" altLang="en-US" dirty="0" smtClean="0"/>
              <a:t> from lme4 package</a:t>
            </a:r>
          </a:p>
          <a:p>
            <a:pPr marL="742950" lvl="2" indent="-342900"/>
            <a:endParaRPr lang="en-US" dirty="0"/>
          </a:p>
          <a:p>
            <a:pPr marL="742950" lvl="2" indent="-342900"/>
            <a:endParaRPr lang="en-US" dirty="0" smtClean="0"/>
          </a:p>
          <a:p>
            <a:pPr marL="742950" lvl="2" indent="-342900"/>
            <a:endParaRPr lang="en-US" dirty="0"/>
          </a:p>
          <a:p>
            <a:pPr marL="742950" lvl="2" indent="-342900"/>
            <a:endParaRPr lang="en-US" dirty="0" smtClean="0"/>
          </a:p>
          <a:p>
            <a:pPr marL="742950" lvl="2" indent="-342900"/>
            <a:endParaRPr lang="en-US" dirty="0"/>
          </a:p>
          <a:p>
            <a:pPr marL="742950" lvl="2" indent="-342900"/>
            <a:endParaRPr lang="en-US" dirty="0" smtClean="0"/>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42C316D0-A51E-4A1F-9155-03380F8B31EB}" type="slidenum">
              <a:rPr lang="en-US" smtClean="0"/>
              <a:pPr>
                <a:defRPr/>
              </a:pPr>
              <a:t>261</a:t>
            </a:fld>
            <a:endParaRPr lang="en-US"/>
          </a:p>
        </p:txBody>
      </p:sp>
      <p:sp>
        <p:nvSpPr>
          <p:cNvPr id="7" name="Text Box 7"/>
          <p:cNvSpPr txBox="1">
            <a:spLocks noChangeArrowheads="1"/>
          </p:cNvSpPr>
          <p:nvPr/>
        </p:nvSpPr>
        <p:spPr bwMode="auto">
          <a:xfrm>
            <a:off x="747713" y="1807324"/>
            <a:ext cx="7653337" cy="2585323"/>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library(lme4)</a:t>
            </a:r>
          </a:p>
          <a:p>
            <a:pPr>
              <a:spcBef>
                <a:spcPct val="0"/>
              </a:spcBef>
              <a:buFontTx/>
              <a:buNone/>
            </a:pPr>
            <a:r>
              <a:rPr lang="en-US" altLang="en-US" sz="1800" dirty="0">
                <a:latin typeface="Courier New" pitchFamily="49" charset="0"/>
              </a:rPr>
              <a:t>Loading required package: Matrix</a:t>
            </a:r>
          </a:p>
          <a:p>
            <a:pPr>
              <a:spcBef>
                <a:spcPct val="0"/>
              </a:spcBef>
              <a:buFontTx/>
              <a:buNone/>
            </a:pPr>
            <a:r>
              <a:rPr lang="en-US" altLang="en-US" sz="1800" dirty="0">
                <a:latin typeface="Courier New" pitchFamily="49" charset="0"/>
              </a:rPr>
              <a:t>Loading required package: </a:t>
            </a:r>
            <a:r>
              <a:rPr lang="en-US" altLang="en-US" sz="1800" dirty="0" err="1">
                <a:latin typeface="Courier New" pitchFamily="49" charset="0"/>
              </a:rPr>
              <a:t>Rcpp</a:t>
            </a:r>
            <a:endParaRPr lang="en-US" altLang="en-US" sz="1800" dirty="0">
              <a:latin typeface="Courier New" pitchFamily="49" charset="0"/>
            </a:endParaRP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Attaching package: ‘lme4’</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The following object is masked from ‘</a:t>
            </a:r>
            <a:r>
              <a:rPr lang="en-US" altLang="en-US" sz="1800" dirty="0" err="1">
                <a:latin typeface="Courier New" pitchFamily="49" charset="0"/>
              </a:rPr>
              <a:t>package:nlme</a:t>
            </a:r>
            <a:r>
              <a:rPr lang="en-US" altLang="en-US" sz="1800" dirty="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    </a:t>
            </a:r>
            <a:r>
              <a:rPr lang="en-US" altLang="en-US" sz="1800" dirty="0" err="1">
                <a:latin typeface="Courier New" pitchFamily="49" charset="0"/>
              </a:rPr>
              <a:t>lmList</a:t>
            </a:r>
            <a:endParaRPr lang="en-US" altLang="en-US" sz="1800" dirty="0">
              <a:latin typeface="Courier New" pitchFamily="49" charset="0"/>
            </a:endParaRPr>
          </a:p>
        </p:txBody>
      </p:sp>
    </p:spTree>
    <p:extLst>
      <p:ext uri="{BB962C8B-B14F-4D97-AF65-F5344CB8AC3E}">
        <p14:creationId xmlns:p14="http://schemas.microsoft.com/office/powerpoint/2010/main" val="451431569"/>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677863" y="1220788"/>
            <a:ext cx="7772400" cy="4826000"/>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342900" lvl="1" indent="-342900">
              <a:buFontTx/>
              <a:buChar char="•"/>
            </a:pPr>
            <a:r>
              <a:rPr lang="en-US" kern="0" dirty="0" smtClean="0"/>
              <a:t>In </a:t>
            </a:r>
            <a:r>
              <a:rPr lang="en-US" kern="0" dirty="0" err="1" smtClean="0"/>
              <a:t>glmer</a:t>
            </a:r>
            <a:r>
              <a:rPr lang="en-US" kern="0" dirty="0" smtClean="0"/>
              <a:t>, the random effects are specified differently than in </a:t>
            </a:r>
            <a:r>
              <a:rPr lang="en-US" kern="0" dirty="0" err="1" smtClean="0"/>
              <a:t>lme</a:t>
            </a:r>
            <a:endParaRPr lang="en-US" kern="0" dirty="0" smtClean="0"/>
          </a:p>
          <a:p>
            <a:pPr marL="742950" lvl="2" indent="-342900"/>
            <a:r>
              <a:rPr lang="en-US" kern="0" dirty="0" smtClean="0"/>
              <a:t>No "</a:t>
            </a:r>
            <a:r>
              <a:rPr lang="en-US" kern="0" dirty="0" smtClean="0">
                <a:latin typeface="Courier New" panose="02070309020205020404" pitchFamily="49" charset="0"/>
                <a:cs typeface="Courier New" panose="02070309020205020404" pitchFamily="49" charset="0"/>
              </a:rPr>
              <a:t>random=</a:t>
            </a:r>
            <a:r>
              <a:rPr lang="en-US" kern="0" dirty="0" smtClean="0"/>
              <a:t>" term</a:t>
            </a:r>
          </a:p>
          <a:p>
            <a:pPr marL="742950" lvl="2" indent="-342900"/>
            <a:r>
              <a:rPr lang="en-US" kern="0" dirty="0" smtClean="0"/>
              <a:t>Random elements of model captured within parentheses</a:t>
            </a:r>
          </a:p>
          <a:p>
            <a:pPr marL="342900" lvl="1" indent="-342900"/>
            <a:r>
              <a:rPr lang="en-US" kern="0" dirty="0" smtClean="0"/>
              <a:t>Random intercept designated as </a:t>
            </a:r>
            <a:r>
              <a:rPr lang="en-US" kern="0" dirty="0" smtClean="0">
                <a:latin typeface="Courier New" panose="02070309020205020404" pitchFamily="49" charset="0"/>
                <a:cs typeface="Courier New" panose="02070309020205020404" pitchFamily="49" charset="0"/>
              </a:rPr>
              <a:t>(1|GRP) </a:t>
            </a:r>
            <a:r>
              <a:rPr lang="en-US" kern="0" dirty="0" smtClean="0"/>
              <a:t>instead of as </a:t>
            </a:r>
            <a:r>
              <a:rPr lang="en-US" kern="0" dirty="0" smtClean="0">
                <a:latin typeface="Courier New" panose="02070309020205020404" pitchFamily="49" charset="0"/>
                <a:cs typeface="Courier New" panose="02070309020205020404" pitchFamily="49" charset="0"/>
              </a:rPr>
              <a:t>random=~1|GRP</a:t>
            </a:r>
          </a:p>
          <a:p>
            <a:pPr marL="342900" lvl="1" indent="-342900"/>
            <a:r>
              <a:rPr lang="en-US" kern="0" dirty="0" smtClean="0"/>
              <a:t>In </a:t>
            </a:r>
            <a:r>
              <a:rPr lang="en-US" kern="0" dirty="0" err="1" smtClean="0"/>
              <a:t>glmer</a:t>
            </a:r>
            <a:r>
              <a:rPr lang="en-US" kern="0" dirty="0" smtClean="0"/>
              <a:t>, the family must also be specified</a:t>
            </a:r>
          </a:p>
          <a:p>
            <a:pPr marL="742950" lvl="2" indent="-342900"/>
            <a:r>
              <a:rPr lang="en-US" kern="0" dirty="0" smtClean="0"/>
              <a:t>For dichotomous data, </a:t>
            </a:r>
            <a:r>
              <a:rPr lang="en-US" kern="0" dirty="0" smtClean="0">
                <a:latin typeface="Courier New" panose="02070309020205020404" pitchFamily="49" charset="0"/>
                <a:cs typeface="Courier New" panose="02070309020205020404" pitchFamily="49" charset="0"/>
              </a:rPr>
              <a:t>family="binomial"</a:t>
            </a:r>
          </a:p>
          <a:p>
            <a:pPr marL="342900" lvl="1" indent="-342900">
              <a:buFontTx/>
              <a:buChar char="•"/>
            </a:pPr>
            <a:endParaRPr lang="en-US" altLang="en-US" kern="0" dirty="0" smtClean="0"/>
          </a:p>
          <a:p>
            <a:pPr marL="742950" lvl="2" indent="-342900"/>
            <a:endParaRPr lang="en-US" kern="0" dirty="0" smtClean="0"/>
          </a:p>
          <a:p>
            <a:pPr marL="742950" lvl="2" indent="-342900"/>
            <a:endParaRPr lang="en-US" kern="0" dirty="0" smtClean="0"/>
          </a:p>
          <a:p>
            <a:pPr marL="742950" lvl="2" indent="-342900"/>
            <a:endParaRPr lang="en-US" kern="0" dirty="0" smtClean="0"/>
          </a:p>
          <a:p>
            <a:pPr marL="742950" lvl="2" indent="-342900"/>
            <a:endParaRPr lang="en-US" kern="0" dirty="0" smtClean="0"/>
          </a:p>
          <a:p>
            <a:pPr marL="742950" lvl="2" indent="-342900"/>
            <a:endParaRPr lang="en-US" kern="0" dirty="0" smtClean="0"/>
          </a:p>
          <a:p>
            <a:pPr marL="742950" lvl="2" indent="-342900"/>
            <a:endParaRPr lang="en-US" kern="0" dirty="0" smtClean="0"/>
          </a:p>
        </p:txBody>
      </p:sp>
      <p:sp>
        <p:nvSpPr>
          <p:cNvPr id="2" name="Title 1"/>
          <p:cNvSpPr>
            <a:spLocks noGrp="1"/>
          </p:cNvSpPr>
          <p:nvPr>
            <p:ph type="title"/>
          </p:nvPr>
        </p:nvSpPr>
        <p:spPr/>
        <p:txBody>
          <a:bodyPr/>
          <a:lstStyle/>
          <a:p>
            <a:r>
              <a:rPr lang="en-US" dirty="0"/>
              <a:t>ICC(1) estimation and lme4</a:t>
            </a:r>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42C316D0-A51E-4A1F-9155-03380F8B31EB}" type="slidenum">
              <a:rPr lang="en-US" smtClean="0"/>
              <a:pPr>
                <a:defRPr/>
              </a:pPr>
              <a:t>262</a:t>
            </a:fld>
            <a:endParaRPr lang="en-US"/>
          </a:p>
        </p:txBody>
      </p:sp>
      <p:sp>
        <p:nvSpPr>
          <p:cNvPr id="7" name="Text Box 7"/>
          <p:cNvSpPr txBox="1">
            <a:spLocks noChangeArrowheads="1"/>
          </p:cNvSpPr>
          <p:nvPr/>
        </p:nvSpPr>
        <p:spPr bwMode="auto">
          <a:xfrm>
            <a:off x="1532863" y="5023588"/>
            <a:ext cx="6102947" cy="923330"/>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a:latin typeface="Courier New" pitchFamily="49" charset="0"/>
              </a:rPr>
              <a:t>tmod.null</a:t>
            </a:r>
            <a:r>
              <a:rPr lang="en-US" altLang="en-US" sz="1800" dirty="0">
                <a:latin typeface="Courier New" pitchFamily="49" charset="0"/>
              </a:rPr>
              <a:t>&lt;-</a:t>
            </a:r>
            <a:r>
              <a:rPr lang="en-US" altLang="en-US" sz="1800" dirty="0" err="1">
                <a:latin typeface="Courier New" pitchFamily="49" charset="0"/>
              </a:rPr>
              <a:t>glmer</a:t>
            </a:r>
            <a:r>
              <a:rPr lang="en-US" altLang="en-US" sz="1800" dirty="0">
                <a:latin typeface="Courier New" pitchFamily="49" charset="0"/>
              </a:rPr>
              <a:t>(WB.DICHOT~1+(1|GRP),</a:t>
            </a:r>
          </a:p>
          <a:p>
            <a:pPr>
              <a:spcBef>
                <a:spcPct val="0"/>
              </a:spcBef>
              <a:buFontTx/>
              <a:buNone/>
            </a:pPr>
            <a:r>
              <a:rPr lang="en-US" altLang="en-US" sz="1800" dirty="0" smtClean="0">
                <a:latin typeface="Courier New" pitchFamily="49" charset="0"/>
              </a:rPr>
              <a:t>    </a:t>
            </a:r>
            <a:r>
              <a:rPr lang="en-US" altLang="en-US" sz="1800" dirty="0">
                <a:latin typeface="Courier New" pitchFamily="49" charset="0"/>
              </a:rPr>
              <a:t>family="</a:t>
            </a:r>
            <a:r>
              <a:rPr lang="en-US" altLang="en-US" sz="1800" dirty="0" err="1">
                <a:latin typeface="Courier New" pitchFamily="49" charset="0"/>
              </a:rPr>
              <a:t>binomial",data</a:t>
            </a:r>
            <a:r>
              <a:rPr lang="en-US" altLang="en-US" sz="1800" dirty="0">
                <a:latin typeface="Courier New" pitchFamily="49" charset="0"/>
              </a:rPr>
              <a:t>=bh1996</a:t>
            </a:r>
            <a:r>
              <a:rPr lang="en-US" altLang="en-US" sz="1800" dirty="0" smtClean="0">
                <a:latin typeface="Courier New" pitchFamily="49" charset="0"/>
              </a:rPr>
              <a:t>,</a:t>
            </a:r>
          </a:p>
          <a:p>
            <a:pPr>
              <a:spcBef>
                <a:spcPct val="0"/>
              </a:spcBef>
              <a:buFontTx/>
              <a:buNone/>
            </a:pPr>
            <a:r>
              <a:rPr lang="en-US" altLang="en-US" sz="1800" dirty="0">
                <a:latin typeface="Courier New" pitchFamily="49" charset="0"/>
              </a:rPr>
              <a:t> </a:t>
            </a:r>
            <a:r>
              <a:rPr lang="en-US" altLang="en-US" sz="1800" dirty="0" smtClean="0">
                <a:latin typeface="Courier New" pitchFamily="49" charset="0"/>
              </a:rPr>
              <a:t>   </a:t>
            </a:r>
            <a:r>
              <a:rPr lang="en-US" altLang="en-US" sz="1800" dirty="0" err="1" smtClean="0">
                <a:latin typeface="Courier New" pitchFamily="49" charset="0"/>
              </a:rPr>
              <a:t>glmerControl</a:t>
            </a:r>
            <a:r>
              <a:rPr lang="en-US" altLang="en-US" sz="1800" dirty="0" smtClean="0">
                <a:latin typeface="Courier New" pitchFamily="49" charset="0"/>
              </a:rPr>
              <a:t>(optimizer</a:t>
            </a:r>
            <a:r>
              <a:rPr lang="en-US" altLang="en-US" sz="1800" dirty="0">
                <a:latin typeface="Courier New" pitchFamily="49" charset="0"/>
              </a:rPr>
              <a:t>="</a:t>
            </a:r>
            <a:r>
              <a:rPr lang="en-US" altLang="en-US" sz="1800" dirty="0" err="1">
                <a:latin typeface="Courier New" pitchFamily="49" charset="0"/>
              </a:rPr>
              <a:t>bobyqa</a:t>
            </a:r>
            <a:r>
              <a:rPr lang="en-US" altLang="en-US" sz="1800" dirty="0" smtClean="0">
                <a:latin typeface="Courier New" pitchFamily="49" charset="0"/>
              </a:rPr>
              <a:t>"))</a:t>
            </a:r>
            <a:endParaRPr lang="en-US" altLang="en-US" sz="1800" dirty="0">
              <a:latin typeface="Courier New" pitchFamily="49" charset="0"/>
            </a:endParaRPr>
          </a:p>
        </p:txBody>
      </p:sp>
    </p:spTree>
    <p:extLst>
      <p:ext uri="{BB962C8B-B14F-4D97-AF65-F5344CB8AC3E}">
        <p14:creationId xmlns:p14="http://schemas.microsoft.com/office/powerpoint/2010/main" val="117494463"/>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ICC(1) estimation and lme4</a:t>
            </a:r>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42C316D0-A51E-4A1F-9155-03380F8B31EB}" type="slidenum">
              <a:rPr lang="en-US" smtClean="0"/>
              <a:pPr>
                <a:defRPr/>
              </a:pPr>
              <a:t>263</a:t>
            </a:fld>
            <a:endParaRPr lang="en-US"/>
          </a:p>
        </p:txBody>
      </p:sp>
      <p:sp>
        <p:nvSpPr>
          <p:cNvPr id="7" name="Text Box 7"/>
          <p:cNvSpPr txBox="1">
            <a:spLocks noChangeArrowheads="1"/>
          </p:cNvSpPr>
          <p:nvPr/>
        </p:nvSpPr>
        <p:spPr bwMode="auto">
          <a:xfrm>
            <a:off x="747713" y="1223982"/>
            <a:ext cx="7653337" cy="4524315"/>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smtClean="0">
                <a:latin typeface="Courier New" pitchFamily="49" charset="0"/>
              </a:rPr>
              <a:t>&gt; summary(</a:t>
            </a:r>
            <a:r>
              <a:rPr lang="en-US" altLang="en-US" sz="1800" dirty="0" err="1" smtClean="0">
                <a:latin typeface="Courier New" pitchFamily="49" charset="0"/>
              </a:rPr>
              <a:t>tmod.null</a:t>
            </a:r>
            <a:r>
              <a:rPr lang="en-US" altLang="en-US" sz="1800" dirty="0" smtClean="0">
                <a:latin typeface="Courier New" pitchFamily="49" charset="0"/>
              </a:rPr>
              <a:t>)</a:t>
            </a:r>
            <a:endParaRPr lang="en-US" altLang="en-US" sz="1800" dirty="0">
              <a:latin typeface="Courier New" pitchFamily="49" charset="0"/>
            </a:endParaRPr>
          </a:p>
          <a:p>
            <a:pPr>
              <a:spcBef>
                <a:spcPct val="0"/>
              </a:spcBef>
              <a:buFontTx/>
              <a:buNone/>
            </a:pPr>
            <a:r>
              <a:rPr lang="en-US" altLang="en-US" sz="1800" dirty="0">
                <a:latin typeface="Courier New" pitchFamily="49" charset="0"/>
              </a:rPr>
              <a:t>Generalized linear mixed model fit by maximum likelihood (Laplace Approximation) ['</a:t>
            </a:r>
            <a:r>
              <a:rPr lang="en-US" altLang="en-US" sz="1800" dirty="0" err="1">
                <a:latin typeface="Courier New" pitchFamily="49" charset="0"/>
              </a:rPr>
              <a:t>glmerMod</a:t>
            </a:r>
            <a:r>
              <a:rPr lang="en-US" altLang="en-US" sz="1800" dirty="0">
                <a:latin typeface="Courier New" pitchFamily="49" charset="0"/>
              </a:rPr>
              <a:t>']</a:t>
            </a:r>
          </a:p>
          <a:p>
            <a:pPr>
              <a:spcBef>
                <a:spcPct val="0"/>
              </a:spcBef>
              <a:buFontTx/>
              <a:buNone/>
            </a:pPr>
            <a:r>
              <a:rPr lang="en-US" altLang="en-US" sz="1800" dirty="0">
                <a:latin typeface="Courier New" pitchFamily="49" charset="0"/>
              </a:rPr>
              <a:t> Family: binomial ( </a:t>
            </a:r>
            <a:r>
              <a:rPr lang="en-US" altLang="en-US" sz="1800" dirty="0" err="1">
                <a:latin typeface="Courier New" pitchFamily="49" charset="0"/>
              </a:rPr>
              <a:t>logit</a:t>
            </a:r>
            <a:r>
              <a:rPr lang="en-US" altLang="en-US" sz="1800" dirty="0">
                <a:latin typeface="Courier New" pitchFamily="49" charset="0"/>
              </a:rPr>
              <a:t> )</a:t>
            </a:r>
          </a:p>
          <a:p>
            <a:pPr>
              <a:spcBef>
                <a:spcPct val="0"/>
              </a:spcBef>
              <a:buFontTx/>
              <a:buNone/>
            </a:pPr>
            <a:r>
              <a:rPr lang="en-US" altLang="en-US" sz="1800" dirty="0">
                <a:latin typeface="Courier New" pitchFamily="49" charset="0"/>
              </a:rPr>
              <a:t>Formula: WB.DICHOT ~ 1 + (1 | GRP)</a:t>
            </a:r>
          </a:p>
          <a:p>
            <a:pPr>
              <a:spcBef>
                <a:spcPct val="0"/>
              </a:spcBef>
              <a:buFontTx/>
              <a:buNone/>
            </a:pPr>
            <a:r>
              <a:rPr lang="en-US" altLang="en-US" sz="1800" dirty="0">
                <a:latin typeface="Courier New" pitchFamily="49" charset="0"/>
              </a:rPr>
              <a:t>   Data: bh1996</a:t>
            </a:r>
          </a:p>
          <a:p>
            <a:pPr>
              <a:spcBef>
                <a:spcPct val="0"/>
              </a:spcBef>
              <a:buFontTx/>
              <a:buNone/>
            </a:pPr>
            <a:r>
              <a:rPr lang="en-US" altLang="en-US" sz="1800" dirty="0">
                <a:latin typeface="Courier New" pitchFamily="49" charset="0"/>
              </a:rPr>
              <a:t>Control: </a:t>
            </a:r>
            <a:r>
              <a:rPr lang="en-US" altLang="en-US" sz="1800" dirty="0" err="1">
                <a:latin typeface="Courier New" pitchFamily="49" charset="0"/>
              </a:rPr>
              <a:t>glmerControl</a:t>
            </a:r>
            <a:r>
              <a:rPr lang="en-US" altLang="en-US" sz="1800" dirty="0">
                <a:latin typeface="Courier New" pitchFamily="49" charset="0"/>
              </a:rPr>
              <a:t>(optimizer = "</a:t>
            </a:r>
            <a:r>
              <a:rPr lang="en-US" altLang="en-US" sz="1800" dirty="0" err="1">
                <a:latin typeface="Courier New" pitchFamily="49" charset="0"/>
              </a:rPr>
              <a:t>bobyqa</a:t>
            </a:r>
            <a:r>
              <a:rPr lang="en-US" altLang="en-US" sz="1800" dirty="0">
                <a:latin typeface="Courier New" pitchFamily="49" charset="0"/>
              </a:rPr>
              <a:t>")</a:t>
            </a:r>
          </a:p>
          <a:p>
            <a:pPr>
              <a:spcBef>
                <a:spcPct val="0"/>
              </a:spcBef>
              <a:buFontTx/>
              <a:buNone/>
            </a:pPr>
            <a:r>
              <a:rPr lang="en-US" altLang="en-US" sz="1800" dirty="0" smtClean="0">
                <a:latin typeface="Courier New" pitchFamily="49" charset="0"/>
              </a:rPr>
              <a:t>...</a:t>
            </a:r>
            <a:endParaRPr lang="en-US" altLang="en-US" sz="1800" dirty="0">
              <a:latin typeface="Courier New" pitchFamily="49" charset="0"/>
            </a:endParaRPr>
          </a:p>
          <a:p>
            <a:pPr>
              <a:spcBef>
                <a:spcPct val="0"/>
              </a:spcBef>
              <a:buFontTx/>
              <a:buNone/>
            </a:pPr>
            <a:r>
              <a:rPr lang="en-US" altLang="en-US" sz="1800" dirty="0" smtClean="0">
                <a:latin typeface="Courier New" pitchFamily="49" charset="0"/>
              </a:rPr>
              <a:t>Random </a:t>
            </a:r>
            <a:r>
              <a:rPr lang="en-US" altLang="en-US" sz="1800" dirty="0">
                <a:latin typeface="Courier New" pitchFamily="49" charset="0"/>
              </a:rPr>
              <a:t>effects:</a:t>
            </a:r>
          </a:p>
          <a:p>
            <a:pPr>
              <a:spcBef>
                <a:spcPct val="0"/>
              </a:spcBef>
              <a:buFontTx/>
              <a:buNone/>
            </a:pPr>
            <a:r>
              <a:rPr lang="en-US" altLang="en-US" sz="1800" dirty="0">
                <a:latin typeface="Courier New" pitchFamily="49" charset="0"/>
              </a:rPr>
              <a:t> Groups Name        Variance </a:t>
            </a:r>
            <a:r>
              <a:rPr lang="en-US" altLang="en-US" sz="1800" dirty="0" err="1">
                <a:latin typeface="Courier New" pitchFamily="49" charset="0"/>
              </a:rPr>
              <a:t>Std.Dev</a:t>
            </a:r>
            <a:r>
              <a:rPr lang="en-US" altLang="en-US" sz="1800" dirty="0">
                <a:latin typeface="Courier New" pitchFamily="49" charset="0"/>
              </a:rPr>
              <a:t>.</a:t>
            </a:r>
          </a:p>
          <a:p>
            <a:pPr>
              <a:spcBef>
                <a:spcPct val="0"/>
              </a:spcBef>
              <a:buFontTx/>
              <a:buNone/>
            </a:pPr>
            <a:r>
              <a:rPr lang="en-US" altLang="en-US" sz="1800" dirty="0">
                <a:latin typeface="Courier New" pitchFamily="49" charset="0"/>
              </a:rPr>
              <a:t> GRP    (Intercept) 0.1026   0.3203  </a:t>
            </a:r>
          </a:p>
          <a:p>
            <a:pPr>
              <a:spcBef>
                <a:spcPct val="0"/>
              </a:spcBef>
              <a:buFontTx/>
              <a:buNone/>
            </a:pPr>
            <a:r>
              <a:rPr lang="en-US" altLang="en-US" sz="1800" dirty="0">
                <a:latin typeface="Courier New" pitchFamily="49" charset="0"/>
              </a:rPr>
              <a:t>Number of </a:t>
            </a:r>
            <a:r>
              <a:rPr lang="en-US" altLang="en-US" sz="1800" dirty="0" err="1">
                <a:latin typeface="Courier New" pitchFamily="49" charset="0"/>
              </a:rPr>
              <a:t>obs</a:t>
            </a:r>
            <a:r>
              <a:rPr lang="en-US" altLang="en-US" sz="1800" dirty="0">
                <a:latin typeface="Courier New" pitchFamily="49" charset="0"/>
              </a:rPr>
              <a:t>: 7382, groups: GRP, 99</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Fixed effects:</a:t>
            </a:r>
          </a:p>
          <a:p>
            <a:pPr>
              <a:spcBef>
                <a:spcPct val="0"/>
              </a:spcBef>
              <a:buFontTx/>
              <a:buNone/>
            </a:pPr>
            <a:r>
              <a:rPr lang="en-US" altLang="en-US" sz="1800" dirty="0">
                <a:latin typeface="Courier New" pitchFamily="49" charset="0"/>
              </a:rPr>
              <a:t>            Estimate Std. Error z value </a:t>
            </a:r>
            <a:r>
              <a:rPr lang="en-US" altLang="en-US" sz="1800" dirty="0" err="1">
                <a:latin typeface="Courier New" pitchFamily="49" charset="0"/>
              </a:rPr>
              <a:t>Pr</a:t>
            </a:r>
            <a:r>
              <a:rPr lang="en-US" altLang="en-US" sz="1800" dirty="0">
                <a:latin typeface="Courier New" pitchFamily="49" charset="0"/>
              </a:rPr>
              <a:t>(&gt;|z|)</a:t>
            </a:r>
          </a:p>
          <a:p>
            <a:pPr>
              <a:spcBef>
                <a:spcPct val="0"/>
              </a:spcBef>
              <a:buFontTx/>
              <a:buNone/>
            </a:pPr>
            <a:r>
              <a:rPr lang="en-US" altLang="en-US" sz="1800" dirty="0">
                <a:latin typeface="Courier New" pitchFamily="49" charset="0"/>
              </a:rPr>
              <a:t>(Intercept) 0.002536   0.041187   0.062    0.951</a:t>
            </a:r>
          </a:p>
        </p:txBody>
      </p:sp>
    </p:spTree>
    <p:extLst>
      <p:ext uri="{BB962C8B-B14F-4D97-AF65-F5344CB8AC3E}">
        <p14:creationId xmlns:p14="http://schemas.microsoft.com/office/powerpoint/2010/main" val="3350151922"/>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ICC(1) estimation and lme4</a:t>
            </a:r>
          </a:p>
        </p:txBody>
      </p:sp>
      <p:sp>
        <p:nvSpPr>
          <p:cNvPr id="3" name="Content Placeholder 2"/>
          <p:cNvSpPr>
            <a:spLocks noGrp="1"/>
          </p:cNvSpPr>
          <p:nvPr>
            <p:ph idx="1"/>
          </p:nvPr>
        </p:nvSpPr>
        <p:spPr/>
        <p:txBody>
          <a:bodyPr/>
          <a:lstStyle/>
          <a:p>
            <a:pPr marL="342900" lvl="1" indent="-342900">
              <a:buFontTx/>
              <a:buChar char="•"/>
            </a:pPr>
            <a:r>
              <a:rPr lang="en-US" dirty="0" smtClean="0"/>
              <a:t>Extracting </a:t>
            </a:r>
            <a:r>
              <a:rPr lang="en-US" dirty="0" err="1" smtClean="0"/>
              <a:t>glmer</a:t>
            </a:r>
            <a:r>
              <a:rPr lang="en-US" dirty="0" smtClean="0"/>
              <a:t> elements</a:t>
            </a:r>
            <a:endParaRPr lang="en-US" altLang="en-US" dirty="0" smtClean="0"/>
          </a:p>
          <a:p>
            <a:pPr marL="742950" lvl="2" indent="-342900"/>
            <a:endParaRPr lang="en-US" dirty="0"/>
          </a:p>
          <a:p>
            <a:pPr marL="742950" lvl="2" indent="-342900"/>
            <a:endParaRPr lang="en-US" dirty="0" smtClean="0"/>
          </a:p>
          <a:p>
            <a:pPr marL="742950" lvl="2" indent="-342900"/>
            <a:endParaRPr lang="en-US" dirty="0"/>
          </a:p>
          <a:p>
            <a:pPr marL="742950" lvl="2" indent="-342900"/>
            <a:endParaRPr lang="en-US" dirty="0" smtClean="0"/>
          </a:p>
          <a:p>
            <a:pPr marL="742950" lvl="2" indent="-342900"/>
            <a:endParaRPr lang="en-US" dirty="0"/>
          </a:p>
          <a:p>
            <a:pPr marL="742950" lvl="2" indent="-342900"/>
            <a:endParaRPr lang="en-US" dirty="0" smtClean="0"/>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42C316D0-A51E-4A1F-9155-03380F8B31EB}" type="slidenum">
              <a:rPr lang="en-US" smtClean="0"/>
              <a:pPr>
                <a:defRPr/>
              </a:pPr>
              <a:t>264</a:t>
            </a:fld>
            <a:endParaRPr lang="en-US"/>
          </a:p>
        </p:txBody>
      </p:sp>
      <p:sp>
        <p:nvSpPr>
          <p:cNvPr id="7" name="Text Box 7"/>
          <p:cNvSpPr txBox="1">
            <a:spLocks noChangeArrowheads="1"/>
          </p:cNvSpPr>
          <p:nvPr/>
        </p:nvSpPr>
        <p:spPr bwMode="auto">
          <a:xfrm>
            <a:off x="299545" y="1712324"/>
            <a:ext cx="8686800" cy="4524315"/>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names(summary(</a:t>
            </a:r>
            <a:r>
              <a:rPr lang="en-US" altLang="en-US" sz="1800" dirty="0" err="1">
                <a:latin typeface="Courier New" pitchFamily="49" charset="0"/>
              </a:rPr>
              <a:t>tmod.null</a:t>
            </a:r>
            <a:r>
              <a:rPr lang="en-US" altLang="en-US" sz="1800" dirty="0">
                <a:latin typeface="Courier New" pitchFamily="49" charset="0"/>
              </a:rPr>
              <a:t>))</a:t>
            </a:r>
          </a:p>
          <a:p>
            <a:pPr>
              <a:spcBef>
                <a:spcPct val="0"/>
              </a:spcBef>
              <a:buFontTx/>
              <a:buNone/>
            </a:pPr>
            <a:r>
              <a:rPr lang="en-US" altLang="en-US" sz="1800" dirty="0">
                <a:latin typeface="Courier New" pitchFamily="49" charset="0"/>
              </a:rPr>
              <a:t> [1] "</a:t>
            </a:r>
            <a:r>
              <a:rPr lang="en-US" altLang="en-US" sz="1800" dirty="0" err="1">
                <a:latin typeface="Courier New" pitchFamily="49" charset="0"/>
              </a:rPr>
              <a:t>methTitle</a:t>
            </a:r>
            <a:r>
              <a:rPr lang="en-US" altLang="en-US" sz="1800" dirty="0">
                <a:latin typeface="Courier New" pitchFamily="49" charset="0"/>
              </a:rPr>
              <a:t>"    "</a:t>
            </a:r>
            <a:r>
              <a:rPr lang="en-US" altLang="en-US" sz="1800" dirty="0" err="1">
                <a:latin typeface="Courier New" pitchFamily="49" charset="0"/>
              </a:rPr>
              <a:t>objClass</a:t>
            </a:r>
            <a:r>
              <a:rPr lang="en-US" altLang="en-US" sz="1800" dirty="0">
                <a:latin typeface="Courier New" pitchFamily="49" charset="0"/>
              </a:rPr>
              <a:t>"     "</a:t>
            </a:r>
            <a:r>
              <a:rPr lang="en-US" altLang="en-US" sz="1800" dirty="0" err="1">
                <a:latin typeface="Courier New" pitchFamily="49" charset="0"/>
              </a:rPr>
              <a:t>devcomp</a:t>
            </a:r>
            <a:r>
              <a:rPr lang="en-US" altLang="en-US" sz="1800" dirty="0">
                <a:latin typeface="Courier New" pitchFamily="49" charset="0"/>
              </a:rPr>
              <a:t>"      "</a:t>
            </a:r>
            <a:r>
              <a:rPr lang="en-US" altLang="en-US" sz="1800" dirty="0" err="1">
                <a:latin typeface="Courier New" pitchFamily="49" charset="0"/>
              </a:rPr>
              <a:t>isLmer</a:t>
            </a:r>
            <a:r>
              <a:rPr lang="en-US" altLang="en-US" sz="1800" dirty="0">
                <a:latin typeface="Courier New" pitchFamily="49" charset="0"/>
              </a:rPr>
              <a:t>"      </a:t>
            </a:r>
          </a:p>
          <a:p>
            <a:pPr>
              <a:spcBef>
                <a:spcPct val="0"/>
              </a:spcBef>
              <a:buFontTx/>
              <a:buNone/>
            </a:pPr>
            <a:r>
              <a:rPr lang="en-US" altLang="en-US" sz="1800" dirty="0">
                <a:latin typeface="Courier New" pitchFamily="49" charset="0"/>
              </a:rPr>
              <a:t> [5] "</a:t>
            </a:r>
            <a:r>
              <a:rPr lang="en-US" altLang="en-US" sz="1800" dirty="0" err="1">
                <a:latin typeface="Courier New" pitchFamily="49" charset="0"/>
              </a:rPr>
              <a:t>useScale</a:t>
            </a:r>
            <a:r>
              <a:rPr lang="en-US" altLang="en-US" sz="1800" dirty="0">
                <a:latin typeface="Courier New" pitchFamily="49" charset="0"/>
              </a:rPr>
              <a:t>"     "</a:t>
            </a:r>
            <a:r>
              <a:rPr lang="en-US" altLang="en-US" sz="1800" dirty="0" err="1">
                <a:latin typeface="Courier New" pitchFamily="49" charset="0"/>
              </a:rPr>
              <a:t>logLik</a:t>
            </a:r>
            <a:r>
              <a:rPr lang="en-US" altLang="en-US" sz="1800" dirty="0">
                <a:latin typeface="Courier New" pitchFamily="49" charset="0"/>
              </a:rPr>
              <a:t>"       "family"       "link"        </a:t>
            </a:r>
          </a:p>
          <a:p>
            <a:pPr>
              <a:spcBef>
                <a:spcPct val="0"/>
              </a:spcBef>
              <a:buFontTx/>
              <a:buNone/>
            </a:pPr>
            <a:r>
              <a:rPr lang="en-US" altLang="en-US" sz="1800" dirty="0">
                <a:latin typeface="Courier New" pitchFamily="49" charset="0"/>
              </a:rPr>
              <a:t> [9] "</a:t>
            </a:r>
            <a:r>
              <a:rPr lang="en-US" altLang="en-US" sz="1800" dirty="0" err="1">
                <a:latin typeface="Courier New" pitchFamily="49" charset="0"/>
              </a:rPr>
              <a:t>ngrps</a:t>
            </a:r>
            <a:r>
              <a:rPr lang="en-US" altLang="en-US" sz="1800" dirty="0">
                <a:latin typeface="Courier New" pitchFamily="49" charset="0"/>
              </a:rPr>
              <a:t>"        "coefficients" "sigma"        "</a:t>
            </a:r>
            <a:r>
              <a:rPr lang="en-US" altLang="en-US" sz="1800" dirty="0" err="1">
                <a:latin typeface="Courier New" pitchFamily="49" charset="0"/>
              </a:rPr>
              <a:t>vcov</a:t>
            </a:r>
            <a:r>
              <a:rPr lang="en-US" altLang="en-US" sz="1800" dirty="0">
                <a:latin typeface="Courier New" pitchFamily="49" charset="0"/>
              </a:rPr>
              <a:t>"        </a:t>
            </a:r>
          </a:p>
          <a:p>
            <a:pPr>
              <a:spcBef>
                <a:spcPct val="0"/>
              </a:spcBef>
              <a:buFontTx/>
              <a:buNone/>
            </a:pPr>
            <a:r>
              <a:rPr lang="en-US" altLang="en-US" sz="1800" dirty="0">
                <a:latin typeface="Courier New" pitchFamily="49" charset="0"/>
              </a:rPr>
              <a:t>[13] "</a:t>
            </a:r>
            <a:r>
              <a:rPr lang="en-US" altLang="en-US" sz="1800" dirty="0" err="1">
                <a:latin typeface="Courier New" pitchFamily="49" charset="0"/>
              </a:rPr>
              <a:t>varcor</a:t>
            </a:r>
            <a:r>
              <a:rPr lang="en-US" altLang="en-US" sz="1800" dirty="0">
                <a:latin typeface="Courier New" pitchFamily="49" charset="0"/>
              </a:rPr>
              <a:t>"       "</a:t>
            </a:r>
            <a:r>
              <a:rPr lang="en-US" altLang="en-US" sz="1800" dirty="0" err="1">
                <a:latin typeface="Courier New" pitchFamily="49" charset="0"/>
              </a:rPr>
              <a:t>AICtab</a:t>
            </a:r>
            <a:r>
              <a:rPr lang="en-US" altLang="en-US" sz="1800" dirty="0">
                <a:latin typeface="Courier New" pitchFamily="49" charset="0"/>
              </a:rPr>
              <a:t>"       "call"         "</a:t>
            </a:r>
            <a:r>
              <a:rPr lang="en-US" altLang="en-US" sz="1800" dirty="0" smtClean="0">
                <a:latin typeface="Courier New" pitchFamily="49" charset="0"/>
              </a:rPr>
              <a:t>residuals"</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summary(</a:t>
            </a:r>
            <a:r>
              <a:rPr lang="en-US" altLang="en-US" sz="1800" dirty="0" err="1">
                <a:latin typeface="Courier New" pitchFamily="49" charset="0"/>
              </a:rPr>
              <a:t>tmod.null</a:t>
            </a:r>
            <a:r>
              <a:rPr lang="en-US" altLang="en-US" sz="1800" dirty="0">
                <a:latin typeface="Courier New" pitchFamily="49" charset="0"/>
              </a:rPr>
              <a:t>)$</a:t>
            </a:r>
            <a:r>
              <a:rPr lang="en-US" altLang="en-US" sz="1800" dirty="0" err="1">
                <a:latin typeface="Courier New" pitchFamily="49" charset="0"/>
              </a:rPr>
              <a:t>varcor</a:t>
            </a:r>
            <a:endParaRPr lang="en-US" altLang="en-US" sz="1800" dirty="0">
              <a:latin typeface="Courier New" pitchFamily="49" charset="0"/>
            </a:endParaRPr>
          </a:p>
          <a:p>
            <a:pPr>
              <a:spcBef>
                <a:spcPct val="0"/>
              </a:spcBef>
              <a:buFontTx/>
              <a:buNone/>
            </a:pPr>
            <a:r>
              <a:rPr lang="en-US" altLang="en-US" sz="1800" dirty="0">
                <a:latin typeface="Courier New" pitchFamily="49" charset="0"/>
              </a:rPr>
              <a:t> Groups Name        </a:t>
            </a:r>
            <a:r>
              <a:rPr lang="en-US" altLang="en-US" sz="1800" dirty="0" err="1">
                <a:latin typeface="Courier New" pitchFamily="49" charset="0"/>
              </a:rPr>
              <a:t>Std.Dev</a:t>
            </a:r>
            <a:r>
              <a:rPr lang="en-US" altLang="en-US" sz="1800" dirty="0">
                <a:latin typeface="Courier New" pitchFamily="49" charset="0"/>
              </a:rPr>
              <a:t>.</a:t>
            </a:r>
          </a:p>
          <a:p>
            <a:pPr>
              <a:spcBef>
                <a:spcPct val="0"/>
              </a:spcBef>
              <a:buFontTx/>
              <a:buNone/>
            </a:pPr>
            <a:r>
              <a:rPr lang="en-US" altLang="en-US" sz="1800" dirty="0">
                <a:latin typeface="Courier New" pitchFamily="49" charset="0"/>
              </a:rPr>
              <a:t> GRP    (Intercept) </a:t>
            </a:r>
            <a:r>
              <a:rPr lang="en-US" altLang="en-US" sz="1800" dirty="0" smtClean="0">
                <a:latin typeface="Courier New" pitchFamily="49" charset="0"/>
              </a:rPr>
              <a:t>0.32029</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a:t>
            </a:r>
            <a:r>
              <a:rPr lang="en-US" altLang="en-US" sz="1800" dirty="0" smtClean="0">
                <a:latin typeface="Courier New" pitchFamily="49" charset="0"/>
              </a:rPr>
              <a:t>0.32029^2     #Variance</a:t>
            </a:r>
            <a:endParaRPr lang="en-US" altLang="en-US" sz="1800" dirty="0">
              <a:latin typeface="Courier New" pitchFamily="49" charset="0"/>
            </a:endParaRPr>
          </a:p>
          <a:p>
            <a:pPr>
              <a:spcBef>
                <a:spcPct val="0"/>
              </a:spcBef>
              <a:buFontTx/>
              <a:buNone/>
            </a:pPr>
            <a:r>
              <a:rPr lang="en-US" altLang="en-US" sz="1800" dirty="0">
                <a:latin typeface="Courier New" pitchFamily="49" charset="0"/>
              </a:rPr>
              <a:t>[1] </a:t>
            </a:r>
            <a:r>
              <a:rPr lang="en-US" altLang="en-US" sz="1800" dirty="0" smtClean="0">
                <a:latin typeface="Courier New" pitchFamily="49" charset="0"/>
              </a:rPr>
              <a:t>0.1025857</a:t>
            </a:r>
          </a:p>
          <a:p>
            <a:pPr>
              <a:spcBef>
                <a:spcPct val="0"/>
              </a:spcBef>
              <a:buFontTx/>
              <a:buNone/>
            </a:pPr>
            <a:endParaRPr lang="en-US" altLang="en-US" sz="1800" dirty="0" smtClean="0">
              <a:latin typeface="Courier New" pitchFamily="49" charset="0"/>
            </a:endParaRPr>
          </a:p>
          <a:p>
            <a:pPr>
              <a:spcBef>
                <a:spcPct val="0"/>
              </a:spcBef>
              <a:buFontTx/>
              <a:buNone/>
            </a:pPr>
            <a:r>
              <a:rPr lang="en-US" altLang="en-US" sz="1800" dirty="0">
                <a:latin typeface="Courier New" pitchFamily="49" charset="0"/>
              </a:rPr>
              <a:t>&gt; summary(</a:t>
            </a:r>
            <a:r>
              <a:rPr lang="en-US" altLang="en-US" sz="1800" dirty="0" err="1">
                <a:latin typeface="Courier New" pitchFamily="49" charset="0"/>
              </a:rPr>
              <a:t>tmod.null</a:t>
            </a:r>
            <a:r>
              <a:rPr lang="en-US" altLang="en-US" sz="1800" dirty="0">
                <a:latin typeface="Courier New" pitchFamily="49" charset="0"/>
              </a:rPr>
              <a:t>)$</a:t>
            </a:r>
            <a:r>
              <a:rPr lang="en-US" altLang="en-US" sz="1800" dirty="0" err="1">
                <a:latin typeface="Courier New" pitchFamily="49" charset="0"/>
              </a:rPr>
              <a:t>coef</a:t>
            </a:r>
            <a:endParaRPr lang="en-US" altLang="en-US" sz="1800" dirty="0">
              <a:latin typeface="Courier New" pitchFamily="49" charset="0"/>
            </a:endParaRPr>
          </a:p>
          <a:p>
            <a:pPr>
              <a:spcBef>
                <a:spcPct val="0"/>
              </a:spcBef>
              <a:buFontTx/>
              <a:buNone/>
            </a:pPr>
            <a:r>
              <a:rPr lang="en-US" altLang="en-US" sz="1800" dirty="0">
                <a:latin typeface="Courier New" pitchFamily="49" charset="0"/>
              </a:rPr>
              <a:t>               Estimate Std. Error    z value  </a:t>
            </a:r>
            <a:r>
              <a:rPr lang="en-US" altLang="en-US" sz="1800" dirty="0" err="1">
                <a:latin typeface="Courier New" pitchFamily="49" charset="0"/>
              </a:rPr>
              <a:t>Pr</a:t>
            </a:r>
            <a:r>
              <a:rPr lang="en-US" altLang="en-US" sz="1800" dirty="0">
                <a:latin typeface="Courier New" pitchFamily="49" charset="0"/>
              </a:rPr>
              <a:t>(&gt;|z|)</a:t>
            </a:r>
          </a:p>
          <a:p>
            <a:pPr>
              <a:spcBef>
                <a:spcPct val="0"/>
              </a:spcBef>
              <a:buFontTx/>
              <a:buNone/>
            </a:pPr>
            <a:r>
              <a:rPr lang="en-US" altLang="en-US" sz="1800" dirty="0">
                <a:latin typeface="Courier New" pitchFamily="49" charset="0"/>
              </a:rPr>
              <a:t>(Intercept) 0.002535822 0.04118671 0.06156894 0.9509061</a:t>
            </a:r>
          </a:p>
        </p:txBody>
      </p:sp>
    </p:spTree>
    <p:extLst>
      <p:ext uri="{BB962C8B-B14F-4D97-AF65-F5344CB8AC3E}">
        <p14:creationId xmlns:p14="http://schemas.microsoft.com/office/powerpoint/2010/main" val="3915065122"/>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ICC(1) estimation and lme4</a:t>
            </a:r>
            <a:endParaRPr lang="en-US" dirty="0"/>
          </a:p>
        </p:txBody>
      </p:sp>
      <p:sp>
        <p:nvSpPr>
          <p:cNvPr id="3" name="Content Placeholder 2"/>
          <p:cNvSpPr>
            <a:spLocks noGrp="1"/>
          </p:cNvSpPr>
          <p:nvPr>
            <p:ph idx="1"/>
          </p:nvPr>
        </p:nvSpPr>
        <p:spPr/>
        <p:txBody>
          <a:bodyPr/>
          <a:lstStyle/>
          <a:p>
            <a:r>
              <a:rPr lang="en-US" dirty="0" smtClean="0"/>
              <a:t>ICC(1) calculation requires:</a:t>
            </a:r>
          </a:p>
          <a:p>
            <a:pPr lvl="1"/>
            <a:r>
              <a:rPr lang="en-US" altLang="en-US" dirty="0" smtClean="0"/>
              <a:t>Estimate of tau</a:t>
            </a:r>
            <a:r>
              <a:rPr lang="en-US" altLang="en-US" baseline="-25000" dirty="0" smtClean="0"/>
              <a:t>00</a:t>
            </a:r>
            <a:r>
              <a:rPr lang="en-US" altLang="en-US" dirty="0" smtClean="0"/>
              <a:t> (group-level variance)</a:t>
            </a:r>
          </a:p>
          <a:p>
            <a:pPr lvl="1"/>
            <a:r>
              <a:rPr lang="en-US" altLang="en-US" dirty="0" smtClean="0"/>
              <a:t>Estimate of sigma-squared (error variance)</a:t>
            </a:r>
          </a:p>
          <a:p>
            <a:pPr lvl="2"/>
            <a:r>
              <a:rPr lang="en-US" altLang="en-US" dirty="0" smtClean="0"/>
              <a:t>Error variance assumed to be </a:t>
            </a:r>
            <a:r>
              <a:rPr lang="el-GR" altLang="en-US" i="1" dirty="0" smtClean="0"/>
              <a:t>π</a:t>
            </a:r>
            <a:r>
              <a:rPr lang="en-US" altLang="en-US" baseline="30000" dirty="0" smtClean="0"/>
              <a:t>2</a:t>
            </a:r>
            <a:r>
              <a:rPr lang="en-US" altLang="en-US" dirty="0" smtClean="0"/>
              <a:t>/3 ≈ 3.29</a:t>
            </a:r>
          </a:p>
          <a:p>
            <a:r>
              <a:rPr lang="en-US" altLang="en-US" dirty="0" smtClean="0"/>
              <a:t>ICC(1) = </a:t>
            </a:r>
            <a:r>
              <a:rPr lang="en-US" altLang="en-US" dirty="0"/>
              <a:t>tau</a:t>
            </a:r>
            <a:r>
              <a:rPr lang="en-US" altLang="en-US" baseline="-25000" dirty="0"/>
              <a:t>00 </a:t>
            </a:r>
            <a:r>
              <a:rPr lang="en-US" altLang="en-US" dirty="0" smtClean="0"/>
              <a:t>/(</a:t>
            </a:r>
            <a:r>
              <a:rPr lang="en-US" altLang="en-US" dirty="0"/>
              <a:t>tau</a:t>
            </a:r>
            <a:r>
              <a:rPr lang="en-US" altLang="en-US" baseline="-25000" dirty="0"/>
              <a:t>00 </a:t>
            </a:r>
            <a:r>
              <a:rPr lang="en-US" altLang="en-US" dirty="0" smtClean="0"/>
              <a:t>+ sigma-squared)</a:t>
            </a:r>
          </a:p>
          <a:p>
            <a:endParaRPr lang="en-US" altLang="en-US" dirty="0" smtClean="0"/>
          </a:p>
          <a:p>
            <a:endParaRPr lang="en-US" altLang="en-US" dirty="0"/>
          </a:p>
          <a:p>
            <a:endParaRPr lang="en-US" altLang="en-US" dirty="0" smtClean="0"/>
          </a:p>
          <a:p>
            <a:endParaRPr lang="en-US" altLang="en-US" dirty="0" smtClean="0"/>
          </a:p>
          <a:p>
            <a:pPr lvl="2"/>
            <a:endParaRPr lang="en-US" altLang="en-US" dirty="0" smtClean="0"/>
          </a:p>
          <a:p>
            <a:r>
              <a:rPr lang="en-US" altLang="en-US" dirty="0" smtClean="0"/>
              <a:t>Larger than ANOVA-based estimate </a:t>
            </a:r>
          </a:p>
          <a:p>
            <a:pPr lvl="1"/>
            <a:endParaRPr lang="en-US" dirty="0" smtClean="0"/>
          </a:p>
          <a:p>
            <a:pPr lvl="2"/>
            <a:endParaRPr lang="en-US" dirty="0" smtClean="0"/>
          </a:p>
          <a:p>
            <a:pPr lvl="2"/>
            <a:endParaRPr lang="en-US" dirty="0" smtClean="0"/>
          </a:p>
          <a:p>
            <a:pPr lvl="2"/>
            <a:endParaRPr lang="en-US" dirty="0" smtClean="0"/>
          </a:p>
          <a:p>
            <a:pPr lvl="2"/>
            <a:endParaRPr lang="en-US" dirty="0" smtClean="0"/>
          </a:p>
          <a:p>
            <a:pPr lvl="2"/>
            <a:endParaRPr lang="en-US" dirty="0" smtClean="0"/>
          </a:p>
        </p:txBody>
      </p:sp>
      <p:sp>
        <p:nvSpPr>
          <p:cNvPr id="4" name="Date Placeholder 3"/>
          <p:cNvSpPr>
            <a:spLocks noGrp="1"/>
          </p:cNvSpPr>
          <p:nvPr>
            <p:ph type="dt" sz="half" idx="10"/>
          </p:nvPr>
        </p:nvSpPr>
        <p:spPr/>
        <p:txBody>
          <a:bodyPr/>
          <a:lstStyle/>
          <a:p>
            <a:r>
              <a:rPr lang="en-US" smtClean="0"/>
              <a:t>May 30, 2015 Version</a:t>
            </a:r>
            <a:endParaRPr lang="en-US"/>
          </a:p>
        </p:txBody>
      </p:sp>
      <p:sp>
        <p:nvSpPr>
          <p:cNvPr id="5" name="Footer Placeholder 4"/>
          <p:cNvSpPr>
            <a:spLocks noGrp="1"/>
          </p:cNvSpPr>
          <p:nvPr>
            <p:ph type="ftr" sz="quarter" idx="11"/>
          </p:nvPr>
        </p:nvSpPr>
        <p:spPr/>
        <p:txBody>
          <a:bodyPr/>
          <a:lstStyle/>
          <a:p>
            <a:r>
              <a:rPr lang="en-US" smtClean="0"/>
              <a:t>Copyright Paul D. Bliese</a:t>
            </a:r>
            <a:endParaRPr lang="en-US"/>
          </a:p>
        </p:txBody>
      </p:sp>
      <p:sp>
        <p:nvSpPr>
          <p:cNvPr id="6" name="Slide Number Placeholder 5"/>
          <p:cNvSpPr>
            <a:spLocks noGrp="1"/>
          </p:cNvSpPr>
          <p:nvPr>
            <p:ph type="sldNum" sz="quarter" idx="12"/>
          </p:nvPr>
        </p:nvSpPr>
        <p:spPr/>
        <p:txBody>
          <a:bodyPr/>
          <a:lstStyle/>
          <a:p>
            <a:fld id="{42C316D0-A51E-4A1F-9155-03380F8B31EB}" type="slidenum">
              <a:rPr lang="en-US" smtClean="0"/>
              <a:pPr/>
              <a:t>265</a:t>
            </a:fld>
            <a:endParaRPr lang="en-US"/>
          </a:p>
        </p:txBody>
      </p:sp>
      <p:sp>
        <p:nvSpPr>
          <p:cNvPr id="7" name="Text Box 7"/>
          <p:cNvSpPr txBox="1">
            <a:spLocks noChangeArrowheads="1"/>
          </p:cNvSpPr>
          <p:nvPr/>
        </p:nvSpPr>
        <p:spPr bwMode="auto">
          <a:xfrm>
            <a:off x="867121" y="3524000"/>
            <a:ext cx="7472846" cy="2031325"/>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summary(</a:t>
            </a:r>
            <a:r>
              <a:rPr lang="en-US" altLang="en-US" sz="1800" dirty="0" err="1">
                <a:latin typeface="Courier New" pitchFamily="49" charset="0"/>
              </a:rPr>
              <a:t>tmod.null</a:t>
            </a:r>
            <a:r>
              <a:rPr lang="en-US" altLang="en-US" sz="1800" dirty="0">
                <a:latin typeface="Courier New" pitchFamily="49" charset="0"/>
              </a:rPr>
              <a:t>)$</a:t>
            </a:r>
            <a:r>
              <a:rPr lang="en-US" altLang="en-US" sz="1800" dirty="0" err="1">
                <a:latin typeface="Courier New" pitchFamily="49" charset="0"/>
              </a:rPr>
              <a:t>varcor</a:t>
            </a:r>
            <a:endParaRPr lang="en-US" altLang="en-US" sz="1800" dirty="0">
              <a:latin typeface="Courier New" pitchFamily="49" charset="0"/>
            </a:endParaRPr>
          </a:p>
          <a:p>
            <a:pPr>
              <a:spcBef>
                <a:spcPct val="0"/>
              </a:spcBef>
              <a:buFontTx/>
              <a:buNone/>
            </a:pPr>
            <a:r>
              <a:rPr lang="en-US" altLang="en-US" sz="1800" dirty="0">
                <a:latin typeface="Courier New" pitchFamily="49" charset="0"/>
              </a:rPr>
              <a:t> Groups Name        </a:t>
            </a:r>
            <a:r>
              <a:rPr lang="en-US" altLang="en-US" sz="1800" dirty="0" err="1">
                <a:latin typeface="Courier New" pitchFamily="49" charset="0"/>
              </a:rPr>
              <a:t>Std.Dev</a:t>
            </a:r>
            <a:r>
              <a:rPr lang="en-US" altLang="en-US" sz="1800" dirty="0">
                <a:latin typeface="Courier New" pitchFamily="49" charset="0"/>
              </a:rPr>
              <a:t>.</a:t>
            </a:r>
          </a:p>
          <a:p>
            <a:pPr>
              <a:spcBef>
                <a:spcPct val="0"/>
              </a:spcBef>
              <a:buFontTx/>
              <a:buNone/>
            </a:pPr>
            <a:r>
              <a:rPr lang="en-US" altLang="en-US" sz="1800" dirty="0">
                <a:latin typeface="Courier New" pitchFamily="49" charset="0"/>
              </a:rPr>
              <a:t> GRP    (Intercept) 0.32029</a:t>
            </a:r>
          </a:p>
          <a:p>
            <a:pPr>
              <a:spcBef>
                <a:spcPct val="0"/>
              </a:spcBef>
              <a:buFontTx/>
              <a:buNone/>
            </a:pPr>
            <a:r>
              <a:rPr lang="en-US" altLang="en-US" sz="1800" dirty="0" smtClean="0">
                <a:latin typeface="Courier New" pitchFamily="49" charset="0"/>
              </a:rPr>
              <a:t>&gt; </a:t>
            </a:r>
            <a:r>
              <a:rPr lang="en-US" altLang="en-US" sz="1800" dirty="0">
                <a:latin typeface="Courier New" pitchFamily="49" charset="0"/>
              </a:rPr>
              <a:t>0.32029^2     #Variance</a:t>
            </a:r>
          </a:p>
          <a:p>
            <a:pPr>
              <a:spcBef>
                <a:spcPct val="0"/>
              </a:spcBef>
              <a:buFontTx/>
              <a:buNone/>
            </a:pPr>
            <a:r>
              <a:rPr lang="en-US" altLang="en-US" sz="1800" dirty="0">
                <a:latin typeface="Courier New" pitchFamily="49" charset="0"/>
              </a:rPr>
              <a:t>[1] 0.1025857</a:t>
            </a:r>
          </a:p>
          <a:p>
            <a:pPr>
              <a:spcBef>
                <a:spcPct val="0"/>
              </a:spcBef>
              <a:buFontTx/>
              <a:buNone/>
            </a:pPr>
            <a:r>
              <a:rPr lang="en-US" altLang="en-US" sz="1800" dirty="0" smtClean="0">
                <a:latin typeface="Courier New" pitchFamily="49" charset="0"/>
              </a:rPr>
              <a:t>&gt; </a:t>
            </a:r>
            <a:r>
              <a:rPr lang="en-US" altLang="en-US" sz="1800" dirty="0">
                <a:latin typeface="Courier New" pitchFamily="49" charset="0"/>
              </a:rPr>
              <a:t>0.10259/(0.10259+3.29)</a:t>
            </a:r>
          </a:p>
          <a:p>
            <a:pPr>
              <a:spcBef>
                <a:spcPct val="0"/>
              </a:spcBef>
              <a:buFontTx/>
              <a:buNone/>
            </a:pPr>
            <a:r>
              <a:rPr lang="en-US" altLang="en-US" sz="1800" dirty="0">
                <a:latin typeface="Courier New" pitchFamily="49" charset="0"/>
              </a:rPr>
              <a:t>[1] </a:t>
            </a:r>
            <a:r>
              <a:rPr lang="en-US" altLang="en-US" sz="1800" dirty="0" smtClean="0">
                <a:latin typeface="Courier New" pitchFamily="49" charset="0"/>
              </a:rPr>
              <a:t>0.03023943</a:t>
            </a:r>
          </a:p>
        </p:txBody>
      </p:sp>
    </p:spTree>
    <p:extLst>
      <p:ext uri="{BB962C8B-B14F-4D97-AF65-F5344CB8AC3E}">
        <p14:creationId xmlns:p14="http://schemas.microsoft.com/office/powerpoint/2010/main" val="354088354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ICC(1) Estimation and lme4</a:t>
            </a:r>
            <a:endParaRPr lang="en-US" dirty="0"/>
          </a:p>
        </p:txBody>
      </p:sp>
      <p:sp>
        <p:nvSpPr>
          <p:cNvPr id="3" name="Content Placeholder 2"/>
          <p:cNvSpPr>
            <a:spLocks noGrp="1"/>
          </p:cNvSpPr>
          <p:nvPr>
            <p:ph idx="1"/>
          </p:nvPr>
        </p:nvSpPr>
        <p:spPr/>
        <p:txBody>
          <a:bodyPr/>
          <a:lstStyle/>
          <a:p>
            <a:r>
              <a:rPr lang="en-US" dirty="0" smtClean="0"/>
              <a:t>GLMM Exercise 2:</a:t>
            </a:r>
          </a:p>
          <a:p>
            <a:pPr lvl="1"/>
            <a:r>
              <a:rPr lang="en-US" dirty="0" smtClean="0"/>
              <a:t>Use the lq2002 dataset with HOST.DICHOT (created in last exercise) to estimate the ICC(1)</a:t>
            </a:r>
          </a:p>
          <a:p>
            <a:pPr lvl="2"/>
            <a:r>
              <a:rPr lang="en-US" dirty="0" smtClean="0"/>
              <a:t>Use the ANOVA method</a:t>
            </a:r>
          </a:p>
          <a:p>
            <a:pPr lvl="2"/>
            <a:r>
              <a:rPr lang="en-US" dirty="0" smtClean="0"/>
              <a:t>Use </a:t>
            </a:r>
            <a:r>
              <a:rPr lang="en-US" dirty="0" err="1" smtClean="0"/>
              <a:t>glmer</a:t>
            </a:r>
            <a:endParaRPr lang="en-US" dirty="0" smtClean="0"/>
          </a:p>
          <a:p>
            <a:pPr lvl="1"/>
            <a:r>
              <a:rPr lang="en-US" dirty="0" smtClean="0"/>
              <a:t>Extra credit:  Use </a:t>
            </a:r>
            <a:r>
              <a:rPr lang="en-US" dirty="0" err="1" smtClean="0"/>
              <a:t>graph.ran.mean</a:t>
            </a:r>
            <a:r>
              <a:rPr lang="en-US" dirty="0" smtClean="0"/>
              <a:t> to visualize the ICC(1) value</a:t>
            </a:r>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42C316D0-A51E-4A1F-9155-03380F8B31EB}" type="slidenum">
              <a:rPr lang="en-US" smtClean="0"/>
              <a:pPr>
                <a:defRPr/>
              </a:pPr>
              <a:t>266</a:t>
            </a:fld>
            <a:endParaRPr lang="en-US"/>
          </a:p>
        </p:txBody>
      </p:sp>
    </p:spTree>
    <p:extLst>
      <p:ext uri="{BB962C8B-B14F-4D97-AF65-F5344CB8AC3E}">
        <p14:creationId xmlns:p14="http://schemas.microsoft.com/office/powerpoint/2010/main" val="853558519"/>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Level-1 predictors and slope variability</a:t>
            </a:r>
            <a:endParaRPr lang="en-US" dirty="0"/>
          </a:p>
        </p:txBody>
      </p:sp>
      <p:sp>
        <p:nvSpPr>
          <p:cNvPr id="25603" name="Text Placeholder 5"/>
          <p:cNvSpPr>
            <a:spLocks noGrp="1"/>
          </p:cNvSpPr>
          <p:nvPr>
            <p:ph type="body" idx="1"/>
          </p:nvPr>
        </p:nvSpPr>
        <p:spPr/>
        <p:txBody>
          <a:bodyPr/>
          <a:lstStyle/>
          <a:p>
            <a:r>
              <a:rPr lang="en-US" altLang="en-US" dirty="0" smtClean="0"/>
              <a:t>GLMMs </a:t>
            </a:r>
            <a:r>
              <a:rPr lang="en-US" altLang="en-US" dirty="0"/>
              <a:t>and Dichotomous Outcomes</a:t>
            </a:r>
            <a:endParaRPr lang="en-US" altLang="en-US" dirty="0" smtClean="0"/>
          </a:p>
        </p:txBody>
      </p:sp>
      <p:sp>
        <p:nvSpPr>
          <p:cNvPr id="3"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smtClean="0"/>
              <a:t>Copyright Paul D. Bliese</a:t>
            </a:r>
            <a:endParaRPr lang="en-US"/>
          </a:p>
        </p:txBody>
      </p:sp>
      <p:sp>
        <p:nvSpPr>
          <p:cNvPr id="5" name="Slide Number Placeholder 4"/>
          <p:cNvSpPr>
            <a:spLocks noGrp="1"/>
          </p:cNvSpPr>
          <p:nvPr>
            <p:ph type="sldNum" sz="quarter" idx="12"/>
          </p:nvPr>
        </p:nvSpPr>
        <p:spPr/>
        <p:txBody>
          <a:bodyPr/>
          <a:lstStyle/>
          <a:p>
            <a:pPr>
              <a:defRPr/>
            </a:pPr>
            <a:fld id="{835226D2-0891-40F2-B2B8-B4C2559ACDCA}" type="slidenum">
              <a:rPr lang="en-US" smtClean="0"/>
              <a:pPr>
                <a:defRPr/>
              </a:pPr>
              <a:t>267</a:t>
            </a:fld>
            <a:endParaRPr lang="en-US"/>
          </a:p>
        </p:txBody>
      </p:sp>
    </p:spTree>
    <p:extLst>
      <p:ext uri="{BB962C8B-B14F-4D97-AF65-F5344CB8AC3E}">
        <p14:creationId xmlns:p14="http://schemas.microsoft.com/office/powerpoint/2010/main" val="304534910"/>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Level-1 Predictors</a:t>
            </a:r>
            <a:endParaRPr lang="en-US" dirty="0"/>
          </a:p>
        </p:txBody>
      </p:sp>
      <p:sp>
        <p:nvSpPr>
          <p:cNvPr id="3" name="Content Placeholder 2"/>
          <p:cNvSpPr>
            <a:spLocks noGrp="1"/>
          </p:cNvSpPr>
          <p:nvPr>
            <p:ph idx="1"/>
          </p:nvPr>
        </p:nvSpPr>
        <p:spPr/>
        <p:txBody>
          <a:bodyPr/>
          <a:lstStyle/>
          <a:p>
            <a:r>
              <a:rPr lang="en-US" dirty="0" smtClean="0"/>
              <a:t>Like linear models, the relationships between level-1 predictors and the outcome can vary across level-2 units</a:t>
            </a:r>
          </a:p>
          <a:p>
            <a:r>
              <a:rPr lang="en-US" dirty="0" smtClean="0"/>
              <a:t>We will add level-1 predictors of dichotomous well-being:</a:t>
            </a:r>
          </a:p>
          <a:p>
            <a:pPr lvl="1"/>
            <a:r>
              <a:rPr lang="en-US" dirty="0" smtClean="0"/>
              <a:t>Work Hours</a:t>
            </a:r>
          </a:p>
          <a:p>
            <a:pPr lvl="1"/>
            <a:r>
              <a:rPr lang="en-US" dirty="0" smtClean="0"/>
              <a:t>Perceptions of Leadership Consideration</a:t>
            </a:r>
          </a:p>
          <a:p>
            <a:r>
              <a:rPr lang="en-US" dirty="0" smtClean="0"/>
              <a:t>Test whether the Work Hour and Leadership Consideration slopes vary across groups</a:t>
            </a:r>
          </a:p>
        </p:txBody>
      </p:sp>
      <p:sp>
        <p:nvSpPr>
          <p:cNvPr id="4" name="Date Placeholder 3"/>
          <p:cNvSpPr>
            <a:spLocks noGrp="1"/>
          </p:cNvSpPr>
          <p:nvPr>
            <p:ph type="dt" sz="half" idx="10"/>
          </p:nvPr>
        </p:nvSpPr>
        <p:spPr/>
        <p:txBody>
          <a:bodyPr/>
          <a:lstStyle/>
          <a:p>
            <a:r>
              <a:rPr lang="en-US" smtClean="0"/>
              <a:t>May 30, 2015 Version</a:t>
            </a:r>
            <a:endParaRPr lang="en-US"/>
          </a:p>
        </p:txBody>
      </p:sp>
      <p:sp>
        <p:nvSpPr>
          <p:cNvPr id="5" name="Footer Placeholder 4"/>
          <p:cNvSpPr>
            <a:spLocks noGrp="1"/>
          </p:cNvSpPr>
          <p:nvPr>
            <p:ph type="ftr" sz="quarter" idx="11"/>
          </p:nvPr>
        </p:nvSpPr>
        <p:spPr/>
        <p:txBody>
          <a:bodyPr/>
          <a:lstStyle/>
          <a:p>
            <a:r>
              <a:rPr lang="en-US" smtClean="0"/>
              <a:t>Copyright Paul D. Bliese</a:t>
            </a:r>
            <a:endParaRPr lang="en-US"/>
          </a:p>
        </p:txBody>
      </p:sp>
      <p:sp>
        <p:nvSpPr>
          <p:cNvPr id="6" name="Slide Number Placeholder 5"/>
          <p:cNvSpPr>
            <a:spLocks noGrp="1"/>
          </p:cNvSpPr>
          <p:nvPr>
            <p:ph type="sldNum" sz="quarter" idx="12"/>
          </p:nvPr>
        </p:nvSpPr>
        <p:spPr/>
        <p:txBody>
          <a:bodyPr/>
          <a:lstStyle/>
          <a:p>
            <a:fld id="{42C316D0-A51E-4A1F-9155-03380F8B31EB}" type="slidenum">
              <a:rPr lang="en-US" smtClean="0"/>
              <a:pPr/>
              <a:t>268</a:t>
            </a:fld>
            <a:endParaRPr lang="en-US"/>
          </a:p>
        </p:txBody>
      </p:sp>
    </p:spTree>
    <p:extLst>
      <p:ext uri="{BB962C8B-B14F-4D97-AF65-F5344CB8AC3E}">
        <p14:creationId xmlns:p14="http://schemas.microsoft.com/office/powerpoint/2010/main" val="449048525"/>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Level-1 Predictors</a:t>
            </a:r>
            <a:endParaRPr lang="en-US" dirty="0"/>
          </a:p>
        </p:txBody>
      </p:sp>
      <p:sp>
        <p:nvSpPr>
          <p:cNvPr id="3" name="Content Placeholder 2"/>
          <p:cNvSpPr>
            <a:spLocks noGrp="1"/>
          </p:cNvSpPr>
          <p:nvPr>
            <p:ph idx="1"/>
          </p:nvPr>
        </p:nvSpPr>
        <p:spPr/>
        <p:txBody>
          <a:bodyPr/>
          <a:lstStyle/>
          <a:p>
            <a:r>
              <a:rPr lang="en-US" dirty="0" smtClean="0"/>
              <a:t>Using </a:t>
            </a:r>
            <a:r>
              <a:rPr lang="en-US" dirty="0" err="1" smtClean="0"/>
              <a:t>glmer</a:t>
            </a:r>
            <a:r>
              <a:rPr lang="en-US" dirty="0" smtClean="0"/>
              <a:t> to regress dichotomous well-being on:</a:t>
            </a:r>
          </a:p>
          <a:p>
            <a:pPr lvl="1"/>
            <a:r>
              <a:rPr lang="en-US" dirty="0" smtClean="0"/>
              <a:t>Work Hours</a:t>
            </a:r>
          </a:p>
          <a:p>
            <a:pPr lvl="1"/>
            <a:r>
              <a:rPr lang="en-US" dirty="0" smtClean="0"/>
              <a:t>Perceptions of Leadership Consideration</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r>
              <a:rPr lang="en-US" smtClean="0"/>
              <a:t>May 30, 2015 Version</a:t>
            </a:r>
            <a:endParaRPr lang="en-US"/>
          </a:p>
        </p:txBody>
      </p:sp>
      <p:sp>
        <p:nvSpPr>
          <p:cNvPr id="5" name="Footer Placeholder 4"/>
          <p:cNvSpPr>
            <a:spLocks noGrp="1"/>
          </p:cNvSpPr>
          <p:nvPr>
            <p:ph type="ftr" sz="quarter" idx="11"/>
          </p:nvPr>
        </p:nvSpPr>
        <p:spPr/>
        <p:txBody>
          <a:bodyPr/>
          <a:lstStyle/>
          <a:p>
            <a:r>
              <a:rPr lang="en-US" smtClean="0"/>
              <a:t>Copyright Paul D. Bliese</a:t>
            </a:r>
            <a:endParaRPr lang="en-US"/>
          </a:p>
        </p:txBody>
      </p:sp>
      <p:sp>
        <p:nvSpPr>
          <p:cNvPr id="6" name="Slide Number Placeholder 5"/>
          <p:cNvSpPr>
            <a:spLocks noGrp="1"/>
          </p:cNvSpPr>
          <p:nvPr>
            <p:ph type="sldNum" sz="quarter" idx="12"/>
          </p:nvPr>
        </p:nvSpPr>
        <p:spPr/>
        <p:txBody>
          <a:bodyPr/>
          <a:lstStyle/>
          <a:p>
            <a:fld id="{42C316D0-A51E-4A1F-9155-03380F8B31EB}" type="slidenum">
              <a:rPr lang="en-US" smtClean="0"/>
              <a:pPr/>
              <a:t>269</a:t>
            </a:fld>
            <a:endParaRPr lang="en-US"/>
          </a:p>
        </p:txBody>
      </p:sp>
      <p:sp>
        <p:nvSpPr>
          <p:cNvPr id="7" name="Text Box 7"/>
          <p:cNvSpPr txBox="1">
            <a:spLocks noChangeArrowheads="1"/>
          </p:cNvSpPr>
          <p:nvPr/>
        </p:nvSpPr>
        <p:spPr bwMode="auto">
          <a:xfrm>
            <a:off x="1080631" y="2602579"/>
            <a:ext cx="7148945" cy="2585323"/>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tmod.2&lt;-</a:t>
            </a:r>
            <a:r>
              <a:rPr lang="en-US" altLang="en-US" sz="1800" dirty="0" err="1">
                <a:latin typeface="Courier New" pitchFamily="49" charset="0"/>
              </a:rPr>
              <a:t>glmer</a:t>
            </a:r>
            <a:r>
              <a:rPr lang="en-US" altLang="en-US" sz="1800" dirty="0">
                <a:latin typeface="Courier New" pitchFamily="49" charset="0"/>
              </a:rPr>
              <a:t>(WB.DICHOT~HRS+LEAD+(1|GRP),</a:t>
            </a:r>
          </a:p>
          <a:p>
            <a:pPr>
              <a:spcBef>
                <a:spcPct val="0"/>
              </a:spcBef>
              <a:buFontTx/>
              <a:buNone/>
            </a:pPr>
            <a:r>
              <a:rPr lang="en-US" altLang="en-US" sz="1800" dirty="0" smtClean="0">
                <a:latin typeface="Courier New" pitchFamily="49" charset="0"/>
              </a:rPr>
              <a:t>               </a:t>
            </a:r>
            <a:r>
              <a:rPr lang="en-US" altLang="en-US" sz="1800" dirty="0">
                <a:latin typeface="Courier New" pitchFamily="49" charset="0"/>
              </a:rPr>
              <a:t>family="binomial",bh1996,</a:t>
            </a:r>
          </a:p>
          <a:p>
            <a:pPr>
              <a:spcBef>
                <a:spcPct val="0"/>
              </a:spcBef>
              <a:buFontTx/>
              <a:buNone/>
            </a:pPr>
            <a:r>
              <a:rPr lang="en-US" altLang="en-US" sz="1800" dirty="0" smtClean="0">
                <a:latin typeface="Courier New" pitchFamily="49" charset="0"/>
              </a:rPr>
              <a:t>               </a:t>
            </a:r>
            <a:r>
              <a:rPr lang="en-US" altLang="en-US" sz="1800" dirty="0" err="1">
                <a:latin typeface="Courier New" pitchFamily="49" charset="0"/>
              </a:rPr>
              <a:t>glmerControl</a:t>
            </a:r>
            <a:r>
              <a:rPr lang="en-US" altLang="en-US" sz="1800" dirty="0">
                <a:latin typeface="Courier New" pitchFamily="49" charset="0"/>
              </a:rPr>
              <a:t>(optimizer="</a:t>
            </a:r>
            <a:r>
              <a:rPr lang="en-US" altLang="en-US" sz="1800" dirty="0" err="1">
                <a:latin typeface="Courier New" pitchFamily="49" charset="0"/>
              </a:rPr>
              <a:t>bobyqa</a:t>
            </a:r>
            <a:r>
              <a:rPr lang="en-US" altLang="en-US" sz="1800" dirty="0">
                <a:latin typeface="Courier New" pitchFamily="49" charset="0"/>
              </a:rPr>
              <a:t>"))</a:t>
            </a:r>
          </a:p>
          <a:p>
            <a:pPr>
              <a:spcBef>
                <a:spcPct val="0"/>
              </a:spcBef>
              <a:buFontTx/>
              <a:buNone/>
            </a:pPr>
            <a:endParaRPr lang="en-US" altLang="en-US" sz="1800" dirty="0" smtClean="0">
              <a:latin typeface="Courier New" pitchFamily="49" charset="0"/>
            </a:endParaRPr>
          </a:p>
          <a:p>
            <a:pPr>
              <a:spcBef>
                <a:spcPct val="0"/>
              </a:spcBef>
              <a:buFontTx/>
              <a:buNone/>
            </a:pPr>
            <a:r>
              <a:rPr lang="en-US" altLang="en-US" sz="1800" dirty="0">
                <a:latin typeface="Courier New" pitchFamily="49" charset="0"/>
              </a:rPr>
              <a:t>&gt; round(summary(tmod.2)$</a:t>
            </a:r>
            <a:r>
              <a:rPr lang="en-US" altLang="en-US" sz="1800" dirty="0" err="1">
                <a:latin typeface="Courier New" pitchFamily="49" charset="0"/>
              </a:rPr>
              <a:t>coef,dig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Estimate Std. Error  z value </a:t>
            </a:r>
            <a:r>
              <a:rPr lang="en-US" altLang="en-US" sz="1800" dirty="0" err="1">
                <a:latin typeface="Courier New" pitchFamily="49" charset="0"/>
              </a:rPr>
              <a:t>Pr</a:t>
            </a:r>
            <a:r>
              <a:rPr lang="en-US" altLang="en-US" sz="1800" dirty="0">
                <a:latin typeface="Courier New" pitchFamily="49" charset="0"/>
              </a:rPr>
              <a:t>(&gt;|z|)</a:t>
            </a:r>
          </a:p>
          <a:p>
            <a:pPr>
              <a:spcBef>
                <a:spcPct val="0"/>
              </a:spcBef>
              <a:buFontTx/>
              <a:buNone/>
            </a:pPr>
            <a:r>
              <a:rPr lang="en-US" altLang="en-US" sz="1800" dirty="0">
                <a:latin typeface="Courier New" pitchFamily="49" charset="0"/>
              </a:rPr>
              <a:t>(Intercept)  -1.9729     0.1842 -10.7087        0</a:t>
            </a:r>
          </a:p>
          <a:p>
            <a:pPr>
              <a:spcBef>
                <a:spcPct val="0"/>
              </a:spcBef>
              <a:buFontTx/>
              <a:buNone/>
            </a:pPr>
            <a:r>
              <a:rPr lang="en-US" altLang="en-US" sz="1800" dirty="0">
                <a:latin typeface="Courier New" pitchFamily="49" charset="0"/>
              </a:rPr>
              <a:t>HRS          -0.0751     0.0120  -6.2461        0</a:t>
            </a:r>
          </a:p>
          <a:p>
            <a:pPr>
              <a:spcBef>
                <a:spcPct val="0"/>
              </a:spcBef>
              <a:buFontTx/>
              <a:buNone/>
            </a:pPr>
            <a:r>
              <a:rPr lang="en-US" altLang="en-US" sz="1800" dirty="0">
                <a:latin typeface="Courier New" pitchFamily="49" charset="0"/>
              </a:rPr>
              <a:t>LEAD          0.9763     0.0374  26.0821        0</a:t>
            </a:r>
          </a:p>
        </p:txBody>
      </p:sp>
    </p:spTree>
    <p:extLst>
      <p:ext uri="{BB962C8B-B14F-4D97-AF65-F5344CB8AC3E}">
        <p14:creationId xmlns:p14="http://schemas.microsoft.com/office/powerpoint/2010/main" val="22994894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smtClean="0"/>
              <a:t>Case Study:  Account for Variance</a:t>
            </a:r>
          </a:p>
        </p:txBody>
      </p:sp>
      <p:sp>
        <p:nvSpPr>
          <p:cNvPr id="37891" name="Content Placeholder 2"/>
          <p:cNvSpPr>
            <a:spLocks noGrp="1"/>
          </p:cNvSpPr>
          <p:nvPr>
            <p:ph idx="1"/>
          </p:nvPr>
        </p:nvSpPr>
        <p:spPr/>
        <p:txBody>
          <a:bodyPr/>
          <a:lstStyle/>
          <a:p>
            <a:r>
              <a:rPr lang="en-US" altLang="en-US" smtClean="0"/>
              <a:t>Depression results (sample sizes equal)</a:t>
            </a:r>
          </a:p>
          <a:p>
            <a:endParaRPr lang="en-US" altLang="en-US" smtClean="0"/>
          </a:p>
        </p:txBody>
      </p:sp>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4BBAA3A0-06A3-40D9-86CC-FEB854AD9A46}" type="slidenum">
              <a:rPr lang="en-US" smtClean="0"/>
              <a:pPr>
                <a:defRPr/>
              </a:pPr>
              <a:t>27</a:t>
            </a:fld>
            <a:endParaRPr lang="en-US"/>
          </a:p>
        </p:txBody>
      </p:sp>
      <p:sp>
        <p:nvSpPr>
          <p:cNvPr id="37895" name="Text Box 13"/>
          <p:cNvSpPr txBox="1">
            <a:spLocks noChangeArrowheads="1"/>
          </p:cNvSpPr>
          <p:nvPr/>
        </p:nvSpPr>
        <p:spPr bwMode="auto">
          <a:xfrm>
            <a:off x="695325" y="1733550"/>
            <a:ext cx="7766050" cy="4524375"/>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a:latin typeface="Courier New" pitchFamily="49" charset="0"/>
              </a:rPr>
              <a:t>&gt; tmod&lt;-aov(MDDsum~as.factor(bn.co),embed,</a:t>
            </a:r>
          </a:p>
          <a:p>
            <a:pPr>
              <a:spcBef>
                <a:spcPct val="0"/>
              </a:spcBef>
              <a:buFontTx/>
              <a:buNone/>
            </a:pPr>
            <a:r>
              <a:rPr lang="en-US" altLang="en-US" sz="1800">
                <a:latin typeface="Courier New" pitchFamily="49" charset="0"/>
              </a:rPr>
              <a:t>  na.action=na.omit)</a:t>
            </a:r>
          </a:p>
          <a:p>
            <a:pPr>
              <a:spcBef>
                <a:spcPct val="0"/>
              </a:spcBef>
              <a:buFontTx/>
              <a:buNone/>
            </a:pPr>
            <a:r>
              <a:rPr lang="en-US" altLang="en-US" sz="1800">
                <a:latin typeface="Courier New" pitchFamily="49" charset="0"/>
              </a:rPr>
              <a:t>&gt; ICC1(tmod)</a:t>
            </a:r>
          </a:p>
          <a:p>
            <a:pPr>
              <a:spcBef>
                <a:spcPct val="0"/>
              </a:spcBef>
              <a:buFontTx/>
              <a:buNone/>
            </a:pPr>
            <a:r>
              <a:rPr lang="en-US" altLang="en-US" sz="1800">
                <a:latin typeface="Courier New" pitchFamily="49" charset="0"/>
              </a:rPr>
              <a:t>[1] 0.03868019</a:t>
            </a:r>
          </a:p>
          <a:p>
            <a:pPr>
              <a:spcBef>
                <a:spcPct val="0"/>
              </a:spcBef>
              <a:buFontTx/>
              <a:buNone/>
            </a:pPr>
            <a:endParaRPr lang="en-US" altLang="en-US" sz="1800">
              <a:latin typeface="Courier New" pitchFamily="49" charset="0"/>
            </a:endParaRPr>
          </a:p>
          <a:p>
            <a:pPr>
              <a:spcBef>
                <a:spcPct val="0"/>
              </a:spcBef>
              <a:buFontTx/>
              <a:buNone/>
            </a:pPr>
            <a:r>
              <a:rPr lang="en-US" altLang="en-US" sz="1800">
                <a:latin typeface="Courier New" pitchFamily="49" charset="0"/>
              </a:rPr>
              <a:t>&gt; round(summary(lm(MDDsum~embedprov,data=embed,</a:t>
            </a:r>
          </a:p>
          <a:p>
            <a:pPr>
              <a:spcBef>
                <a:spcPct val="0"/>
              </a:spcBef>
              <a:buFontTx/>
              <a:buNone/>
            </a:pPr>
            <a:r>
              <a:rPr lang="en-US" altLang="en-US" sz="1800">
                <a:latin typeface="Courier New" pitchFamily="49" charset="0"/>
              </a:rPr>
              <a:t>  na.action=na.omit))$coef,dig=4)</a:t>
            </a:r>
          </a:p>
          <a:p>
            <a:pPr>
              <a:spcBef>
                <a:spcPct val="0"/>
              </a:spcBef>
              <a:buFontTx/>
              <a:buNone/>
            </a:pPr>
            <a:r>
              <a:rPr lang="en-US" altLang="en-US" sz="1800">
                <a:latin typeface="Courier New" pitchFamily="49" charset="0"/>
              </a:rPr>
              <a:t>            Estimate Std. Error t value Pr(&gt;|t|)</a:t>
            </a:r>
          </a:p>
          <a:p>
            <a:pPr>
              <a:spcBef>
                <a:spcPct val="0"/>
              </a:spcBef>
              <a:buFontTx/>
              <a:buNone/>
            </a:pPr>
            <a:r>
              <a:rPr lang="en-US" altLang="en-US" sz="1800">
                <a:latin typeface="Courier New" pitchFamily="49" charset="0"/>
              </a:rPr>
              <a:t>(Intercept)  11.7835     0.1801 65.4371   0.0000</a:t>
            </a:r>
          </a:p>
          <a:p>
            <a:pPr>
              <a:spcBef>
                <a:spcPct val="0"/>
              </a:spcBef>
              <a:buFontTx/>
              <a:buNone/>
            </a:pPr>
            <a:r>
              <a:rPr lang="en-US" altLang="en-US" sz="1800">
                <a:latin typeface="Courier New" pitchFamily="49" charset="0"/>
              </a:rPr>
              <a:t>embedprov     0.5032     0.2850  1.7656   0.0777</a:t>
            </a:r>
          </a:p>
          <a:p>
            <a:pPr>
              <a:spcBef>
                <a:spcPct val="0"/>
              </a:spcBef>
              <a:buFontTx/>
              <a:buNone/>
            </a:pPr>
            <a:endParaRPr lang="en-US" altLang="en-US" sz="1800">
              <a:latin typeface="Courier New" pitchFamily="49" charset="0"/>
            </a:endParaRPr>
          </a:p>
          <a:p>
            <a:pPr>
              <a:spcBef>
                <a:spcPct val="0"/>
              </a:spcBef>
              <a:buFontTx/>
              <a:buNone/>
            </a:pPr>
            <a:r>
              <a:rPr lang="en-US" altLang="en-US" sz="1800">
                <a:latin typeface="Courier New" pitchFamily="49" charset="0"/>
              </a:rPr>
              <a:t>&gt; round(summary(lme(MDDsum~embedprov,random=~1|bn.co,</a:t>
            </a:r>
          </a:p>
          <a:p>
            <a:pPr>
              <a:spcBef>
                <a:spcPct val="0"/>
              </a:spcBef>
              <a:buFontTx/>
              <a:buNone/>
            </a:pPr>
            <a:r>
              <a:rPr lang="en-US" altLang="en-US" sz="1800">
                <a:latin typeface="Courier New" pitchFamily="49" charset="0"/>
              </a:rPr>
              <a:t>  data=embed,na.action=na.omit))$tTable,dig=4)</a:t>
            </a:r>
          </a:p>
          <a:p>
            <a:pPr>
              <a:spcBef>
                <a:spcPct val="0"/>
              </a:spcBef>
              <a:buFontTx/>
              <a:buNone/>
            </a:pPr>
            <a:r>
              <a:rPr lang="en-US" altLang="en-US" sz="1800">
                <a:latin typeface="Courier New" pitchFamily="49" charset="0"/>
              </a:rPr>
              <a:t>              Value Std.Error   DF t-value p-value</a:t>
            </a:r>
          </a:p>
          <a:p>
            <a:pPr>
              <a:spcBef>
                <a:spcPct val="0"/>
              </a:spcBef>
              <a:buFontTx/>
              <a:buNone/>
            </a:pPr>
            <a:r>
              <a:rPr lang="en-US" altLang="en-US" sz="1800">
                <a:latin typeface="Courier New" pitchFamily="49" charset="0"/>
              </a:rPr>
              <a:t>(Intercept) 11.9314    0.4251 1080 28.0660  0.0000</a:t>
            </a:r>
          </a:p>
          <a:p>
            <a:pPr>
              <a:spcBef>
                <a:spcPct val="0"/>
              </a:spcBef>
              <a:buFontTx/>
              <a:buNone/>
            </a:pPr>
            <a:r>
              <a:rPr lang="en-US" altLang="en-US" sz="1800">
                <a:latin typeface="Courier New" pitchFamily="49" charset="0"/>
              </a:rPr>
              <a:t>embedprov    0.7510    0.6645   10  1.1302  0.2848</a:t>
            </a: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Level-1 Predictors</a:t>
            </a:r>
            <a:endParaRPr lang="en-US" dirty="0"/>
          </a:p>
        </p:txBody>
      </p:sp>
      <p:sp>
        <p:nvSpPr>
          <p:cNvPr id="3" name="Content Placeholder 2"/>
          <p:cNvSpPr>
            <a:spLocks noGrp="1"/>
          </p:cNvSpPr>
          <p:nvPr>
            <p:ph idx="1"/>
          </p:nvPr>
        </p:nvSpPr>
        <p:spPr/>
        <p:txBody>
          <a:bodyPr/>
          <a:lstStyle/>
          <a:p>
            <a:r>
              <a:rPr lang="en-US" dirty="0" smtClean="0"/>
              <a:t>Verifying results with </a:t>
            </a:r>
            <a:r>
              <a:rPr lang="en-US" dirty="0" err="1" smtClean="0"/>
              <a:t>glmmML</a:t>
            </a:r>
            <a:endParaRPr lang="en-US" dirty="0" smtClean="0"/>
          </a:p>
          <a:p>
            <a:pPr lvl="1"/>
            <a:r>
              <a:rPr lang="en-US" dirty="0" smtClean="0"/>
              <a:t>Similar results</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r>
              <a:rPr lang="en-US" smtClean="0"/>
              <a:t>May 30, 2015 Version</a:t>
            </a:r>
            <a:endParaRPr lang="en-US"/>
          </a:p>
        </p:txBody>
      </p:sp>
      <p:sp>
        <p:nvSpPr>
          <p:cNvPr id="5" name="Footer Placeholder 4"/>
          <p:cNvSpPr>
            <a:spLocks noGrp="1"/>
          </p:cNvSpPr>
          <p:nvPr>
            <p:ph type="ftr" sz="quarter" idx="11"/>
          </p:nvPr>
        </p:nvSpPr>
        <p:spPr/>
        <p:txBody>
          <a:bodyPr/>
          <a:lstStyle/>
          <a:p>
            <a:r>
              <a:rPr lang="en-US" smtClean="0"/>
              <a:t>Copyright Paul D. Bliese</a:t>
            </a:r>
            <a:endParaRPr lang="en-US"/>
          </a:p>
        </p:txBody>
      </p:sp>
      <p:sp>
        <p:nvSpPr>
          <p:cNvPr id="6" name="Slide Number Placeholder 5"/>
          <p:cNvSpPr>
            <a:spLocks noGrp="1"/>
          </p:cNvSpPr>
          <p:nvPr>
            <p:ph type="sldNum" sz="quarter" idx="12"/>
          </p:nvPr>
        </p:nvSpPr>
        <p:spPr/>
        <p:txBody>
          <a:bodyPr/>
          <a:lstStyle/>
          <a:p>
            <a:fld id="{42C316D0-A51E-4A1F-9155-03380F8B31EB}" type="slidenum">
              <a:rPr lang="en-US" smtClean="0"/>
              <a:pPr/>
              <a:t>270</a:t>
            </a:fld>
            <a:endParaRPr lang="en-US"/>
          </a:p>
        </p:txBody>
      </p:sp>
      <p:sp>
        <p:nvSpPr>
          <p:cNvPr id="7" name="Text Box 7"/>
          <p:cNvSpPr txBox="1">
            <a:spLocks noChangeArrowheads="1"/>
          </p:cNvSpPr>
          <p:nvPr/>
        </p:nvSpPr>
        <p:spPr bwMode="auto">
          <a:xfrm>
            <a:off x="1080631" y="2354104"/>
            <a:ext cx="7148945" cy="3693319"/>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library(</a:t>
            </a:r>
            <a:r>
              <a:rPr lang="en-US" altLang="en-US" sz="1800" dirty="0" err="1">
                <a:latin typeface="Courier New" pitchFamily="49" charset="0"/>
              </a:rPr>
              <a:t>glmmML</a:t>
            </a:r>
            <a:r>
              <a:rPr lang="en-US" altLang="en-US" sz="1800" dirty="0">
                <a:latin typeface="Courier New" pitchFamily="49" charset="0"/>
              </a:rPr>
              <a:t>)</a:t>
            </a:r>
          </a:p>
          <a:p>
            <a:pPr>
              <a:spcBef>
                <a:spcPct val="0"/>
              </a:spcBef>
              <a:buFontTx/>
              <a:buNone/>
            </a:pPr>
            <a:r>
              <a:rPr lang="en-US" altLang="en-US" sz="1800" dirty="0">
                <a:latin typeface="Courier New" pitchFamily="49" charset="0"/>
              </a:rPr>
              <a:t>&gt; tmod.3&lt;-</a:t>
            </a:r>
            <a:r>
              <a:rPr lang="en-US" altLang="en-US" sz="1800" dirty="0" err="1">
                <a:latin typeface="Courier New" pitchFamily="49" charset="0"/>
              </a:rPr>
              <a:t>glmmML</a:t>
            </a:r>
            <a:r>
              <a:rPr lang="en-US" altLang="en-US" sz="1800" dirty="0">
                <a:latin typeface="Courier New" pitchFamily="49" charset="0"/>
              </a:rPr>
              <a:t>(WB.DICHOT~HRS+LEAD, data = bh1996, cluster = GRP)</a:t>
            </a:r>
          </a:p>
          <a:p>
            <a:pPr>
              <a:spcBef>
                <a:spcPct val="0"/>
              </a:spcBef>
              <a:buFontTx/>
              <a:buNone/>
            </a:pPr>
            <a:r>
              <a:rPr lang="en-US" altLang="en-US" sz="1800" dirty="0">
                <a:latin typeface="Courier New" pitchFamily="49" charset="0"/>
              </a:rPr>
              <a:t>&gt; summary(tmod.3)</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Call:  </a:t>
            </a:r>
            <a:r>
              <a:rPr lang="en-US" altLang="en-US" sz="1800" dirty="0" err="1">
                <a:latin typeface="Courier New" pitchFamily="49" charset="0"/>
              </a:rPr>
              <a:t>glmmML</a:t>
            </a:r>
            <a:r>
              <a:rPr lang="en-US" altLang="en-US" sz="1800" dirty="0">
                <a:latin typeface="Courier New" pitchFamily="49" charset="0"/>
              </a:rPr>
              <a:t>(formula = WB.DICHOT ~ HRS + LEAD, data = bh1996, cluster = GRP) </a:t>
            </a:r>
          </a:p>
          <a:p>
            <a:pPr>
              <a:spcBef>
                <a:spcPct val="0"/>
              </a:spcBef>
              <a:buFontTx/>
              <a:buNone/>
            </a:pPr>
            <a:endParaRPr lang="en-US" altLang="en-US" sz="1800" dirty="0">
              <a:latin typeface="Courier New" pitchFamily="49" charset="0"/>
            </a:endParaRP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                </a:t>
            </a:r>
            <a:r>
              <a:rPr lang="en-US" altLang="en-US" sz="1800" dirty="0" err="1">
                <a:latin typeface="Courier New" pitchFamily="49" charset="0"/>
              </a:rPr>
              <a:t>coef</a:t>
            </a:r>
            <a:r>
              <a:rPr lang="en-US" altLang="en-US" sz="1800" dirty="0">
                <a:latin typeface="Courier New" pitchFamily="49" charset="0"/>
              </a:rPr>
              <a:t> se(</a:t>
            </a:r>
            <a:r>
              <a:rPr lang="en-US" altLang="en-US" sz="1800" dirty="0" err="1">
                <a:latin typeface="Courier New" pitchFamily="49" charset="0"/>
              </a:rPr>
              <a:t>coef</a:t>
            </a:r>
            <a:r>
              <a:rPr lang="en-US" altLang="en-US" sz="1800" dirty="0">
                <a:latin typeface="Courier New" pitchFamily="49" charset="0"/>
              </a:rPr>
              <a:t>)       z </a:t>
            </a:r>
            <a:r>
              <a:rPr lang="en-US" altLang="en-US" sz="1800" dirty="0" err="1">
                <a:latin typeface="Courier New" pitchFamily="49" charset="0"/>
              </a:rPr>
              <a:t>Pr</a:t>
            </a:r>
            <a:r>
              <a:rPr lang="en-US" altLang="en-US" sz="1800" dirty="0">
                <a:latin typeface="Courier New" pitchFamily="49" charset="0"/>
              </a:rPr>
              <a:t>(&gt;|z|)</a:t>
            </a:r>
          </a:p>
          <a:p>
            <a:pPr>
              <a:spcBef>
                <a:spcPct val="0"/>
              </a:spcBef>
              <a:buFontTx/>
              <a:buNone/>
            </a:pPr>
            <a:r>
              <a:rPr lang="en-US" altLang="en-US" sz="1800" dirty="0">
                <a:latin typeface="Courier New" pitchFamily="49" charset="0"/>
              </a:rPr>
              <a:t>(Intercept) -1.97255  0.18424 -10.706 0.00e+00</a:t>
            </a:r>
          </a:p>
          <a:p>
            <a:pPr>
              <a:spcBef>
                <a:spcPct val="0"/>
              </a:spcBef>
              <a:buFontTx/>
              <a:buNone/>
            </a:pPr>
            <a:r>
              <a:rPr lang="en-US" altLang="en-US" sz="1800" dirty="0">
                <a:latin typeface="Courier New" pitchFamily="49" charset="0"/>
              </a:rPr>
              <a:t>HRS         -0.07514  0.01203  -6.247 4.17e-10</a:t>
            </a:r>
          </a:p>
          <a:p>
            <a:pPr>
              <a:spcBef>
                <a:spcPct val="0"/>
              </a:spcBef>
              <a:buFontTx/>
              <a:buNone/>
            </a:pPr>
            <a:r>
              <a:rPr lang="en-US" altLang="en-US" sz="1800" dirty="0">
                <a:latin typeface="Courier New" pitchFamily="49" charset="0"/>
              </a:rPr>
              <a:t>LEAD         0.97629  0.03743  26.080 0.00e+00</a:t>
            </a:r>
          </a:p>
        </p:txBody>
      </p:sp>
    </p:spTree>
    <p:extLst>
      <p:ext uri="{BB962C8B-B14F-4D97-AF65-F5344CB8AC3E}">
        <p14:creationId xmlns:p14="http://schemas.microsoft.com/office/powerpoint/2010/main" val="1842529766"/>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Level-1 Predictors</a:t>
            </a:r>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42C316D0-A51E-4A1F-9155-03380F8B31EB}" type="slidenum">
              <a:rPr lang="en-US" smtClean="0"/>
              <a:pPr>
                <a:defRPr/>
              </a:pPr>
              <a:t>271</a:t>
            </a:fld>
            <a:endParaRPr 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73" y="2050036"/>
            <a:ext cx="4324350"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6978"/>
          <a:stretch/>
        </p:blipFill>
        <p:spPr bwMode="auto">
          <a:xfrm>
            <a:off x="4666593" y="2034270"/>
            <a:ext cx="4022566"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2"/>
          <p:cNvSpPr txBox="1">
            <a:spLocks/>
          </p:cNvSpPr>
          <p:nvPr/>
        </p:nvSpPr>
        <p:spPr>
          <a:xfrm>
            <a:off x="677863" y="1220788"/>
            <a:ext cx="7772400" cy="4826000"/>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r>
              <a:rPr lang="en-US" kern="0" dirty="0" smtClean="0"/>
              <a:t>We can get a hint about potential slope variability by examining the </a:t>
            </a:r>
            <a:r>
              <a:rPr lang="en-US" kern="0" smtClean="0"/>
              <a:t>OLS linear fit</a:t>
            </a:r>
            <a:endParaRPr lang="en-US" kern="0" dirty="0" smtClean="0"/>
          </a:p>
        </p:txBody>
      </p:sp>
    </p:spTree>
    <p:extLst>
      <p:ext uri="{BB962C8B-B14F-4D97-AF65-F5344CB8AC3E}">
        <p14:creationId xmlns:p14="http://schemas.microsoft.com/office/powerpoint/2010/main" val="3762214831"/>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Level-1 Predictors</a:t>
            </a:r>
            <a:endParaRPr lang="en-US" dirty="0"/>
          </a:p>
        </p:txBody>
      </p:sp>
      <p:sp>
        <p:nvSpPr>
          <p:cNvPr id="3" name="Content Placeholder 2"/>
          <p:cNvSpPr>
            <a:spLocks noGrp="1"/>
          </p:cNvSpPr>
          <p:nvPr>
            <p:ph idx="1"/>
          </p:nvPr>
        </p:nvSpPr>
        <p:spPr>
          <a:xfrm>
            <a:off x="677863" y="1141958"/>
            <a:ext cx="7772400" cy="4826000"/>
          </a:xfrm>
        </p:spPr>
        <p:txBody>
          <a:bodyPr/>
          <a:lstStyle/>
          <a:p>
            <a:r>
              <a:rPr lang="en-US" dirty="0" smtClean="0"/>
              <a:t>Random slopes are added by including the term in the parentheses</a:t>
            </a:r>
          </a:p>
          <a:p>
            <a:pPr lvl="1"/>
            <a:r>
              <a:rPr lang="en-US" dirty="0" smtClean="0"/>
              <a:t>Random slope for Work Hours </a:t>
            </a:r>
            <a:r>
              <a:rPr lang="en-US" dirty="0" smtClean="0">
                <a:latin typeface="Courier New" panose="02070309020205020404" pitchFamily="49" charset="0"/>
                <a:cs typeface="Courier New" panose="02070309020205020404" pitchFamily="49" charset="0"/>
              </a:rPr>
              <a:t>(HRS|GRP)</a:t>
            </a:r>
          </a:p>
          <a:p>
            <a:r>
              <a:rPr lang="en-US" dirty="0"/>
              <a:t>Slope variance is </a:t>
            </a:r>
            <a:r>
              <a:rPr lang="en-US" dirty="0" smtClean="0"/>
              <a:t>small and correlation </a:t>
            </a:r>
            <a:r>
              <a:rPr lang="en-US" dirty="0"/>
              <a:t>of -1.000 </a:t>
            </a:r>
            <a:r>
              <a:rPr lang="en-US" dirty="0" smtClean="0"/>
              <a:t>between slope and Intercept is problematic</a:t>
            </a:r>
          </a:p>
        </p:txBody>
      </p:sp>
      <p:sp>
        <p:nvSpPr>
          <p:cNvPr id="4" name="Date Placeholder 3"/>
          <p:cNvSpPr>
            <a:spLocks noGrp="1"/>
          </p:cNvSpPr>
          <p:nvPr>
            <p:ph type="dt" sz="half" idx="10"/>
          </p:nvPr>
        </p:nvSpPr>
        <p:spPr/>
        <p:txBody>
          <a:bodyPr/>
          <a:lstStyle/>
          <a:p>
            <a:r>
              <a:rPr lang="en-US" smtClean="0"/>
              <a:t>May 30, 2015 Version</a:t>
            </a:r>
            <a:endParaRPr lang="en-US" dirty="0"/>
          </a:p>
        </p:txBody>
      </p:sp>
      <p:sp>
        <p:nvSpPr>
          <p:cNvPr id="5" name="Footer Placeholder 4"/>
          <p:cNvSpPr>
            <a:spLocks noGrp="1"/>
          </p:cNvSpPr>
          <p:nvPr>
            <p:ph type="ftr" sz="quarter" idx="11"/>
          </p:nvPr>
        </p:nvSpPr>
        <p:spPr/>
        <p:txBody>
          <a:bodyPr/>
          <a:lstStyle/>
          <a:p>
            <a:r>
              <a:rPr lang="en-US" smtClean="0"/>
              <a:t>Copyright Paul D. Bliese</a:t>
            </a:r>
            <a:endParaRPr lang="en-US"/>
          </a:p>
        </p:txBody>
      </p:sp>
      <p:sp>
        <p:nvSpPr>
          <p:cNvPr id="6" name="Slide Number Placeholder 5"/>
          <p:cNvSpPr>
            <a:spLocks noGrp="1"/>
          </p:cNvSpPr>
          <p:nvPr>
            <p:ph type="sldNum" sz="quarter" idx="12"/>
          </p:nvPr>
        </p:nvSpPr>
        <p:spPr/>
        <p:txBody>
          <a:bodyPr/>
          <a:lstStyle/>
          <a:p>
            <a:fld id="{42C316D0-A51E-4A1F-9155-03380F8B31EB}" type="slidenum">
              <a:rPr lang="en-US" smtClean="0"/>
              <a:pPr/>
              <a:t>272</a:t>
            </a:fld>
            <a:endParaRPr lang="en-US"/>
          </a:p>
        </p:txBody>
      </p:sp>
      <p:sp>
        <p:nvSpPr>
          <p:cNvPr id="7" name="Text Box 7"/>
          <p:cNvSpPr txBox="1">
            <a:spLocks noChangeArrowheads="1"/>
          </p:cNvSpPr>
          <p:nvPr/>
        </p:nvSpPr>
        <p:spPr bwMode="auto">
          <a:xfrm>
            <a:off x="952263" y="3299584"/>
            <a:ext cx="7158568" cy="2862322"/>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tmod.2&lt;-</a:t>
            </a:r>
            <a:r>
              <a:rPr lang="en-US" altLang="en-US" sz="1800" dirty="0" err="1">
                <a:latin typeface="Courier New" pitchFamily="49" charset="0"/>
              </a:rPr>
              <a:t>glmer</a:t>
            </a:r>
            <a:r>
              <a:rPr lang="en-US" altLang="en-US" sz="1800" dirty="0">
                <a:latin typeface="Courier New" pitchFamily="49" charset="0"/>
              </a:rPr>
              <a:t>(WB.DICHOT~HRS+LEAD+(1|GRP),</a:t>
            </a:r>
          </a:p>
          <a:p>
            <a:pPr>
              <a:spcBef>
                <a:spcPct val="0"/>
              </a:spcBef>
              <a:buFontTx/>
              <a:buNone/>
            </a:pPr>
            <a:r>
              <a:rPr lang="en-US" altLang="en-US" sz="1800" dirty="0" smtClean="0">
                <a:latin typeface="Courier New" pitchFamily="49" charset="0"/>
              </a:rPr>
              <a:t>               </a:t>
            </a:r>
            <a:r>
              <a:rPr lang="en-US" altLang="en-US" sz="1800" dirty="0">
                <a:latin typeface="Courier New" pitchFamily="49" charset="0"/>
              </a:rPr>
              <a:t>family="binomial",bh1996,</a:t>
            </a:r>
          </a:p>
          <a:p>
            <a:pPr>
              <a:spcBef>
                <a:spcPct val="0"/>
              </a:spcBef>
              <a:buFontTx/>
              <a:buNone/>
            </a:pPr>
            <a:r>
              <a:rPr lang="en-US" altLang="en-US" sz="1800" dirty="0" smtClean="0">
                <a:latin typeface="Courier New" pitchFamily="49" charset="0"/>
              </a:rPr>
              <a:t>               </a:t>
            </a:r>
            <a:r>
              <a:rPr lang="en-US" altLang="en-US" sz="1800" dirty="0" err="1">
                <a:latin typeface="Courier New" pitchFamily="49" charset="0"/>
              </a:rPr>
              <a:t>glmerControl</a:t>
            </a:r>
            <a:r>
              <a:rPr lang="en-US" altLang="en-US" sz="1800" dirty="0">
                <a:latin typeface="Courier New" pitchFamily="49" charset="0"/>
              </a:rPr>
              <a:t>(optimizer="</a:t>
            </a:r>
            <a:r>
              <a:rPr lang="en-US" altLang="en-US" sz="1800" dirty="0" err="1">
                <a:latin typeface="Courier New" pitchFamily="49" charset="0"/>
              </a:rPr>
              <a:t>bobyqa</a:t>
            </a:r>
            <a:r>
              <a:rPr lang="en-US" altLang="en-US" sz="1800" dirty="0" smtClean="0">
                <a:latin typeface="Courier New" pitchFamily="49" charset="0"/>
              </a:rPr>
              <a:t>"))</a:t>
            </a:r>
          </a:p>
          <a:p>
            <a:pPr>
              <a:spcBef>
                <a:spcPct val="0"/>
              </a:spcBef>
              <a:buFontTx/>
              <a:buNone/>
            </a:pPr>
            <a:r>
              <a:rPr lang="en-US" altLang="en-US" sz="1800" dirty="0">
                <a:latin typeface="Courier New" pitchFamily="49" charset="0"/>
              </a:rPr>
              <a:t>&gt; </a:t>
            </a:r>
            <a:r>
              <a:rPr lang="en-US" altLang="en-US" sz="1800" dirty="0" smtClean="0">
                <a:latin typeface="Courier New" pitchFamily="49" charset="0"/>
              </a:rPr>
              <a:t>tmod.2a&lt;-</a:t>
            </a:r>
            <a:r>
              <a:rPr lang="en-US" altLang="en-US" sz="1800" dirty="0" err="1">
                <a:latin typeface="Courier New" pitchFamily="49" charset="0"/>
              </a:rPr>
              <a:t>glmer</a:t>
            </a:r>
            <a:r>
              <a:rPr lang="en-US" altLang="en-US" sz="1800" dirty="0">
                <a:latin typeface="Courier New" pitchFamily="49" charset="0"/>
              </a:rPr>
              <a:t>(WB.DICHOT~HRS+LEAD</a:t>
            </a:r>
            <a:r>
              <a:rPr lang="en-US" altLang="en-US" sz="1800" dirty="0" smtClean="0">
                <a:latin typeface="Courier New" pitchFamily="49" charset="0"/>
              </a:rPr>
              <a:t>+(HRS|GRP</a:t>
            </a:r>
            <a:r>
              <a:rPr lang="en-US" altLang="en-US" sz="1800" dirty="0">
                <a:latin typeface="Courier New" pitchFamily="49" charset="0"/>
              </a:rPr>
              <a:t>),</a:t>
            </a:r>
          </a:p>
          <a:p>
            <a:pPr>
              <a:spcBef>
                <a:spcPct val="0"/>
              </a:spcBef>
              <a:buFontTx/>
              <a:buNone/>
            </a:pPr>
            <a:r>
              <a:rPr lang="en-US" altLang="en-US" sz="1800" dirty="0" smtClean="0">
                <a:latin typeface="Courier New" pitchFamily="49" charset="0"/>
              </a:rPr>
              <a:t>               </a:t>
            </a:r>
            <a:r>
              <a:rPr lang="en-US" altLang="en-US" sz="1800" dirty="0">
                <a:latin typeface="Courier New" pitchFamily="49" charset="0"/>
              </a:rPr>
              <a:t>family="binomial",bh1996,</a:t>
            </a:r>
          </a:p>
          <a:p>
            <a:pPr>
              <a:spcBef>
                <a:spcPct val="0"/>
              </a:spcBef>
              <a:buFontTx/>
              <a:buNone/>
            </a:pPr>
            <a:r>
              <a:rPr lang="en-US" altLang="en-US" sz="1800" dirty="0" smtClean="0">
                <a:latin typeface="Courier New" pitchFamily="49" charset="0"/>
              </a:rPr>
              <a:t>               </a:t>
            </a:r>
            <a:r>
              <a:rPr lang="en-US" altLang="en-US" sz="1800" dirty="0" err="1">
                <a:latin typeface="Courier New" pitchFamily="49" charset="0"/>
              </a:rPr>
              <a:t>glmerControl</a:t>
            </a:r>
            <a:r>
              <a:rPr lang="en-US" altLang="en-US" sz="1800" dirty="0">
                <a:latin typeface="Courier New" pitchFamily="49" charset="0"/>
              </a:rPr>
              <a:t>(optimizer="</a:t>
            </a:r>
            <a:r>
              <a:rPr lang="en-US" altLang="en-US" sz="1800" dirty="0" err="1">
                <a:latin typeface="Courier New" pitchFamily="49" charset="0"/>
              </a:rPr>
              <a:t>bobyqa</a:t>
            </a:r>
            <a:r>
              <a:rPr lang="en-US" altLang="en-US" sz="1800" dirty="0">
                <a:latin typeface="Courier New" pitchFamily="49" charset="0"/>
              </a:rPr>
              <a:t>"))</a:t>
            </a:r>
          </a:p>
          <a:p>
            <a:pPr>
              <a:spcBef>
                <a:spcPct val="0"/>
              </a:spcBef>
              <a:buFontTx/>
              <a:buNone/>
            </a:pPr>
            <a:r>
              <a:rPr lang="en-US" altLang="en-US" sz="1800" dirty="0">
                <a:latin typeface="Courier New" pitchFamily="49" charset="0"/>
              </a:rPr>
              <a:t>&gt; summary(tmod.2a)$</a:t>
            </a:r>
            <a:r>
              <a:rPr lang="en-US" altLang="en-US" sz="1800" dirty="0" err="1">
                <a:latin typeface="Courier New" pitchFamily="49" charset="0"/>
              </a:rPr>
              <a:t>varcor</a:t>
            </a:r>
            <a:endParaRPr lang="en-US" altLang="en-US" sz="1800" dirty="0">
              <a:latin typeface="Courier New" pitchFamily="49" charset="0"/>
            </a:endParaRPr>
          </a:p>
          <a:p>
            <a:pPr>
              <a:spcBef>
                <a:spcPct val="0"/>
              </a:spcBef>
              <a:buFontTx/>
              <a:buNone/>
            </a:pPr>
            <a:r>
              <a:rPr lang="en-US" altLang="en-US" sz="1800" dirty="0">
                <a:latin typeface="Courier New" pitchFamily="49" charset="0"/>
              </a:rPr>
              <a:t> Groups Name        </a:t>
            </a:r>
            <a:r>
              <a:rPr lang="en-US" altLang="en-US" sz="1800" dirty="0" err="1">
                <a:latin typeface="Courier New" pitchFamily="49" charset="0"/>
              </a:rPr>
              <a:t>Std.Dev</a:t>
            </a:r>
            <a:r>
              <a:rPr lang="en-US" altLang="en-US" sz="1800" dirty="0">
                <a:latin typeface="Courier New" pitchFamily="49" charset="0"/>
              </a:rPr>
              <a:t>.  </a:t>
            </a:r>
            <a:r>
              <a:rPr lang="en-US" altLang="en-US" sz="1800" dirty="0" err="1">
                <a:latin typeface="Courier New" pitchFamily="49" charset="0"/>
              </a:rPr>
              <a:t>Corr</a:t>
            </a:r>
            <a:r>
              <a:rPr lang="en-US" altLang="en-US" sz="1800" dirty="0">
                <a:latin typeface="Courier New" pitchFamily="49" charset="0"/>
              </a:rPr>
              <a:t>  </a:t>
            </a:r>
          </a:p>
          <a:p>
            <a:pPr>
              <a:spcBef>
                <a:spcPct val="0"/>
              </a:spcBef>
              <a:buFontTx/>
              <a:buNone/>
            </a:pPr>
            <a:r>
              <a:rPr lang="en-US" altLang="en-US" sz="1800" dirty="0">
                <a:latin typeface="Courier New" pitchFamily="49" charset="0"/>
              </a:rPr>
              <a:t> GRP    (Intercept) 0.2919194       </a:t>
            </a:r>
          </a:p>
          <a:p>
            <a:pPr>
              <a:spcBef>
                <a:spcPct val="0"/>
              </a:spcBef>
              <a:buFontTx/>
              <a:buNone/>
            </a:pPr>
            <a:r>
              <a:rPr lang="en-US" altLang="en-US" sz="1800" dirty="0">
                <a:latin typeface="Courier New" pitchFamily="49" charset="0"/>
              </a:rPr>
              <a:t>        HRS         0.0051259 -1.000</a:t>
            </a:r>
          </a:p>
        </p:txBody>
      </p:sp>
    </p:spTree>
    <p:extLst>
      <p:ext uri="{BB962C8B-B14F-4D97-AF65-F5344CB8AC3E}">
        <p14:creationId xmlns:p14="http://schemas.microsoft.com/office/powerpoint/2010/main" val="2902503044"/>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Level-1 Predictors</a:t>
            </a:r>
            <a:endParaRPr lang="en-US" dirty="0"/>
          </a:p>
        </p:txBody>
      </p:sp>
      <p:sp>
        <p:nvSpPr>
          <p:cNvPr id="3" name="Content Placeholder 2"/>
          <p:cNvSpPr>
            <a:spLocks noGrp="1"/>
          </p:cNvSpPr>
          <p:nvPr>
            <p:ph idx="1"/>
          </p:nvPr>
        </p:nvSpPr>
        <p:spPr/>
        <p:txBody>
          <a:bodyPr/>
          <a:lstStyle/>
          <a:p>
            <a:r>
              <a:rPr lang="en-US" dirty="0" smtClean="0"/>
              <a:t>Formal tests of slope variability conducted by comparing -2log likelihood values</a:t>
            </a:r>
          </a:p>
        </p:txBody>
      </p:sp>
      <p:sp>
        <p:nvSpPr>
          <p:cNvPr id="4" name="Date Placeholder 3"/>
          <p:cNvSpPr>
            <a:spLocks noGrp="1"/>
          </p:cNvSpPr>
          <p:nvPr>
            <p:ph type="dt" sz="half" idx="10"/>
          </p:nvPr>
        </p:nvSpPr>
        <p:spPr/>
        <p:txBody>
          <a:bodyPr/>
          <a:lstStyle/>
          <a:p>
            <a:r>
              <a:rPr lang="en-US" smtClean="0"/>
              <a:t>May 30, 2015 Version</a:t>
            </a:r>
            <a:endParaRPr lang="en-US"/>
          </a:p>
        </p:txBody>
      </p:sp>
      <p:sp>
        <p:nvSpPr>
          <p:cNvPr id="5" name="Footer Placeholder 4"/>
          <p:cNvSpPr>
            <a:spLocks noGrp="1"/>
          </p:cNvSpPr>
          <p:nvPr>
            <p:ph type="ftr" sz="quarter" idx="11"/>
          </p:nvPr>
        </p:nvSpPr>
        <p:spPr/>
        <p:txBody>
          <a:bodyPr/>
          <a:lstStyle/>
          <a:p>
            <a:r>
              <a:rPr lang="en-US" smtClean="0"/>
              <a:t>Copyright Paul D. Bliese</a:t>
            </a:r>
            <a:endParaRPr lang="en-US"/>
          </a:p>
        </p:txBody>
      </p:sp>
      <p:sp>
        <p:nvSpPr>
          <p:cNvPr id="6" name="Slide Number Placeholder 5"/>
          <p:cNvSpPr>
            <a:spLocks noGrp="1"/>
          </p:cNvSpPr>
          <p:nvPr>
            <p:ph type="sldNum" sz="quarter" idx="12"/>
          </p:nvPr>
        </p:nvSpPr>
        <p:spPr/>
        <p:txBody>
          <a:bodyPr/>
          <a:lstStyle/>
          <a:p>
            <a:fld id="{42C316D0-A51E-4A1F-9155-03380F8B31EB}" type="slidenum">
              <a:rPr lang="en-US" smtClean="0"/>
              <a:pPr/>
              <a:t>273</a:t>
            </a:fld>
            <a:endParaRPr lang="en-US"/>
          </a:p>
        </p:txBody>
      </p:sp>
      <p:sp>
        <p:nvSpPr>
          <p:cNvPr id="7" name="Text Box 7"/>
          <p:cNvSpPr txBox="1">
            <a:spLocks noChangeArrowheads="1"/>
          </p:cNvSpPr>
          <p:nvPr/>
        </p:nvSpPr>
        <p:spPr bwMode="auto">
          <a:xfrm>
            <a:off x="439376" y="2296928"/>
            <a:ext cx="8217726" cy="2062103"/>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rPr>
              <a:t>&gt; </a:t>
            </a:r>
            <a:r>
              <a:rPr lang="en-US" altLang="en-US" sz="1600" dirty="0" err="1">
                <a:latin typeface="Courier New" pitchFamily="49" charset="0"/>
              </a:rPr>
              <a:t>anova</a:t>
            </a:r>
            <a:r>
              <a:rPr lang="en-US" altLang="en-US" sz="1600" dirty="0">
                <a:latin typeface="Courier New" pitchFamily="49" charset="0"/>
              </a:rPr>
              <a:t>(tmod.2,tmod.2a)</a:t>
            </a:r>
          </a:p>
          <a:p>
            <a:pPr>
              <a:spcBef>
                <a:spcPct val="0"/>
              </a:spcBef>
              <a:buFontTx/>
              <a:buNone/>
            </a:pPr>
            <a:r>
              <a:rPr lang="en-US" altLang="en-US" sz="1600" dirty="0">
                <a:latin typeface="Courier New" pitchFamily="49" charset="0"/>
              </a:rPr>
              <a:t>Data: bh1996</a:t>
            </a:r>
          </a:p>
          <a:p>
            <a:pPr>
              <a:spcBef>
                <a:spcPct val="0"/>
              </a:spcBef>
              <a:buFontTx/>
              <a:buNone/>
            </a:pPr>
            <a:r>
              <a:rPr lang="en-US" altLang="en-US" sz="1600" dirty="0">
                <a:latin typeface="Courier New" pitchFamily="49" charset="0"/>
              </a:rPr>
              <a:t>Models:</a:t>
            </a:r>
          </a:p>
          <a:p>
            <a:pPr>
              <a:spcBef>
                <a:spcPct val="0"/>
              </a:spcBef>
              <a:buFontTx/>
              <a:buNone/>
            </a:pPr>
            <a:r>
              <a:rPr lang="en-US" altLang="en-US" sz="1600" dirty="0">
                <a:latin typeface="Courier New" pitchFamily="49" charset="0"/>
              </a:rPr>
              <a:t>tmod.2: WB.DICHOT ~ HRS + LEAD + (1 | GRP)</a:t>
            </a:r>
          </a:p>
          <a:p>
            <a:pPr>
              <a:spcBef>
                <a:spcPct val="0"/>
              </a:spcBef>
              <a:buFontTx/>
              <a:buNone/>
            </a:pPr>
            <a:r>
              <a:rPr lang="en-US" altLang="en-US" sz="1600" dirty="0">
                <a:latin typeface="Courier New" pitchFamily="49" charset="0"/>
              </a:rPr>
              <a:t>tmod.2a: WB.DICHOT ~ HRS + LEAD + (HRS | GRP)</a:t>
            </a:r>
          </a:p>
          <a:p>
            <a:pPr>
              <a:spcBef>
                <a:spcPct val="0"/>
              </a:spcBef>
              <a:buFontTx/>
              <a:buNone/>
            </a:pPr>
            <a:r>
              <a:rPr lang="en-US" altLang="en-US" sz="1600" dirty="0">
                <a:latin typeface="Courier New" pitchFamily="49" charset="0"/>
              </a:rPr>
              <a:t>        </a:t>
            </a:r>
            <a:r>
              <a:rPr lang="en-US" altLang="en-US" sz="1600" dirty="0" err="1">
                <a:latin typeface="Courier New" pitchFamily="49" charset="0"/>
              </a:rPr>
              <a:t>Df</a:t>
            </a:r>
            <a:r>
              <a:rPr lang="en-US" altLang="en-US" sz="1600" dirty="0">
                <a:latin typeface="Courier New" pitchFamily="49" charset="0"/>
              </a:rPr>
              <a:t>    AIC    BIC </a:t>
            </a:r>
            <a:r>
              <a:rPr lang="en-US" altLang="en-US" sz="1600" dirty="0" err="1">
                <a:latin typeface="Courier New" pitchFamily="49" charset="0"/>
              </a:rPr>
              <a:t>logLik</a:t>
            </a:r>
            <a:r>
              <a:rPr lang="en-US" altLang="en-US" sz="1600" dirty="0">
                <a:latin typeface="Courier New" pitchFamily="49" charset="0"/>
              </a:rPr>
              <a:t> deviance  </a:t>
            </a:r>
            <a:r>
              <a:rPr lang="en-US" altLang="en-US" sz="1600" dirty="0" err="1">
                <a:latin typeface="Courier New" pitchFamily="49" charset="0"/>
              </a:rPr>
              <a:t>Chisq</a:t>
            </a:r>
            <a:r>
              <a:rPr lang="en-US" altLang="en-US" sz="1600" dirty="0">
                <a:latin typeface="Courier New" pitchFamily="49" charset="0"/>
              </a:rPr>
              <a:t> Chi </a:t>
            </a:r>
            <a:r>
              <a:rPr lang="en-US" altLang="en-US" sz="1600" dirty="0" err="1">
                <a:latin typeface="Courier New" pitchFamily="49" charset="0"/>
              </a:rPr>
              <a:t>Df</a:t>
            </a:r>
            <a:r>
              <a:rPr lang="en-US" altLang="en-US" sz="1600" dirty="0">
                <a:latin typeface="Courier New" pitchFamily="49" charset="0"/>
              </a:rPr>
              <a:t> </a:t>
            </a:r>
            <a:r>
              <a:rPr lang="en-US" altLang="en-US" sz="1600" dirty="0" err="1">
                <a:latin typeface="Courier New" pitchFamily="49" charset="0"/>
              </a:rPr>
              <a:t>Pr</a:t>
            </a:r>
            <a:r>
              <a:rPr lang="en-US" altLang="en-US" sz="1600" dirty="0">
                <a:latin typeface="Courier New" pitchFamily="49" charset="0"/>
              </a:rPr>
              <a:t>(&gt;</a:t>
            </a:r>
            <a:r>
              <a:rPr lang="en-US" altLang="en-US" sz="1600" dirty="0" err="1">
                <a:latin typeface="Courier New" pitchFamily="49" charset="0"/>
              </a:rPr>
              <a:t>Chisq</a:t>
            </a:r>
            <a:r>
              <a:rPr lang="en-US" altLang="en-US" sz="1600" dirty="0">
                <a:latin typeface="Courier New" pitchFamily="49" charset="0"/>
              </a:rPr>
              <a:t>)</a:t>
            </a:r>
          </a:p>
          <a:p>
            <a:pPr>
              <a:spcBef>
                <a:spcPct val="0"/>
              </a:spcBef>
              <a:buFontTx/>
              <a:buNone/>
            </a:pPr>
            <a:r>
              <a:rPr lang="en-US" altLang="en-US" sz="1600" dirty="0">
                <a:latin typeface="Courier New" pitchFamily="49" charset="0"/>
              </a:rPr>
              <a:t>tmod.2   4 9266.1 9293.7  -4629   9258.1                         </a:t>
            </a:r>
          </a:p>
          <a:p>
            <a:pPr>
              <a:spcBef>
                <a:spcPct val="0"/>
              </a:spcBef>
              <a:buFontTx/>
              <a:buNone/>
            </a:pPr>
            <a:r>
              <a:rPr lang="en-US" altLang="en-US" sz="1600" dirty="0">
                <a:latin typeface="Courier New" pitchFamily="49" charset="0"/>
              </a:rPr>
              <a:t>tmod.2a  6 9270.0 9311.4  -4629   9258.0 0.1187      2     0.9424</a:t>
            </a:r>
          </a:p>
        </p:txBody>
      </p:sp>
    </p:spTree>
    <p:extLst>
      <p:ext uri="{BB962C8B-B14F-4D97-AF65-F5344CB8AC3E}">
        <p14:creationId xmlns:p14="http://schemas.microsoft.com/office/powerpoint/2010/main" val="590437429"/>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Level-1 Predictors</a:t>
            </a:r>
            <a:endParaRPr lang="en-US" dirty="0"/>
          </a:p>
        </p:txBody>
      </p:sp>
      <p:sp>
        <p:nvSpPr>
          <p:cNvPr id="3" name="Content Placeholder 2"/>
          <p:cNvSpPr>
            <a:spLocks noGrp="1"/>
          </p:cNvSpPr>
          <p:nvPr>
            <p:ph idx="1"/>
          </p:nvPr>
        </p:nvSpPr>
        <p:spPr>
          <a:xfrm>
            <a:off x="677863" y="1141958"/>
            <a:ext cx="7772400" cy="4826000"/>
          </a:xfrm>
        </p:spPr>
        <p:txBody>
          <a:bodyPr/>
          <a:lstStyle/>
          <a:p>
            <a:r>
              <a:rPr lang="en-US" dirty="0"/>
              <a:t>Including random slopes for Leadership Consideration </a:t>
            </a:r>
            <a:r>
              <a:rPr lang="en-US" dirty="0">
                <a:latin typeface="Courier New" panose="02070309020205020404" pitchFamily="49" charset="0"/>
                <a:cs typeface="Courier New" panose="02070309020205020404" pitchFamily="49" charset="0"/>
              </a:rPr>
              <a:t>(LEAD|GRP)</a:t>
            </a:r>
          </a:p>
          <a:p>
            <a:r>
              <a:rPr lang="en-US" dirty="0"/>
              <a:t>Slope variance is .03 and correlation of -0.939 (while high) is less problematic than value of -1.000</a:t>
            </a:r>
          </a:p>
        </p:txBody>
      </p:sp>
      <p:sp>
        <p:nvSpPr>
          <p:cNvPr id="4" name="Date Placeholder 3"/>
          <p:cNvSpPr>
            <a:spLocks noGrp="1"/>
          </p:cNvSpPr>
          <p:nvPr>
            <p:ph type="dt" sz="half" idx="10"/>
          </p:nvPr>
        </p:nvSpPr>
        <p:spPr/>
        <p:txBody>
          <a:bodyPr/>
          <a:lstStyle/>
          <a:p>
            <a:r>
              <a:rPr lang="en-US" smtClean="0"/>
              <a:t>May 30, 2015 Version</a:t>
            </a:r>
            <a:endParaRPr lang="en-US" dirty="0"/>
          </a:p>
        </p:txBody>
      </p:sp>
      <p:sp>
        <p:nvSpPr>
          <p:cNvPr id="5" name="Footer Placeholder 4"/>
          <p:cNvSpPr>
            <a:spLocks noGrp="1"/>
          </p:cNvSpPr>
          <p:nvPr>
            <p:ph type="ftr" sz="quarter" idx="11"/>
          </p:nvPr>
        </p:nvSpPr>
        <p:spPr/>
        <p:txBody>
          <a:bodyPr/>
          <a:lstStyle/>
          <a:p>
            <a:r>
              <a:rPr lang="en-US" smtClean="0"/>
              <a:t>Copyright Paul D. Bliese</a:t>
            </a:r>
            <a:endParaRPr lang="en-US"/>
          </a:p>
        </p:txBody>
      </p:sp>
      <p:sp>
        <p:nvSpPr>
          <p:cNvPr id="6" name="Slide Number Placeholder 5"/>
          <p:cNvSpPr>
            <a:spLocks noGrp="1"/>
          </p:cNvSpPr>
          <p:nvPr>
            <p:ph type="sldNum" sz="quarter" idx="12"/>
          </p:nvPr>
        </p:nvSpPr>
        <p:spPr/>
        <p:txBody>
          <a:bodyPr/>
          <a:lstStyle/>
          <a:p>
            <a:fld id="{42C316D0-A51E-4A1F-9155-03380F8B31EB}" type="slidenum">
              <a:rPr lang="en-US" smtClean="0"/>
              <a:pPr/>
              <a:t>274</a:t>
            </a:fld>
            <a:endParaRPr lang="en-US"/>
          </a:p>
        </p:txBody>
      </p:sp>
      <p:sp>
        <p:nvSpPr>
          <p:cNvPr id="7" name="Text Box 7"/>
          <p:cNvSpPr txBox="1">
            <a:spLocks noChangeArrowheads="1"/>
          </p:cNvSpPr>
          <p:nvPr/>
        </p:nvSpPr>
        <p:spPr bwMode="auto">
          <a:xfrm>
            <a:off x="952263" y="3299584"/>
            <a:ext cx="7158568" cy="2862322"/>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tmod.2&lt;-</a:t>
            </a:r>
            <a:r>
              <a:rPr lang="en-US" altLang="en-US" sz="1800" dirty="0" err="1">
                <a:latin typeface="Courier New" pitchFamily="49" charset="0"/>
              </a:rPr>
              <a:t>glmer</a:t>
            </a:r>
            <a:r>
              <a:rPr lang="en-US" altLang="en-US" sz="1800" dirty="0">
                <a:latin typeface="Courier New" pitchFamily="49" charset="0"/>
              </a:rPr>
              <a:t>(WB.DICHOT~HRS+LEAD+(1|GRP),</a:t>
            </a:r>
          </a:p>
          <a:p>
            <a:pPr>
              <a:spcBef>
                <a:spcPct val="0"/>
              </a:spcBef>
              <a:buFontTx/>
              <a:buNone/>
            </a:pPr>
            <a:r>
              <a:rPr lang="en-US" altLang="en-US" sz="1800" dirty="0" smtClean="0">
                <a:latin typeface="Courier New" pitchFamily="49" charset="0"/>
              </a:rPr>
              <a:t>               </a:t>
            </a:r>
            <a:r>
              <a:rPr lang="en-US" altLang="en-US" sz="1800" dirty="0">
                <a:latin typeface="Courier New" pitchFamily="49" charset="0"/>
              </a:rPr>
              <a:t>family="binomial",bh1996,</a:t>
            </a:r>
          </a:p>
          <a:p>
            <a:pPr>
              <a:spcBef>
                <a:spcPct val="0"/>
              </a:spcBef>
              <a:buFontTx/>
              <a:buNone/>
            </a:pPr>
            <a:r>
              <a:rPr lang="en-US" altLang="en-US" sz="1800" dirty="0" smtClean="0">
                <a:latin typeface="Courier New" pitchFamily="49" charset="0"/>
              </a:rPr>
              <a:t>               </a:t>
            </a:r>
            <a:r>
              <a:rPr lang="en-US" altLang="en-US" sz="1800" dirty="0" err="1">
                <a:latin typeface="Courier New" pitchFamily="49" charset="0"/>
              </a:rPr>
              <a:t>glmerControl</a:t>
            </a:r>
            <a:r>
              <a:rPr lang="en-US" altLang="en-US" sz="1800" dirty="0">
                <a:latin typeface="Courier New" pitchFamily="49" charset="0"/>
              </a:rPr>
              <a:t>(optimizer="</a:t>
            </a:r>
            <a:r>
              <a:rPr lang="en-US" altLang="en-US" sz="1800" dirty="0" err="1">
                <a:latin typeface="Courier New" pitchFamily="49" charset="0"/>
              </a:rPr>
              <a:t>bobyqa</a:t>
            </a:r>
            <a:r>
              <a:rPr lang="en-US" altLang="en-US" sz="1800" dirty="0" smtClean="0">
                <a:latin typeface="Courier New" pitchFamily="49" charset="0"/>
              </a:rPr>
              <a:t>"))</a:t>
            </a:r>
          </a:p>
          <a:p>
            <a:pPr>
              <a:spcBef>
                <a:spcPct val="0"/>
              </a:spcBef>
              <a:buFontTx/>
              <a:buNone/>
            </a:pPr>
            <a:r>
              <a:rPr lang="en-US" altLang="en-US" sz="1800" dirty="0">
                <a:latin typeface="Courier New" pitchFamily="49" charset="0"/>
              </a:rPr>
              <a:t>&gt; </a:t>
            </a:r>
            <a:r>
              <a:rPr lang="en-US" altLang="en-US" sz="1800" dirty="0" smtClean="0">
                <a:latin typeface="Courier New" pitchFamily="49" charset="0"/>
              </a:rPr>
              <a:t>tmod.2b&lt;-</a:t>
            </a:r>
            <a:r>
              <a:rPr lang="en-US" altLang="en-US" sz="1800" dirty="0" err="1">
                <a:latin typeface="Courier New" pitchFamily="49" charset="0"/>
              </a:rPr>
              <a:t>glmer</a:t>
            </a:r>
            <a:r>
              <a:rPr lang="en-US" altLang="en-US" sz="1800" dirty="0">
                <a:latin typeface="Courier New" pitchFamily="49" charset="0"/>
              </a:rPr>
              <a:t>(WB.DICHOT~HRS+LEAD</a:t>
            </a:r>
            <a:r>
              <a:rPr lang="en-US" altLang="en-US" sz="1800" dirty="0" smtClean="0">
                <a:latin typeface="Courier New" pitchFamily="49" charset="0"/>
              </a:rPr>
              <a:t>+(LEAD|GRP</a:t>
            </a:r>
            <a:r>
              <a:rPr lang="en-US" altLang="en-US" sz="1800" dirty="0">
                <a:latin typeface="Courier New" pitchFamily="49" charset="0"/>
              </a:rPr>
              <a:t>),</a:t>
            </a:r>
          </a:p>
          <a:p>
            <a:pPr>
              <a:spcBef>
                <a:spcPct val="0"/>
              </a:spcBef>
              <a:buFontTx/>
              <a:buNone/>
            </a:pPr>
            <a:r>
              <a:rPr lang="en-US" altLang="en-US" sz="1800" dirty="0" smtClean="0">
                <a:latin typeface="Courier New" pitchFamily="49" charset="0"/>
              </a:rPr>
              <a:t>               </a:t>
            </a:r>
            <a:r>
              <a:rPr lang="en-US" altLang="en-US" sz="1800" dirty="0">
                <a:latin typeface="Courier New" pitchFamily="49" charset="0"/>
              </a:rPr>
              <a:t>family="binomial",bh1996,</a:t>
            </a:r>
          </a:p>
          <a:p>
            <a:pPr>
              <a:spcBef>
                <a:spcPct val="0"/>
              </a:spcBef>
              <a:buFontTx/>
              <a:buNone/>
            </a:pPr>
            <a:r>
              <a:rPr lang="en-US" altLang="en-US" sz="1800" dirty="0" smtClean="0">
                <a:latin typeface="Courier New" pitchFamily="49" charset="0"/>
              </a:rPr>
              <a:t>               </a:t>
            </a:r>
            <a:r>
              <a:rPr lang="en-US" altLang="en-US" sz="1800" dirty="0" err="1">
                <a:latin typeface="Courier New" pitchFamily="49" charset="0"/>
              </a:rPr>
              <a:t>glmerControl</a:t>
            </a:r>
            <a:r>
              <a:rPr lang="en-US" altLang="en-US" sz="1800" dirty="0">
                <a:latin typeface="Courier New" pitchFamily="49" charset="0"/>
              </a:rPr>
              <a:t>(optimizer="</a:t>
            </a:r>
            <a:r>
              <a:rPr lang="en-US" altLang="en-US" sz="1800" dirty="0" err="1">
                <a:latin typeface="Courier New" pitchFamily="49" charset="0"/>
              </a:rPr>
              <a:t>bobyqa</a:t>
            </a:r>
            <a:r>
              <a:rPr lang="en-US" altLang="en-US" sz="1800" dirty="0">
                <a:latin typeface="Courier New" pitchFamily="49" charset="0"/>
              </a:rPr>
              <a:t>"))</a:t>
            </a:r>
          </a:p>
          <a:p>
            <a:pPr>
              <a:spcBef>
                <a:spcPct val="0"/>
              </a:spcBef>
              <a:buFontTx/>
              <a:buNone/>
            </a:pPr>
            <a:r>
              <a:rPr lang="en-US" altLang="en-US" sz="1800" dirty="0">
                <a:latin typeface="Courier New" pitchFamily="49" charset="0"/>
              </a:rPr>
              <a:t>&gt; summary(tmod.2b)$</a:t>
            </a:r>
            <a:r>
              <a:rPr lang="en-US" altLang="en-US" sz="1800" dirty="0" err="1">
                <a:latin typeface="Courier New" pitchFamily="49" charset="0"/>
              </a:rPr>
              <a:t>varcor</a:t>
            </a:r>
            <a:endParaRPr lang="en-US" altLang="en-US" sz="1800" dirty="0">
              <a:latin typeface="Courier New" pitchFamily="49" charset="0"/>
            </a:endParaRPr>
          </a:p>
          <a:p>
            <a:pPr>
              <a:spcBef>
                <a:spcPct val="0"/>
              </a:spcBef>
              <a:buFontTx/>
              <a:buNone/>
            </a:pPr>
            <a:r>
              <a:rPr lang="en-US" altLang="en-US" sz="1800" dirty="0">
                <a:latin typeface="Courier New" pitchFamily="49" charset="0"/>
              </a:rPr>
              <a:t> Groups Name        </a:t>
            </a:r>
            <a:r>
              <a:rPr lang="en-US" altLang="en-US" sz="1800" dirty="0" err="1">
                <a:latin typeface="Courier New" pitchFamily="49" charset="0"/>
              </a:rPr>
              <a:t>Std.Dev</a:t>
            </a:r>
            <a:r>
              <a:rPr lang="en-US" altLang="en-US" sz="1800" dirty="0">
                <a:latin typeface="Courier New" pitchFamily="49" charset="0"/>
              </a:rPr>
              <a:t>. </a:t>
            </a:r>
            <a:r>
              <a:rPr lang="en-US" altLang="en-US" sz="1800" dirty="0" err="1">
                <a:latin typeface="Courier New" pitchFamily="49" charset="0"/>
              </a:rPr>
              <a:t>Corr</a:t>
            </a:r>
            <a:r>
              <a:rPr lang="en-US" altLang="en-US" sz="1800" dirty="0">
                <a:latin typeface="Courier New" pitchFamily="49" charset="0"/>
              </a:rPr>
              <a:t>  </a:t>
            </a:r>
          </a:p>
          <a:p>
            <a:pPr>
              <a:spcBef>
                <a:spcPct val="0"/>
              </a:spcBef>
              <a:buFontTx/>
              <a:buNone/>
            </a:pPr>
            <a:r>
              <a:rPr lang="en-US" altLang="en-US" sz="1800" dirty="0">
                <a:latin typeface="Courier New" pitchFamily="49" charset="0"/>
              </a:rPr>
              <a:t> GRP    (Intercept) 0.64448        </a:t>
            </a:r>
          </a:p>
          <a:p>
            <a:pPr>
              <a:spcBef>
                <a:spcPct val="0"/>
              </a:spcBef>
              <a:buFontTx/>
              <a:buNone/>
            </a:pPr>
            <a:r>
              <a:rPr lang="en-US" altLang="en-US" sz="1800" dirty="0">
                <a:latin typeface="Courier New" pitchFamily="49" charset="0"/>
              </a:rPr>
              <a:t>        LEAD        0.18193  -0.939</a:t>
            </a:r>
          </a:p>
        </p:txBody>
      </p:sp>
    </p:spTree>
    <p:extLst>
      <p:ext uri="{BB962C8B-B14F-4D97-AF65-F5344CB8AC3E}">
        <p14:creationId xmlns:p14="http://schemas.microsoft.com/office/powerpoint/2010/main" val="277878688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Level-1 Predictors</a:t>
            </a:r>
            <a:endParaRPr lang="en-US" dirty="0"/>
          </a:p>
        </p:txBody>
      </p:sp>
      <p:sp>
        <p:nvSpPr>
          <p:cNvPr id="3" name="Content Placeholder 2"/>
          <p:cNvSpPr>
            <a:spLocks noGrp="1"/>
          </p:cNvSpPr>
          <p:nvPr>
            <p:ph idx="1"/>
          </p:nvPr>
        </p:nvSpPr>
        <p:spPr/>
        <p:txBody>
          <a:bodyPr/>
          <a:lstStyle/>
          <a:p>
            <a:r>
              <a:rPr lang="en-US" dirty="0" smtClean="0"/>
              <a:t>Formal tests of slope variability conducted by comparing -2log likelihood values</a:t>
            </a:r>
          </a:p>
          <a:p>
            <a:pPr lvl="1"/>
            <a:r>
              <a:rPr lang="en-US" dirty="0" smtClean="0"/>
              <a:t>Suggests significant variability in leadership slope (recall p-value can be halved)</a:t>
            </a:r>
          </a:p>
        </p:txBody>
      </p:sp>
      <p:sp>
        <p:nvSpPr>
          <p:cNvPr id="4" name="Date Placeholder 3"/>
          <p:cNvSpPr>
            <a:spLocks noGrp="1"/>
          </p:cNvSpPr>
          <p:nvPr>
            <p:ph type="dt" sz="half" idx="10"/>
          </p:nvPr>
        </p:nvSpPr>
        <p:spPr/>
        <p:txBody>
          <a:bodyPr/>
          <a:lstStyle/>
          <a:p>
            <a:r>
              <a:rPr lang="en-US" smtClean="0"/>
              <a:t>May 30, 2015 Version</a:t>
            </a:r>
            <a:endParaRPr lang="en-US"/>
          </a:p>
        </p:txBody>
      </p:sp>
      <p:sp>
        <p:nvSpPr>
          <p:cNvPr id="5" name="Footer Placeholder 4"/>
          <p:cNvSpPr>
            <a:spLocks noGrp="1"/>
          </p:cNvSpPr>
          <p:nvPr>
            <p:ph type="ftr" sz="quarter" idx="11"/>
          </p:nvPr>
        </p:nvSpPr>
        <p:spPr/>
        <p:txBody>
          <a:bodyPr/>
          <a:lstStyle/>
          <a:p>
            <a:r>
              <a:rPr lang="en-US" smtClean="0"/>
              <a:t>Copyright Paul D. Bliese</a:t>
            </a:r>
            <a:endParaRPr lang="en-US"/>
          </a:p>
        </p:txBody>
      </p:sp>
      <p:sp>
        <p:nvSpPr>
          <p:cNvPr id="6" name="Slide Number Placeholder 5"/>
          <p:cNvSpPr>
            <a:spLocks noGrp="1"/>
          </p:cNvSpPr>
          <p:nvPr>
            <p:ph type="sldNum" sz="quarter" idx="12"/>
          </p:nvPr>
        </p:nvSpPr>
        <p:spPr/>
        <p:txBody>
          <a:bodyPr/>
          <a:lstStyle/>
          <a:p>
            <a:fld id="{42C316D0-A51E-4A1F-9155-03380F8B31EB}" type="slidenum">
              <a:rPr lang="en-US" smtClean="0"/>
              <a:pPr/>
              <a:t>275</a:t>
            </a:fld>
            <a:endParaRPr lang="en-US"/>
          </a:p>
        </p:txBody>
      </p:sp>
      <p:sp>
        <p:nvSpPr>
          <p:cNvPr id="7" name="Text Box 7"/>
          <p:cNvSpPr txBox="1">
            <a:spLocks noChangeArrowheads="1"/>
          </p:cNvSpPr>
          <p:nvPr/>
        </p:nvSpPr>
        <p:spPr bwMode="auto">
          <a:xfrm>
            <a:off x="285000" y="3413178"/>
            <a:ext cx="8514609" cy="2554545"/>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rPr>
              <a:t>&gt; </a:t>
            </a:r>
            <a:r>
              <a:rPr lang="en-US" altLang="en-US" sz="1600" dirty="0" err="1">
                <a:latin typeface="Courier New" pitchFamily="49" charset="0"/>
              </a:rPr>
              <a:t>anova</a:t>
            </a:r>
            <a:r>
              <a:rPr lang="en-US" altLang="en-US" sz="1600" dirty="0">
                <a:latin typeface="Courier New" pitchFamily="49" charset="0"/>
              </a:rPr>
              <a:t>(tmod.2,tmod.2b)</a:t>
            </a:r>
          </a:p>
          <a:p>
            <a:pPr>
              <a:spcBef>
                <a:spcPct val="0"/>
              </a:spcBef>
              <a:buFontTx/>
              <a:buNone/>
            </a:pPr>
            <a:r>
              <a:rPr lang="en-US" altLang="en-US" sz="1600" dirty="0">
                <a:latin typeface="Courier New" pitchFamily="49" charset="0"/>
              </a:rPr>
              <a:t>Data: bh1996</a:t>
            </a:r>
          </a:p>
          <a:p>
            <a:pPr>
              <a:spcBef>
                <a:spcPct val="0"/>
              </a:spcBef>
              <a:buFontTx/>
              <a:buNone/>
            </a:pPr>
            <a:r>
              <a:rPr lang="en-US" altLang="en-US" sz="1600" dirty="0">
                <a:latin typeface="Courier New" pitchFamily="49" charset="0"/>
              </a:rPr>
              <a:t>Models:</a:t>
            </a:r>
          </a:p>
          <a:p>
            <a:pPr>
              <a:spcBef>
                <a:spcPct val="0"/>
              </a:spcBef>
              <a:buFontTx/>
              <a:buNone/>
            </a:pPr>
            <a:r>
              <a:rPr lang="en-US" altLang="en-US" sz="1600" dirty="0">
                <a:latin typeface="Courier New" pitchFamily="49" charset="0"/>
              </a:rPr>
              <a:t>tmod.2: WB.DICHOT ~ HRS + LEAD + (1 | GRP)</a:t>
            </a:r>
          </a:p>
          <a:p>
            <a:pPr>
              <a:spcBef>
                <a:spcPct val="0"/>
              </a:spcBef>
              <a:buFontTx/>
              <a:buNone/>
            </a:pPr>
            <a:r>
              <a:rPr lang="en-US" altLang="en-US" sz="1600" dirty="0">
                <a:latin typeface="Courier New" pitchFamily="49" charset="0"/>
              </a:rPr>
              <a:t>tmod.2b: WB.DICHOT ~ HRS + LEAD + (LEAD | GRP)</a:t>
            </a:r>
          </a:p>
          <a:p>
            <a:pPr>
              <a:spcBef>
                <a:spcPct val="0"/>
              </a:spcBef>
              <a:buFontTx/>
              <a:buNone/>
            </a:pPr>
            <a:r>
              <a:rPr lang="en-US" altLang="en-US" sz="1600" dirty="0">
                <a:latin typeface="Courier New" pitchFamily="49" charset="0"/>
              </a:rPr>
              <a:t>        </a:t>
            </a:r>
            <a:r>
              <a:rPr lang="en-US" altLang="en-US" sz="1600" dirty="0" err="1">
                <a:latin typeface="Courier New" pitchFamily="49" charset="0"/>
              </a:rPr>
              <a:t>Df</a:t>
            </a:r>
            <a:r>
              <a:rPr lang="en-US" altLang="en-US" sz="1600" dirty="0">
                <a:latin typeface="Courier New" pitchFamily="49" charset="0"/>
              </a:rPr>
              <a:t>    AIC    BIC  </a:t>
            </a:r>
            <a:r>
              <a:rPr lang="en-US" altLang="en-US" sz="1600" dirty="0" err="1">
                <a:latin typeface="Courier New" pitchFamily="49" charset="0"/>
              </a:rPr>
              <a:t>logLik</a:t>
            </a:r>
            <a:r>
              <a:rPr lang="en-US" altLang="en-US" sz="1600" dirty="0">
                <a:latin typeface="Courier New" pitchFamily="49" charset="0"/>
              </a:rPr>
              <a:t> deviance  </a:t>
            </a:r>
            <a:r>
              <a:rPr lang="en-US" altLang="en-US" sz="1600" dirty="0" err="1">
                <a:latin typeface="Courier New" pitchFamily="49" charset="0"/>
              </a:rPr>
              <a:t>Chisq</a:t>
            </a:r>
            <a:r>
              <a:rPr lang="en-US" altLang="en-US" sz="1600" dirty="0">
                <a:latin typeface="Courier New" pitchFamily="49" charset="0"/>
              </a:rPr>
              <a:t> Chi </a:t>
            </a:r>
            <a:r>
              <a:rPr lang="en-US" altLang="en-US" sz="1600" dirty="0" err="1">
                <a:latin typeface="Courier New" pitchFamily="49" charset="0"/>
              </a:rPr>
              <a:t>Df</a:t>
            </a:r>
            <a:r>
              <a:rPr lang="en-US" altLang="en-US" sz="1600" dirty="0">
                <a:latin typeface="Courier New" pitchFamily="49" charset="0"/>
              </a:rPr>
              <a:t> </a:t>
            </a:r>
            <a:r>
              <a:rPr lang="en-US" altLang="en-US" sz="1600" dirty="0" err="1">
                <a:latin typeface="Courier New" pitchFamily="49" charset="0"/>
              </a:rPr>
              <a:t>Pr</a:t>
            </a:r>
            <a:r>
              <a:rPr lang="en-US" altLang="en-US" sz="1600" dirty="0">
                <a:latin typeface="Courier New" pitchFamily="49" charset="0"/>
              </a:rPr>
              <a:t>(&gt;</a:t>
            </a:r>
            <a:r>
              <a:rPr lang="en-US" altLang="en-US" sz="1600" dirty="0" err="1">
                <a:latin typeface="Courier New" pitchFamily="49" charset="0"/>
              </a:rPr>
              <a:t>Chisq</a:t>
            </a:r>
            <a:r>
              <a:rPr lang="en-US" altLang="en-US" sz="1600" dirty="0">
                <a:latin typeface="Courier New" pitchFamily="49" charset="0"/>
              </a:rPr>
              <a:t>)  </a:t>
            </a:r>
          </a:p>
          <a:p>
            <a:pPr>
              <a:spcBef>
                <a:spcPct val="0"/>
              </a:spcBef>
              <a:buFontTx/>
              <a:buNone/>
            </a:pPr>
            <a:r>
              <a:rPr lang="en-US" altLang="en-US" sz="1600" dirty="0">
                <a:latin typeface="Courier New" pitchFamily="49" charset="0"/>
              </a:rPr>
              <a:t>tmod.2   4 9266.1 9293.7 -4629.0   9258.1                           </a:t>
            </a:r>
          </a:p>
          <a:p>
            <a:pPr>
              <a:spcBef>
                <a:spcPct val="0"/>
              </a:spcBef>
              <a:buFontTx/>
              <a:buNone/>
            </a:pPr>
            <a:r>
              <a:rPr lang="en-US" altLang="en-US" sz="1600" dirty="0">
                <a:latin typeface="Courier New" pitchFamily="49" charset="0"/>
              </a:rPr>
              <a:t>tmod.2b  6 9265.5 9306.9 -4626.7   9253.5 4.6167      2    </a:t>
            </a:r>
            <a:r>
              <a:rPr lang="en-US" altLang="en-US" sz="1600" dirty="0" smtClean="0">
                <a:latin typeface="Courier New" pitchFamily="49" charset="0"/>
              </a:rPr>
              <a:t>0.09942</a:t>
            </a:r>
            <a:endParaRPr lang="en-US" altLang="en-US" sz="1600" dirty="0">
              <a:latin typeface="Courier New" pitchFamily="49" charset="0"/>
            </a:endParaRPr>
          </a:p>
          <a:p>
            <a:pPr>
              <a:spcBef>
                <a:spcPct val="0"/>
              </a:spcBef>
              <a:buFontTx/>
              <a:buNone/>
            </a:pPr>
            <a:r>
              <a:rPr lang="en-US" altLang="en-US" sz="1600" dirty="0">
                <a:latin typeface="Courier New" pitchFamily="49" charset="0"/>
              </a:rPr>
              <a:t>---</a:t>
            </a:r>
          </a:p>
          <a:p>
            <a:pPr>
              <a:spcBef>
                <a:spcPct val="0"/>
              </a:spcBef>
              <a:buFontTx/>
              <a:buNone/>
            </a:pPr>
            <a:r>
              <a:rPr lang="en-US" altLang="en-US" sz="1600" dirty="0" err="1">
                <a:latin typeface="Courier New" pitchFamily="49" charset="0"/>
              </a:rPr>
              <a:t>Signif</a:t>
            </a:r>
            <a:r>
              <a:rPr lang="en-US" altLang="en-US" sz="1600" dirty="0">
                <a:latin typeface="Courier New" pitchFamily="49" charset="0"/>
              </a:rPr>
              <a:t>. codes:  0 ‘***’ 0.001 ‘**’ 0.01 ‘*’ 0.05 ‘.’ 0.1 ‘ ’ 1</a:t>
            </a:r>
          </a:p>
        </p:txBody>
      </p:sp>
    </p:spTree>
    <p:extLst>
      <p:ext uri="{BB962C8B-B14F-4D97-AF65-F5344CB8AC3E}">
        <p14:creationId xmlns:p14="http://schemas.microsoft.com/office/powerpoint/2010/main" val="965377255"/>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Level-1 Predictors</a:t>
            </a:r>
            <a:endParaRPr lang="en-US" dirty="0"/>
          </a:p>
        </p:txBody>
      </p:sp>
      <p:sp>
        <p:nvSpPr>
          <p:cNvPr id="3" name="Content Placeholder 2"/>
          <p:cNvSpPr>
            <a:spLocks noGrp="1"/>
          </p:cNvSpPr>
          <p:nvPr>
            <p:ph idx="1"/>
          </p:nvPr>
        </p:nvSpPr>
        <p:spPr>
          <a:xfrm>
            <a:off x="677863" y="1141958"/>
            <a:ext cx="7772400" cy="4826000"/>
          </a:xfrm>
        </p:spPr>
        <p:txBody>
          <a:bodyPr/>
          <a:lstStyle/>
          <a:p>
            <a:r>
              <a:rPr lang="en-US" altLang="en-US" dirty="0">
                <a:cs typeface="Times New Roman" pitchFamily="18" charset="0"/>
              </a:rPr>
              <a:t>Best Linear Unbiased Predictions (BLUPs)</a:t>
            </a:r>
            <a:endParaRPr lang="en-US" dirty="0" smtClean="0"/>
          </a:p>
        </p:txBody>
      </p:sp>
      <p:sp>
        <p:nvSpPr>
          <p:cNvPr id="4" name="Date Placeholder 3"/>
          <p:cNvSpPr>
            <a:spLocks noGrp="1"/>
          </p:cNvSpPr>
          <p:nvPr>
            <p:ph type="dt" sz="half" idx="10"/>
          </p:nvPr>
        </p:nvSpPr>
        <p:spPr/>
        <p:txBody>
          <a:bodyPr/>
          <a:lstStyle/>
          <a:p>
            <a:r>
              <a:rPr lang="en-US" smtClean="0"/>
              <a:t>May 30, 2015 Version</a:t>
            </a:r>
            <a:endParaRPr lang="en-US" dirty="0"/>
          </a:p>
        </p:txBody>
      </p:sp>
      <p:sp>
        <p:nvSpPr>
          <p:cNvPr id="5" name="Footer Placeholder 4"/>
          <p:cNvSpPr>
            <a:spLocks noGrp="1"/>
          </p:cNvSpPr>
          <p:nvPr>
            <p:ph type="ftr" sz="quarter" idx="11"/>
          </p:nvPr>
        </p:nvSpPr>
        <p:spPr/>
        <p:txBody>
          <a:bodyPr/>
          <a:lstStyle/>
          <a:p>
            <a:r>
              <a:rPr lang="en-US" smtClean="0"/>
              <a:t>Copyright Paul D. Bliese</a:t>
            </a:r>
            <a:endParaRPr lang="en-US"/>
          </a:p>
        </p:txBody>
      </p:sp>
      <p:sp>
        <p:nvSpPr>
          <p:cNvPr id="6" name="Slide Number Placeholder 5"/>
          <p:cNvSpPr>
            <a:spLocks noGrp="1"/>
          </p:cNvSpPr>
          <p:nvPr>
            <p:ph type="sldNum" sz="quarter" idx="12"/>
          </p:nvPr>
        </p:nvSpPr>
        <p:spPr/>
        <p:txBody>
          <a:bodyPr/>
          <a:lstStyle/>
          <a:p>
            <a:fld id="{42C316D0-A51E-4A1F-9155-03380F8B31EB}" type="slidenum">
              <a:rPr lang="en-US" smtClean="0"/>
              <a:pPr/>
              <a:t>276</a:t>
            </a:fld>
            <a:endParaRPr lang="en-US"/>
          </a:p>
        </p:txBody>
      </p:sp>
      <p:sp>
        <p:nvSpPr>
          <p:cNvPr id="7" name="Text Box 7"/>
          <p:cNvSpPr txBox="1">
            <a:spLocks noChangeArrowheads="1"/>
          </p:cNvSpPr>
          <p:nvPr/>
        </p:nvSpPr>
        <p:spPr bwMode="auto">
          <a:xfrm>
            <a:off x="1807301" y="2012806"/>
            <a:ext cx="5294143" cy="3416320"/>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a:latin typeface="Courier New" pitchFamily="49" charset="0"/>
              </a:rPr>
              <a:t>coef</a:t>
            </a:r>
            <a:r>
              <a:rPr lang="en-US" altLang="en-US" sz="1800" dirty="0">
                <a:latin typeface="Courier New" pitchFamily="49" charset="0"/>
              </a:rPr>
              <a:t>(tmod.2b)$GRP[1:10,]</a:t>
            </a:r>
          </a:p>
          <a:p>
            <a:pPr>
              <a:spcBef>
                <a:spcPct val="0"/>
              </a:spcBef>
              <a:buFontTx/>
              <a:buNone/>
            </a:pPr>
            <a:r>
              <a:rPr lang="en-US" altLang="en-US" sz="1800" dirty="0">
                <a:latin typeface="Courier New" pitchFamily="49" charset="0"/>
              </a:rPr>
              <a:t>   (Intercept)         HRS      LEAD</a:t>
            </a:r>
          </a:p>
          <a:p>
            <a:pPr>
              <a:spcBef>
                <a:spcPct val="0"/>
              </a:spcBef>
              <a:buFontTx/>
              <a:buNone/>
            </a:pPr>
            <a:r>
              <a:rPr lang="en-US" altLang="en-US" sz="1800" dirty="0">
                <a:latin typeface="Courier New" pitchFamily="49" charset="0"/>
              </a:rPr>
              <a:t>1    -2.318877 -0.07555824 1.0591604</a:t>
            </a:r>
          </a:p>
          <a:p>
            <a:pPr>
              <a:spcBef>
                <a:spcPct val="0"/>
              </a:spcBef>
              <a:buFontTx/>
              <a:buNone/>
            </a:pPr>
            <a:r>
              <a:rPr lang="en-US" altLang="en-US" sz="1800" dirty="0">
                <a:latin typeface="Courier New" pitchFamily="49" charset="0"/>
              </a:rPr>
              <a:t>2    -1.707795 -0.07555824 0.9384285</a:t>
            </a:r>
          </a:p>
          <a:p>
            <a:pPr>
              <a:spcBef>
                <a:spcPct val="0"/>
              </a:spcBef>
              <a:buFontTx/>
              <a:buNone/>
            </a:pPr>
            <a:r>
              <a:rPr lang="en-US" altLang="en-US" sz="1800" dirty="0">
                <a:latin typeface="Courier New" pitchFamily="49" charset="0"/>
              </a:rPr>
              <a:t>3    -2.181985 -0.07555824 1.0171611</a:t>
            </a:r>
          </a:p>
          <a:p>
            <a:pPr>
              <a:spcBef>
                <a:spcPct val="0"/>
              </a:spcBef>
              <a:buFontTx/>
              <a:buNone/>
            </a:pPr>
            <a:r>
              <a:rPr lang="en-US" altLang="en-US" sz="1800" dirty="0">
                <a:latin typeface="Courier New" pitchFamily="49" charset="0"/>
              </a:rPr>
              <a:t>4    -1.606068 -0.07555824 0.9337845</a:t>
            </a:r>
          </a:p>
          <a:p>
            <a:pPr>
              <a:spcBef>
                <a:spcPct val="0"/>
              </a:spcBef>
              <a:buFontTx/>
              <a:buNone/>
            </a:pPr>
            <a:r>
              <a:rPr lang="en-US" altLang="en-US" sz="1800" dirty="0">
                <a:latin typeface="Courier New" pitchFamily="49" charset="0"/>
              </a:rPr>
              <a:t>5    -1.646427 -0.07555824 0.9366168</a:t>
            </a:r>
          </a:p>
          <a:p>
            <a:pPr>
              <a:spcBef>
                <a:spcPct val="0"/>
              </a:spcBef>
              <a:buFontTx/>
              <a:buNone/>
            </a:pPr>
            <a:r>
              <a:rPr lang="en-US" altLang="en-US" sz="1800" dirty="0">
                <a:latin typeface="Courier New" pitchFamily="49" charset="0"/>
              </a:rPr>
              <a:t>6    -2.073606 -0.07555824 1.0091175</a:t>
            </a:r>
          </a:p>
          <a:p>
            <a:pPr>
              <a:spcBef>
                <a:spcPct val="0"/>
              </a:spcBef>
              <a:buFontTx/>
              <a:buNone/>
            </a:pPr>
            <a:r>
              <a:rPr lang="en-US" altLang="en-US" sz="1800" dirty="0">
                <a:latin typeface="Courier New" pitchFamily="49" charset="0"/>
              </a:rPr>
              <a:t>7    -2.164780 -0.07555824 1.0344654</a:t>
            </a:r>
          </a:p>
          <a:p>
            <a:pPr>
              <a:spcBef>
                <a:spcPct val="0"/>
              </a:spcBef>
              <a:buFontTx/>
              <a:buNone/>
            </a:pPr>
            <a:r>
              <a:rPr lang="en-US" altLang="en-US" sz="1800" dirty="0">
                <a:latin typeface="Courier New" pitchFamily="49" charset="0"/>
              </a:rPr>
              <a:t>8    -2.125187 -0.07555824 0.9965568</a:t>
            </a:r>
          </a:p>
          <a:p>
            <a:pPr>
              <a:spcBef>
                <a:spcPct val="0"/>
              </a:spcBef>
              <a:buFontTx/>
              <a:buNone/>
            </a:pPr>
            <a:r>
              <a:rPr lang="en-US" altLang="en-US" sz="1800" dirty="0">
                <a:latin typeface="Courier New" pitchFamily="49" charset="0"/>
              </a:rPr>
              <a:t>9    -1.815983 -0.07555824 0.9253679</a:t>
            </a:r>
          </a:p>
          <a:p>
            <a:pPr>
              <a:spcBef>
                <a:spcPct val="0"/>
              </a:spcBef>
              <a:buFontTx/>
              <a:buNone/>
            </a:pPr>
            <a:r>
              <a:rPr lang="en-US" altLang="en-US" sz="1800" dirty="0">
                <a:latin typeface="Courier New" pitchFamily="49" charset="0"/>
              </a:rPr>
              <a:t>10   -1.779207 -0.07555824 0.9328902</a:t>
            </a:r>
          </a:p>
        </p:txBody>
      </p:sp>
    </p:spTree>
    <p:extLst>
      <p:ext uri="{BB962C8B-B14F-4D97-AF65-F5344CB8AC3E}">
        <p14:creationId xmlns:p14="http://schemas.microsoft.com/office/powerpoint/2010/main" val="167537572"/>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Level-1 Predictors</a:t>
            </a:r>
            <a:endParaRPr lang="en-US" dirty="0"/>
          </a:p>
        </p:txBody>
      </p:sp>
      <p:sp>
        <p:nvSpPr>
          <p:cNvPr id="3" name="Content Placeholder 2"/>
          <p:cNvSpPr>
            <a:spLocks noGrp="1"/>
          </p:cNvSpPr>
          <p:nvPr>
            <p:ph idx="1"/>
          </p:nvPr>
        </p:nvSpPr>
        <p:spPr/>
        <p:txBody>
          <a:bodyPr/>
          <a:lstStyle/>
          <a:p>
            <a:r>
              <a:rPr lang="en-US" dirty="0" smtClean="0"/>
              <a:t>We can use BLUPs to examine differences among groups</a:t>
            </a:r>
          </a:p>
        </p:txBody>
      </p:sp>
      <p:sp>
        <p:nvSpPr>
          <p:cNvPr id="4" name="Date Placeholder 3"/>
          <p:cNvSpPr>
            <a:spLocks noGrp="1"/>
          </p:cNvSpPr>
          <p:nvPr>
            <p:ph type="dt" sz="half" idx="10"/>
          </p:nvPr>
        </p:nvSpPr>
        <p:spPr/>
        <p:txBody>
          <a:bodyPr/>
          <a:lstStyle/>
          <a:p>
            <a:r>
              <a:rPr lang="en-US" smtClean="0"/>
              <a:t>May 30, 2015 Version</a:t>
            </a:r>
            <a:endParaRPr lang="en-US"/>
          </a:p>
        </p:txBody>
      </p:sp>
      <p:sp>
        <p:nvSpPr>
          <p:cNvPr id="5" name="Footer Placeholder 4"/>
          <p:cNvSpPr>
            <a:spLocks noGrp="1"/>
          </p:cNvSpPr>
          <p:nvPr>
            <p:ph type="ftr" sz="quarter" idx="11"/>
          </p:nvPr>
        </p:nvSpPr>
        <p:spPr/>
        <p:txBody>
          <a:bodyPr/>
          <a:lstStyle/>
          <a:p>
            <a:r>
              <a:rPr lang="en-US" smtClean="0"/>
              <a:t>Copyright Paul D. Bliese</a:t>
            </a:r>
            <a:endParaRPr lang="en-US"/>
          </a:p>
        </p:txBody>
      </p:sp>
      <p:sp>
        <p:nvSpPr>
          <p:cNvPr id="6" name="Slide Number Placeholder 5"/>
          <p:cNvSpPr>
            <a:spLocks noGrp="1"/>
          </p:cNvSpPr>
          <p:nvPr>
            <p:ph type="sldNum" sz="quarter" idx="12"/>
          </p:nvPr>
        </p:nvSpPr>
        <p:spPr/>
        <p:txBody>
          <a:bodyPr/>
          <a:lstStyle/>
          <a:p>
            <a:fld id="{42C316D0-A51E-4A1F-9155-03380F8B31EB}" type="slidenum">
              <a:rPr lang="en-US" smtClean="0"/>
              <a:pPr/>
              <a:t>277</a:t>
            </a:fld>
            <a:endParaRPr lang="en-US"/>
          </a:p>
        </p:txBody>
      </p:sp>
      <p:sp>
        <p:nvSpPr>
          <p:cNvPr id="7" name="Text Box 7"/>
          <p:cNvSpPr txBox="1">
            <a:spLocks noChangeArrowheads="1"/>
          </p:cNvSpPr>
          <p:nvPr/>
        </p:nvSpPr>
        <p:spPr bwMode="auto">
          <a:xfrm>
            <a:off x="772509" y="2106903"/>
            <a:ext cx="7362497" cy="2862322"/>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smtClean="0">
                <a:latin typeface="Courier New" pitchFamily="49" charset="0"/>
              </a:rPr>
              <a:t>&gt; X</a:t>
            </a:r>
            <a:r>
              <a:rPr lang="en-US" altLang="en-US" sz="1800" dirty="0">
                <a:latin typeface="Courier New" pitchFamily="49" charset="0"/>
              </a:rPr>
              <a:t>&lt;-</a:t>
            </a:r>
            <a:r>
              <a:rPr lang="en-US" altLang="en-US" sz="1800" dirty="0" err="1">
                <a:latin typeface="Courier New" pitchFamily="49" charset="0"/>
              </a:rPr>
              <a:t>model.matrix</a:t>
            </a:r>
            <a:r>
              <a:rPr lang="en-US" altLang="en-US" sz="1800" dirty="0">
                <a:latin typeface="Courier New" pitchFamily="49" charset="0"/>
              </a:rPr>
              <a:t>(~</a:t>
            </a:r>
            <a:r>
              <a:rPr lang="en-US" altLang="en-US" sz="1800" dirty="0" err="1">
                <a:latin typeface="Courier New" pitchFamily="49" charset="0"/>
              </a:rPr>
              <a:t>HRS+LEAD,data.frame</a:t>
            </a:r>
            <a:r>
              <a:rPr lang="en-US" altLang="en-US" sz="1800" dirty="0">
                <a:latin typeface="Courier New" pitchFamily="49" charset="0"/>
              </a:rPr>
              <a:t>(HRS=10</a:t>
            </a:r>
            <a:r>
              <a:rPr lang="en-US" altLang="en-US" sz="1800" dirty="0" smtClean="0">
                <a:latin typeface="Courier New" pitchFamily="49" charset="0"/>
              </a:rPr>
              <a:t>,</a:t>
            </a:r>
          </a:p>
          <a:p>
            <a:pPr>
              <a:spcBef>
                <a:spcPct val="0"/>
              </a:spcBef>
              <a:buFontTx/>
              <a:buNone/>
            </a:pPr>
            <a:r>
              <a:rPr lang="en-US" altLang="en-US" sz="1800" dirty="0" smtClean="0">
                <a:latin typeface="Courier New" pitchFamily="49" charset="0"/>
              </a:rPr>
              <a:t>     LEAD=</a:t>
            </a:r>
            <a:r>
              <a:rPr lang="en-US" altLang="en-US" sz="1800" dirty="0" err="1" smtClean="0">
                <a:latin typeface="Courier New" pitchFamily="49" charset="0"/>
              </a:rPr>
              <a:t>seq</a:t>
            </a:r>
            <a:r>
              <a:rPr lang="en-US" altLang="en-US" sz="1800" dirty="0" smtClean="0">
                <a:latin typeface="Courier New" pitchFamily="49" charset="0"/>
              </a:rPr>
              <a:t>(1,5,by</a:t>
            </a:r>
            <a:r>
              <a:rPr lang="en-US" altLang="en-US" sz="1800" dirty="0">
                <a:latin typeface="Courier New" pitchFamily="49" charset="0"/>
              </a:rPr>
              <a:t>=.1</a:t>
            </a:r>
            <a:r>
              <a:rPr lang="en-US" altLang="en-US" sz="1800" dirty="0" smtClean="0">
                <a:latin typeface="Courier New" pitchFamily="49" charset="0"/>
              </a:rPr>
              <a:t>)))</a:t>
            </a:r>
          </a:p>
          <a:p>
            <a:pPr>
              <a:spcBef>
                <a:spcPct val="0"/>
              </a:spcBef>
              <a:buFontTx/>
              <a:buNone/>
            </a:pPr>
            <a:endParaRPr lang="en-US" altLang="en-US" sz="1800" dirty="0" smtClean="0">
              <a:latin typeface="Courier New" pitchFamily="49" charset="0"/>
            </a:endParaRPr>
          </a:p>
          <a:p>
            <a:pPr>
              <a:spcBef>
                <a:spcPct val="0"/>
              </a:spcBef>
              <a:buFontTx/>
              <a:buNone/>
            </a:pPr>
            <a:r>
              <a:rPr lang="en-US" altLang="en-US" sz="1800" dirty="0" smtClean="0">
                <a:latin typeface="Courier New" pitchFamily="49" charset="0"/>
              </a:rPr>
              <a:t># Use the BLUPS from group 1 to estimate </a:t>
            </a:r>
            <a:r>
              <a:rPr lang="en-US" altLang="en-US" sz="1800" dirty="0" err="1" smtClean="0">
                <a:latin typeface="Courier New" pitchFamily="49" charset="0"/>
              </a:rPr>
              <a:t>logit</a:t>
            </a:r>
            <a:r>
              <a:rPr lang="en-US" altLang="en-US" sz="1800" dirty="0" smtClean="0">
                <a:latin typeface="Courier New" pitchFamily="49" charset="0"/>
              </a:rPr>
              <a:t> </a:t>
            </a:r>
          </a:p>
          <a:p>
            <a:pPr>
              <a:spcBef>
                <a:spcPct val="0"/>
              </a:spcBef>
              <a:buFontTx/>
              <a:buNone/>
            </a:pPr>
            <a:r>
              <a:rPr lang="en-US" altLang="en-US" sz="1800" dirty="0" smtClean="0">
                <a:latin typeface="Courier New" pitchFamily="49" charset="0"/>
              </a:rPr>
              <a:t>&gt; VALS</a:t>
            </a:r>
            <a:r>
              <a:rPr lang="en-US" altLang="en-US" sz="1800" dirty="0">
                <a:latin typeface="Courier New" pitchFamily="49" charset="0"/>
              </a:rPr>
              <a:t>&lt;-(X %*% </a:t>
            </a:r>
            <a:r>
              <a:rPr lang="en-US" altLang="en-US" sz="1800" dirty="0" err="1">
                <a:latin typeface="Courier New" pitchFamily="49" charset="0"/>
              </a:rPr>
              <a:t>unlist</a:t>
            </a:r>
            <a:r>
              <a:rPr lang="en-US" altLang="en-US" sz="1800" dirty="0">
                <a:latin typeface="Courier New" pitchFamily="49" charset="0"/>
              </a:rPr>
              <a:t>(</a:t>
            </a:r>
            <a:r>
              <a:rPr lang="en-US" altLang="en-US" sz="1800" dirty="0" err="1">
                <a:latin typeface="Courier New" pitchFamily="49" charset="0"/>
              </a:rPr>
              <a:t>coef</a:t>
            </a:r>
            <a:r>
              <a:rPr lang="en-US" altLang="en-US" sz="1800" dirty="0">
                <a:latin typeface="Courier New" pitchFamily="49" charset="0"/>
              </a:rPr>
              <a:t>(tmod.2b)$GRP[1</a:t>
            </a:r>
            <a:r>
              <a:rPr lang="en-US" altLang="en-US" sz="1800" dirty="0" smtClean="0">
                <a:latin typeface="Courier New" pitchFamily="49" charset="0"/>
              </a:rPr>
              <a:t>,]))</a:t>
            </a:r>
          </a:p>
          <a:p>
            <a:pPr>
              <a:spcBef>
                <a:spcPct val="0"/>
              </a:spcBef>
              <a:buFontTx/>
              <a:buNone/>
            </a:pPr>
            <a:endParaRPr lang="en-US" altLang="en-US" sz="1800" dirty="0" smtClean="0">
              <a:latin typeface="Courier New" pitchFamily="49" charset="0"/>
            </a:endParaRPr>
          </a:p>
          <a:p>
            <a:pPr>
              <a:spcBef>
                <a:spcPct val="0"/>
              </a:spcBef>
              <a:buFontTx/>
              <a:buNone/>
            </a:pPr>
            <a:r>
              <a:rPr lang="en-US" altLang="en-US" sz="1800" dirty="0" smtClean="0">
                <a:latin typeface="Courier New" pitchFamily="49" charset="0"/>
              </a:rPr>
              <a:t># Convert </a:t>
            </a:r>
            <a:r>
              <a:rPr lang="en-US" altLang="en-US" sz="1800" dirty="0" err="1" smtClean="0">
                <a:latin typeface="Courier New" pitchFamily="49" charset="0"/>
              </a:rPr>
              <a:t>logit</a:t>
            </a:r>
            <a:r>
              <a:rPr lang="en-US" altLang="en-US" sz="1800" dirty="0" smtClean="0">
                <a:latin typeface="Courier New" pitchFamily="49" charset="0"/>
              </a:rPr>
              <a:t> to probability and plot</a:t>
            </a:r>
          </a:p>
          <a:p>
            <a:pPr>
              <a:spcBef>
                <a:spcPct val="0"/>
              </a:spcBef>
              <a:buFontTx/>
              <a:buNone/>
            </a:pPr>
            <a:r>
              <a:rPr lang="en-US" altLang="en-US" sz="1800" dirty="0" smtClean="0">
                <a:latin typeface="Courier New" pitchFamily="49" charset="0"/>
              </a:rPr>
              <a:t>&gt; plot(</a:t>
            </a:r>
            <a:r>
              <a:rPr lang="en-US" altLang="en-US" sz="1800" dirty="0" err="1" smtClean="0">
                <a:latin typeface="Courier New" pitchFamily="49" charset="0"/>
              </a:rPr>
              <a:t>exp</a:t>
            </a:r>
            <a:r>
              <a:rPr lang="en-US" altLang="en-US" sz="1800" dirty="0" smtClean="0">
                <a:latin typeface="Courier New" pitchFamily="49" charset="0"/>
              </a:rPr>
              <a:t>(VALS</a:t>
            </a:r>
            <a:r>
              <a:rPr lang="en-US" altLang="en-US" sz="1800" dirty="0">
                <a:latin typeface="Courier New" pitchFamily="49" charset="0"/>
              </a:rPr>
              <a:t>)/(1+exp(VALS)),x=</a:t>
            </a:r>
            <a:r>
              <a:rPr lang="en-US" altLang="en-US" sz="1800" dirty="0" err="1">
                <a:latin typeface="Courier New" pitchFamily="49" charset="0"/>
              </a:rPr>
              <a:t>seq</a:t>
            </a:r>
            <a:r>
              <a:rPr lang="en-US" altLang="en-US" sz="1800" dirty="0">
                <a:latin typeface="Courier New" pitchFamily="49" charset="0"/>
              </a:rPr>
              <a:t>(1,5,by=.1</a:t>
            </a:r>
            <a:r>
              <a:rPr lang="en-US" altLang="en-US" sz="1800" dirty="0" smtClean="0">
                <a:latin typeface="Courier New" pitchFamily="49" charset="0"/>
              </a:rPr>
              <a:t>),</a:t>
            </a:r>
          </a:p>
          <a:p>
            <a:pPr>
              <a:spcBef>
                <a:spcPct val="0"/>
              </a:spcBef>
              <a:buFontTx/>
              <a:buNone/>
            </a:pPr>
            <a:r>
              <a:rPr lang="en-US" altLang="en-US" sz="1800" dirty="0" smtClean="0">
                <a:latin typeface="Courier New" pitchFamily="49" charset="0"/>
              </a:rPr>
              <a:t>      </a:t>
            </a:r>
            <a:r>
              <a:rPr lang="en-US" altLang="en-US" sz="1800" dirty="0" err="1" smtClean="0">
                <a:latin typeface="Courier New" pitchFamily="49" charset="0"/>
              </a:rPr>
              <a:t>xlab</a:t>
            </a:r>
            <a:r>
              <a:rPr lang="en-US" altLang="en-US" sz="1800" dirty="0">
                <a:latin typeface="Courier New" pitchFamily="49" charset="0"/>
              </a:rPr>
              <a:t>="Leadership",</a:t>
            </a:r>
            <a:r>
              <a:rPr lang="en-US" altLang="en-US" sz="1800" dirty="0" err="1">
                <a:latin typeface="Courier New" pitchFamily="49" charset="0"/>
              </a:rPr>
              <a:t>ylim</a:t>
            </a:r>
            <a:r>
              <a:rPr lang="en-US" altLang="en-US" sz="1800" dirty="0">
                <a:latin typeface="Courier New" pitchFamily="49" charset="0"/>
              </a:rPr>
              <a:t>=c(0,1</a:t>
            </a:r>
            <a:r>
              <a:rPr lang="en-US" altLang="en-US" sz="1800" dirty="0" smtClean="0">
                <a:latin typeface="Courier New" pitchFamily="49" charset="0"/>
              </a:rPr>
              <a:t>),</a:t>
            </a:r>
          </a:p>
          <a:p>
            <a:pPr>
              <a:spcBef>
                <a:spcPct val="0"/>
              </a:spcBef>
              <a:buFontTx/>
              <a:buNone/>
            </a:pPr>
            <a:r>
              <a:rPr lang="en-US" altLang="en-US" sz="1800" dirty="0" smtClean="0">
                <a:latin typeface="Courier New" pitchFamily="49" charset="0"/>
              </a:rPr>
              <a:t>      </a:t>
            </a:r>
            <a:r>
              <a:rPr lang="en-US" altLang="en-US" sz="1800" dirty="0" err="1" smtClean="0">
                <a:latin typeface="Courier New" pitchFamily="49" charset="0"/>
              </a:rPr>
              <a:t>ylab</a:t>
            </a:r>
            <a:r>
              <a:rPr lang="en-US" altLang="en-US" sz="1800" dirty="0">
                <a:latin typeface="Courier New" pitchFamily="49" charset="0"/>
              </a:rPr>
              <a:t>="Probability of Positive WB</a:t>
            </a:r>
            <a:r>
              <a:rPr lang="en-US" altLang="en-US" sz="1800" dirty="0" smtClean="0">
                <a:latin typeface="Courier New" pitchFamily="49" charset="0"/>
              </a:rPr>
              <a:t>")</a:t>
            </a:r>
          </a:p>
        </p:txBody>
      </p:sp>
    </p:spTree>
    <p:extLst>
      <p:ext uri="{BB962C8B-B14F-4D97-AF65-F5344CB8AC3E}">
        <p14:creationId xmlns:p14="http://schemas.microsoft.com/office/powerpoint/2010/main" val="298951006"/>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Level-1 Predictors</a:t>
            </a:r>
            <a:endParaRPr lang="en-US" dirty="0"/>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42C316D0-A51E-4A1F-9155-03380F8B31EB}" type="slidenum">
              <a:rPr lang="en-US" smtClean="0"/>
              <a:pPr>
                <a:defRPr/>
              </a:pPr>
              <a:t>278</a:t>
            </a:fld>
            <a:endParaRPr lang="en-US"/>
          </a:p>
        </p:txBody>
      </p:sp>
      <p:sp>
        <p:nvSpPr>
          <p:cNvPr id="10" name="Text Box 7"/>
          <p:cNvSpPr txBox="1">
            <a:spLocks noChangeArrowheads="1"/>
          </p:cNvSpPr>
          <p:nvPr/>
        </p:nvSpPr>
        <p:spPr bwMode="auto">
          <a:xfrm>
            <a:off x="2169962" y="1287507"/>
            <a:ext cx="5186854" cy="1477328"/>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a:latin typeface="Courier New" pitchFamily="49" charset="0"/>
              </a:rPr>
              <a:t>coef</a:t>
            </a:r>
            <a:r>
              <a:rPr lang="en-US" altLang="en-US" sz="1800" dirty="0">
                <a:latin typeface="Courier New" pitchFamily="49" charset="0"/>
              </a:rPr>
              <a:t>(tmod.2b)$GRP[1:5,]</a:t>
            </a:r>
          </a:p>
          <a:p>
            <a:pPr>
              <a:spcBef>
                <a:spcPct val="0"/>
              </a:spcBef>
              <a:buFontTx/>
              <a:buNone/>
            </a:pPr>
            <a:r>
              <a:rPr lang="en-US" altLang="en-US" sz="1800" dirty="0">
                <a:latin typeface="Courier New" pitchFamily="49" charset="0"/>
              </a:rPr>
              <a:t>  (Intercept)         HRS      LEAD</a:t>
            </a:r>
          </a:p>
          <a:p>
            <a:pPr>
              <a:spcBef>
                <a:spcPct val="0"/>
              </a:spcBef>
              <a:buFontTx/>
              <a:buNone/>
            </a:pPr>
            <a:r>
              <a:rPr lang="en-US" altLang="en-US" sz="1800" dirty="0">
                <a:latin typeface="Courier New" pitchFamily="49" charset="0"/>
              </a:rPr>
              <a:t>1   -2.322298 -0.07552096 1.0600327</a:t>
            </a:r>
          </a:p>
          <a:p>
            <a:pPr>
              <a:spcBef>
                <a:spcPct val="0"/>
              </a:spcBef>
              <a:buFontTx/>
              <a:buNone/>
            </a:pPr>
            <a:r>
              <a:rPr lang="en-US" altLang="en-US" sz="1800" dirty="0" smtClean="0">
                <a:latin typeface="Courier New" pitchFamily="49" charset="0"/>
              </a:rPr>
              <a:t>2   -</a:t>
            </a:r>
            <a:r>
              <a:rPr lang="en-US" altLang="en-US" sz="1800" dirty="0">
                <a:latin typeface="Courier New" pitchFamily="49" charset="0"/>
              </a:rPr>
              <a:t>1.706898 -0.07552096 </a:t>
            </a:r>
            <a:r>
              <a:rPr lang="en-US" altLang="en-US" sz="1800" dirty="0" smtClean="0">
                <a:latin typeface="Courier New" pitchFamily="49" charset="0"/>
              </a:rPr>
              <a:t>0.9381352</a:t>
            </a:r>
          </a:p>
          <a:p>
            <a:pPr>
              <a:spcBef>
                <a:spcPct val="0"/>
              </a:spcBef>
              <a:buFontTx/>
              <a:buNone/>
            </a:pPr>
            <a:r>
              <a:rPr lang="en-US" altLang="en-US" sz="1800" dirty="0" smtClean="0">
                <a:latin typeface="Courier New" pitchFamily="49" charset="0"/>
              </a:rPr>
              <a:t>&gt; # X for GRP 2</a:t>
            </a:r>
          </a:p>
        </p:txBody>
      </p:sp>
      <p:pic>
        <p:nvPicPr>
          <p:cNvPr id="205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839" y="2327563"/>
            <a:ext cx="4561107" cy="3990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5159796"/>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279</a:t>
            </a:fld>
            <a:endParaRPr lang="en-US"/>
          </a:p>
        </p:txBody>
      </p:sp>
      <p:sp>
        <p:nvSpPr>
          <p:cNvPr id="80901" name="Rectangle 2"/>
          <p:cNvSpPr>
            <a:spLocks noGrp="1" noChangeArrowheads="1"/>
          </p:cNvSpPr>
          <p:nvPr>
            <p:ph type="title"/>
          </p:nvPr>
        </p:nvSpPr>
        <p:spPr/>
        <p:txBody>
          <a:bodyPr/>
          <a:lstStyle/>
          <a:p>
            <a:r>
              <a:rPr lang="en-US" altLang="en-US" dirty="0" smtClean="0"/>
              <a:t>Error Rate:  Logistic</a:t>
            </a:r>
          </a:p>
        </p:txBody>
      </p:sp>
      <p:sp>
        <p:nvSpPr>
          <p:cNvPr id="80902" name="Rectangle 3"/>
          <p:cNvSpPr>
            <a:spLocks noGrp="1" noChangeArrowheads="1"/>
          </p:cNvSpPr>
          <p:nvPr>
            <p:ph type="body" idx="1"/>
          </p:nvPr>
        </p:nvSpPr>
        <p:spPr>
          <a:xfrm>
            <a:off x="677863" y="1220788"/>
            <a:ext cx="7772400" cy="4826000"/>
          </a:xfrm>
        </p:spPr>
        <p:txBody>
          <a:bodyPr/>
          <a:lstStyle/>
          <a:p>
            <a:pPr>
              <a:lnSpc>
                <a:spcPct val="90000"/>
              </a:lnSpc>
            </a:pPr>
            <a:r>
              <a:rPr lang="en-US" altLang="en-US" dirty="0" smtClean="0">
                <a:cs typeface="Times New Roman" pitchFamily="18" charset="0"/>
              </a:rPr>
              <a:t>y* is linked back to the original 0/1 by a threshold</a:t>
            </a:r>
          </a:p>
          <a:p>
            <a:pPr lvl="1">
              <a:lnSpc>
                <a:spcPct val="90000"/>
              </a:lnSpc>
            </a:pPr>
            <a:r>
              <a:rPr lang="en-US" altLang="en-US" dirty="0" smtClean="0">
                <a:cs typeface="Times New Roman" pitchFamily="18" charset="0"/>
              </a:rPr>
              <a:t>1 if y* &gt; threshold</a:t>
            </a:r>
          </a:p>
          <a:p>
            <a:pPr lvl="1">
              <a:lnSpc>
                <a:spcPct val="90000"/>
              </a:lnSpc>
            </a:pPr>
            <a:r>
              <a:rPr lang="en-US" altLang="en-US" dirty="0" smtClean="0">
                <a:cs typeface="Times New Roman" pitchFamily="18" charset="0"/>
              </a:rPr>
              <a:t>0 if y* &lt; or equal to threshold</a:t>
            </a:r>
          </a:p>
          <a:p>
            <a:pPr marL="0" indent="0">
              <a:lnSpc>
                <a:spcPct val="90000"/>
              </a:lnSpc>
              <a:buNone/>
            </a:pPr>
            <a:endParaRPr lang="en-US" altLang="en-US" dirty="0" smtClean="0">
              <a:cs typeface="Times New Roman" pitchFamily="18" charset="0"/>
            </a:endParaRPr>
          </a:p>
        </p:txBody>
      </p:sp>
      <p:sp>
        <p:nvSpPr>
          <p:cNvPr id="7" name="Content Placeholder 2"/>
          <p:cNvSpPr txBox="1">
            <a:spLocks/>
          </p:cNvSpPr>
          <p:nvPr/>
        </p:nvSpPr>
        <p:spPr bwMode="auto">
          <a:xfrm>
            <a:off x="795631" y="2779045"/>
            <a:ext cx="7659583" cy="3293851"/>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spcBef>
                <a:spcPct val="0"/>
              </a:spcBef>
              <a:buNone/>
              <a:defRPr/>
            </a:pPr>
            <a:r>
              <a:rPr lang="en-US" sz="1600" dirty="0">
                <a:latin typeface="Courier New" pitchFamily="49" charset="0"/>
              </a:rPr>
              <a:t>&gt; </a:t>
            </a:r>
            <a:r>
              <a:rPr lang="en-US" sz="1600" dirty="0" err="1">
                <a:latin typeface="Courier New" pitchFamily="49" charset="0"/>
              </a:rPr>
              <a:t>tmod.glm</a:t>
            </a:r>
            <a:r>
              <a:rPr lang="en-US" sz="1600" dirty="0">
                <a:latin typeface="Courier New" pitchFamily="49" charset="0"/>
              </a:rPr>
              <a:t>&lt;-</a:t>
            </a:r>
            <a:r>
              <a:rPr lang="en-US" sz="1600" dirty="0" err="1">
                <a:latin typeface="Courier New" pitchFamily="49" charset="0"/>
              </a:rPr>
              <a:t>glm</a:t>
            </a:r>
            <a:r>
              <a:rPr lang="en-US" sz="1600" dirty="0">
                <a:latin typeface="Courier New" pitchFamily="49" charset="0"/>
              </a:rPr>
              <a:t>(</a:t>
            </a:r>
            <a:r>
              <a:rPr lang="en-US" sz="1600" dirty="0" err="1">
                <a:latin typeface="Courier New" pitchFamily="49" charset="0"/>
              </a:rPr>
              <a:t>WB.DICHOT~LEAD,family</a:t>
            </a:r>
            <a:r>
              <a:rPr lang="en-US" sz="1600" dirty="0">
                <a:latin typeface="Courier New" pitchFamily="49" charset="0"/>
              </a:rPr>
              <a:t>="binomial",bh1996)</a:t>
            </a:r>
          </a:p>
          <a:p>
            <a:pPr marL="0" indent="0">
              <a:spcBef>
                <a:spcPct val="0"/>
              </a:spcBef>
              <a:buNone/>
              <a:defRPr/>
            </a:pPr>
            <a:r>
              <a:rPr lang="en-US" sz="1600" dirty="0" smtClean="0">
                <a:latin typeface="Courier New" pitchFamily="49" charset="0"/>
              </a:rPr>
              <a:t>&gt; bh1996$PRED.LD&lt;-</a:t>
            </a:r>
            <a:r>
              <a:rPr lang="en-US" sz="1600" dirty="0">
                <a:latin typeface="Courier New" pitchFamily="49" charset="0"/>
              </a:rPr>
              <a:t>predict(</a:t>
            </a:r>
            <a:r>
              <a:rPr lang="en-US" sz="1600" dirty="0" err="1">
                <a:latin typeface="Courier New" pitchFamily="49" charset="0"/>
              </a:rPr>
              <a:t>tmod.glm,type</a:t>
            </a:r>
            <a:r>
              <a:rPr lang="en-US" sz="1600" dirty="0">
                <a:latin typeface="Courier New" pitchFamily="49" charset="0"/>
              </a:rPr>
              <a:t>="response</a:t>
            </a:r>
            <a:r>
              <a:rPr lang="en-US" sz="1600" dirty="0" smtClean="0">
                <a:latin typeface="Courier New" pitchFamily="49" charset="0"/>
              </a:rPr>
              <a:t>")</a:t>
            </a:r>
          </a:p>
          <a:p>
            <a:pPr marL="0" indent="0">
              <a:spcBef>
                <a:spcPct val="0"/>
              </a:spcBef>
              <a:buNone/>
              <a:defRPr/>
            </a:pPr>
            <a:r>
              <a:rPr lang="en-US" sz="1600" dirty="0">
                <a:latin typeface="Courier New" pitchFamily="49" charset="0"/>
              </a:rPr>
              <a:t>&gt; mean(bh1996$WB.DICHOT)</a:t>
            </a:r>
          </a:p>
          <a:p>
            <a:pPr marL="0" indent="0">
              <a:spcBef>
                <a:spcPct val="0"/>
              </a:spcBef>
              <a:buNone/>
              <a:defRPr/>
            </a:pPr>
            <a:r>
              <a:rPr lang="en-US" sz="1600" dirty="0">
                <a:latin typeface="Courier New" pitchFamily="49" charset="0"/>
              </a:rPr>
              <a:t>[1] 0.5041994</a:t>
            </a:r>
          </a:p>
          <a:p>
            <a:pPr marL="0" indent="0">
              <a:spcBef>
                <a:spcPct val="0"/>
              </a:spcBef>
              <a:buNone/>
              <a:defRPr/>
            </a:pPr>
            <a:r>
              <a:rPr lang="en-US" sz="1600" dirty="0" smtClean="0">
                <a:latin typeface="Courier New" pitchFamily="49" charset="0"/>
              </a:rPr>
              <a:t>&gt; bh1996$PRED.LD.DICHOT</a:t>
            </a:r>
            <a:r>
              <a:rPr lang="en-US" sz="1600" dirty="0">
                <a:latin typeface="Courier New" pitchFamily="49" charset="0"/>
              </a:rPr>
              <a:t>&lt;-</a:t>
            </a:r>
            <a:r>
              <a:rPr lang="en-US" sz="1600" dirty="0" err="1" smtClean="0">
                <a:latin typeface="Courier New" pitchFamily="49" charset="0"/>
              </a:rPr>
              <a:t>ifelse</a:t>
            </a:r>
            <a:r>
              <a:rPr lang="en-US" sz="1600" dirty="0" smtClean="0">
                <a:latin typeface="Courier New" pitchFamily="49" charset="0"/>
              </a:rPr>
              <a:t>(bh1996$PRED.LD&gt;.</a:t>
            </a:r>
            <a:r>
              <a:rPr lang="en-US" sz="1600" dirty="0">
                <a:latin typeface="Courier New" pitchFamily="49" charset="0"/>
              </a:rPr>
              <a:t>5041994,1,0</a:t>
            </a:r>
            <a:r>
              <a:rPr lang="en-US" sz="1600" dirty="0" smtClean="0">
                <a:latin typeface="Courier New" pitchFamily="49" charset="0"/>
              </a:rPr>
              <a:t>)</a:t>
            </a:r>
          </a:p>
          <a:p>
            <a:pPr marL="0" indent="0">
              <a:spcBef>
                <a:spcPct val="0"/>
              </a:spcBef>
              <a:buNone/>
              <a:defRPr/>
            </a:pPr>
            <a:r>
              <a:rPr lang="en-US" sz="1600" dirty="0">
                <a:latin typeface="Courier New" pitchFamily="49" charset="0"/>
              </a:rPr>
              <a:t>&gt; with(bh1996,xtabs(~WB.DICHOT+PRED.LD.DICHOT))</a:t>
            </a:r>
          </a:p>
          <a:p>
            <a:pPr marL="0" indent="0">
              <a:spcBef>
                <a:spcPct val="0"/>
              </a:spcBef>
              <a:buNone/>
              <a:defRPr/>
            </a:pPr>
            <a:r>
              <a:rPr lang="en-US" sz="1600" dirty="0">
                <a:latin typeface="Courier New" pitchFamily="49" charset="0"/>
              </a:rPr>
              <a:t>         PRED.LD.DICHOT</a:t>
            </a:r>
          </a:p>
          <a:p>
            <a:pPr marL="0" indent="0">
              <a:spcBef>
                <a:spcPct val="0"/>
              </a:spcBef>
              <a:buNone/>
              <a:defRPr/>
            </a:pPr>
            <a:r>
              <a:rPr lang="en-US" sz="1600" dirty="0">
                <a:latin typeface="Courier New" pitchFamily="49" charset="0"/>
              </a:rPr>
              <a:t>WB.DICHOT    0    1</a:t>
            </a:r>
          </a:p>
          <a:p>
            <a:pPr marL="0" indent="0">
              <a:spcBef>
                <a:spcPct val="0"/>
              </a:spcBef>
              <a:buNone/>
              <a:defRPr/>
            </a:pPr>
            <a:r>
              <a:rPr lang="en-US" sz="1600" dirty="0">
                <a:latin typeface="Courier New" pitchFamily="49" charset="0"/>
              </a:rPr>
              <a:t>        0 2201 1459</a:t>
            </a:r>
          </a:p>
          <a:p>
            <a:pPr marL="0" indent="0">
              <a:spcBef>
                <a:spcPct val="0"/>
              </a:spcBef>
              <a:buNone/>
              <a:defRPr/>
            </a:pPr>
            <a:r>
              <a:rPr lang="en-US" sz="1600" dirty="0">
                <a:latin typeface="Courier New" pitchFamily="49" charset="0"/>
              </a:rPr>
              <a:t>        1 1189 2533</a:t>
            </a:r>
          </a:p>
          <a:p>
            <a:pPr marL="0" indent="0">
              <a:spcBef>
                <a:spcPct val="0"/>
              </a:spcBef>
              <a:buNone/>
              <a:defRPr/>
            </a:pPr>
            <a:r>
              <a:rPr lang="en-US" sz="1600" dirty="0">
                <a:latin typeface="Courier New" pitchFamily="49" charset="0"/>
              </a:rPr>
              <a:t>&gt; </a:t>
            </a:r>
          </a:p>
          <a:p>
            <a:pPr marL="0" indent="0">
              <a:spcBef>
                <a:spcPct val="0"/>
              </a:spcBef>
              <a:buNone/>
              <a:defRPr/>
            </a:pPr>
            <a:r>
              <a:rPr lang="en-US" sz="1600" dirty="0">
                <a:latin typeface="Courier New" pitchFamily="49" charset="0"/>
              </a:rPr>
              <a:t>&gt; (1189+1459)/</a:t>
            </a:r>
            <a:r>
              <a:rPr lang="en-US" sz="1600" dirty="0" err="1">
                <a:latin typeface="Courier New" pitchFamily="49" charset="0"/>
              </a:rPr>
              <a:t>nrow</a:t>
            </a:r>
            <a:r>
              <a:rPr lang="en-US" sz="1600" dirty="0">
                <a:latin typeface="Courier New" pitchFamily="49" charset="0"/>
              </a:rPr>
              <a:t>(bh1996</a:t>
            </a:r>
            <a:r>
              <a:rPr lang="en-US" sz="1600" dirty="0" smtClean="0">
                <a:latin typeface="Courier New" pitchFamily="49" charset="0"/>
              </a:rPr>
              <a:t>)  #Error rate</a:t>
            </a:r>
            <a:endParaRPr lang="en-US" sz="1600" dirty="0">
              <a:latin typeface="Courier New" pitchFamily="49" charset="0"/>
            </a:endParaRPr>
          </a:p>
          <a:p>
            <a:pPr marL="0" indent="0">
              <a:spcBef>
                <a:spcPct val="0"/>
              </a:spcBef>
              <a:buNone/>
              <a:defRPr/>
            </a:pPr>
            <a:r>
              <a:rPr lang="en-US" sz="1600" dirty="0">
                <a:latin typeface="Courier New" pitchFamily="49" charset="0"/>
              </a:rPr>
              <a:t>[1] 0.3587104</a:t>
            </a:r>
          </a:p>
        </p:txBody>
      </p:sp>
    </p:spTree>
    <p:extLst>
      <p:ext uri="{BB962C8B-B14F-4D97-AF65-F5344CB8AC3E}">
        <p14:creationId xmlns:p14="http://schemas.microsoft.com/office/powerpoint/2010/main" val="32188360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smtClean="0"/>
              <a:t>Case Study:  Account for Variance</a:t>
            </a:r>
          </a:p>
        </p:txBody>
      </p:sp>
      <p:sp>
        <p:nvSpPr>
          <p:cNvPr id="38915" name="Content Placeholder 2"/>
          <p:cNvSpPr>
            <a:spLocks noGrp="1"/>
          </p:cNvSpPr>
          <p:nvPr>
            <p:ph idx="1"/>
          </p:nvPr>
        </p:nvSpPr>
        <p:spPr/>
        <p:txBody>
          <a:bodyPr/>
          <a:lstStyle/>
          <a:p>
            <a:r>
              <a:rPr lang="en-US" altLang="en-US" smtClean="0"/>
              <a:t>Collective Efficacy results (sample sizes equal)</a:t>
            </a:r>
          </a:p>
        </p:txBody>
      </p:sp>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3BB15108-CE74-4089-BC85-990A3A5693C1}" type="slidenum">
              <a:rPr lang="en-US" smtClean="0"/>
              <a:pPr>
                <a:defRPr/>
              </a:pPr>
              <a:t>28</a:t>
            </a:fld>
            <a:endParaRPr lang="en-US"/>
          </a:p>
        </p:txBody>
      </p:sp>
      <p:sp>
        <p:nvSpPr>
          <p:cNvPr id="38919" name="Text Box 13"/>
          <p:cNvSpPr txBox="1">
            <a:spLocks noChangeArrowheads="1"/>
          </p:cNvSpPr>
          <p:nvPr/>
        </p:nvSpPr>
        <p:spPr bwMode="auto">
          <a:xfrm>
            <a:off x="695325" y="1733550"/>
            <a:ext cx="7766050" cy="4524375"/>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a:latin typeface="Courier New" pitchFamily="49" charset="0"/>
              </a:rPr>
              <a:t>&gt; tmod&lt;-aov(rdnssum~as.factor(bn.co),data=embed,</a:t>
            </a:r>
          </a:p>
          <a:p>
            <a:pPr>
              <a:spcBef>
                <a:spcPct val="0"/>
              </a:spcBef>
              <a:buFontTx/>
              <a:buNone/>
            </a:pPr>
            <a:r>
              <a:rPr lang="en-US" altLang="en-US" sz="1800">
                <a:latin typeface="Courier New" pitchFamily="49" charset="0"/>
              </a:rPr>
              <a:t>  na.action=na.omit)</a:t>
            </a:r>
          </a:p>
          <a:p>
            <a:pPr>
              <a:spcBef>
                <a:spcPct val="0"/>
              </a:spcBef>
              <a:buFontTx/>
              <a:buNone/>
            </a:pPr>
            <a:r>
              <a:rPr lang="en-US" altLang="en-US" sz="1800">
                <a:latin typeface="Courier New" pitchFamily="49" charset="0"/>
              </a:rPr>
              <a:t>&gt; ICC1(tmod)</a:t>
            </a:r>
          </a:p>
          <a:p>
            <a:pPr>
              <a:spcBef>
                <a:spcPct val="0"/>
              </a:spcBef>
              <a:buFontTx/>
              <a:buNone/>
            </a:pPr>
            <a:r>
              <a:rPr lang="en-US" altLang="en-US" sz="1800">
                <a:latin typeface="Courier New" pitchFamily="49" charset="0"/>
              </a:rPr>
              <a:t>[1] 0.08008846</a:t>
            </a:r>
          </a:p>
          <a:p>
            <a:pPr>
              <a:spcBef>
                <a:spcPct val="0"/>
              </a:spcBef>
              <a:buFontTx/>
              <a:buNone/>
            </a:pPr>
            <a:endParaRPr lang="en-US" altLang="en-US" sz="1800">
              <a:latin typeface="Courier New" pitchFamily="49" charset="0"/>
            </a:endParaRPr>
          </a:p>
          <a:p>
            <a:pPr>
              <a:spcBef>
                <a:spcPct val="0"/>
              </a:spcBef>
              <a:buFontTx/>
              <a:buNone/>
            </a:pPr>
            <a:r>
              <a:rPr lang="en-US" altLang="en-US" sz="1800">
                <a:latin typeface="Courier New" pitchFamily="49" charset="0"/>
              </a:rPr>
              <a:t>&gt; round(summary(lm(rdnssum~embedprov,data=embed,</a:t>
            </a:r>
          </a:p>
          <a:p>
            <a:pPr>
              <a:spcBef>
                <a:spcPct val="0"/>
              </a:spcBef>
              <a:buFontTx/>
              <a:buNone/>
            </a:pPr>
            <a:r>
              <a:rPr lang="en-US" altLang="en-US" sz="1800">
                <a:latin typeface="Courier New" pitchFamily="49" charset="0"/>
              </a:rPr>
              <a:t>  na.action=na.omit))$coef,dig=4)</a:t>
            </a:r>
          </a:p>
          <a:p>
            <a:pPr>
              <a:spcBef>
                <a:spcPct val="0"/>
              </a:spcBef>
              <a:buFontTx/>
              <a:buNone/>
            </a:pPr>
            <a:r>
              <a:rPr lang="en-US" altLang="en-US" sz="1800">
                <a:latin typeface="Courier New" pitchFamily="49" charset="0"/>
              </a:rPr>
              <a:t>            Estimate Std. Error t value Pr(&gt;|t|)</a:t>
            </a:r>
          </a:p>
          <a:p>
            <a:pPr>
              <a:spcBef>
                <a:spcPct val="0"/>
              </a:spcBef>
              <a:buFontTx/>
              <a:buNone/>
            </a:pPr>
            <a:r>
              <a:rPr lang="en-US" altLang="en-US" sz="1800">
                <a:latin typeface="Courier New" pitchFamily="49" charset="0"/>
              </a:rPr>
              <a:t>(Intercept)  13.5682     0.1395 97.2891   0.0000</a:t>
            </a:r>
          </a:p>
          <a:p>
            <a:pPr>
              <a:spcBef>
                <a:spcPct val="0"/>
              </a:spcBef>
              <a:buFontTx/>
              <a:buNone/>
            </a:pPr>
            <a:r>
              <a:rPr lang="en-US" altLang="en-US" sz="1800">
                <a:latin typeface="Courier New" pitchFamily="49" charset="0"/>
              </a:rPr>
              <a:t>embedprov     0.6942     0.2209  3.1426   0.0017</a:t>
            </a:r>
          </a:p>
          <a:p>
            <a:pPr>
              <a:spcBef>
                <a:spcPct val="0"/>
              </a:spcBef>
              <a:buFontTx/>
              <a:buNone/>
            </a:pPr>
            <a:endParaRPr lang="en-US" altLang="en-US" sz="1800">
              <a:latin typeface="Courier New" pitchFamily="49" charset="0"/>
            </a:endParaRPr>
          </a:p>
          <a:p>
            <a:pPr>
              <a:spcBef>
                <a:spcPct val="0"/>
              </a:spcBef>
              <a:buFontTx/>
              <a:buNone/>
            </a:pPr>
            <a:r>
              <a:rPr lang="en-US" altLang="en-US" sz="1800">
                <a:latin typeface="Courier New" pitchFamily="49" charset="0"/>
              </a:rPr>
              <a:t>&gt; round(summary(lme(rdnssum~embedprov,random=~1|bn.co,</a:t>
            </a:r>
          </a:p>
          <a:p>
            <a:pPr>
              <a:spcBef>
                <a:spcPct val="0"/>
              </a:spcBef>
              <a:buFontTx/>
              <a:buNone/>
            </a:pPr>
            <a:r>
              <a:rPr lang="en-US" altLang="en-US" sz="1800">
                <a:latin typeface="Courier New" pitchFamily="49" charset="0"/>
              </a:rPr>
              <a:t>  data=embed,na.action=na.omit))$tTable,dig=4)</a:t>
            </a:r>
          </a:p>
          <a:p>
            <a:pPr>
              <a:spcBef>
                <a:spcPct val="0"/>
              </a:spcBef>
              <a:buFontTx/>
              <a:buNone/>
            </a:pPr>
            <a:r>
              <a:rPr lang="en-US" altLang="en-US" sz="1800">
                <a:latin typeface="Courier New" pitchFamily="49" charset="0"/>
              </a:rPr>
              <a:t>              Value Std.Error   DF t-value p-value</a:t>
            </a:r>
          </a:p>
          <a:p>
            <a:pPr>
              <a:spcBef>
                <a:spcPct val="0"/>
              </a:spcBef>
              <a:buFontTx/>
              <a:buNone/>
            </a:pPr>
            <a:r>
              <a:rPr lang="en-US" altLang="en-US" sz="1800">
                <a:latin typeface="Courier New" pitchFamily="49" charset="0"/>
              </a:rPr>
              <a:t>(Intercept) 13.5797    0.4841 1097 28.0521  0.0000</a:t>
            </a:r>
          </a:p>
          <a:p>
            <a:pPr>
              <a:spcBef>
                <a:spcPct val="0"/>
              </a:spcBef>
              <a:buFontTx/>
              <a:buNone/>
            </a:pPr>
            <a:r>
              <a:rPr lang="en-US" altLang="en-US" sz="1800">
                <a:latin typeface="Courier New" pitchFamily="49" charset="0"/>
              </a:rPr>
              <a:t>embedprov    0.3317    0.7538   10  0.4400  0.6693</a:t>
            </a: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CA17F84-B506-426A-9CB6-C325F5B61F0C}" type="slidenum">
              <a:rPr lang="en-US"/>
              <a:pPr>
                <a:defRPr/>
              </a:pPr>
              <a:t>280</a:t>
            </a:fld>
            <a:endParaRPr lang="en-US"/>
          </a:p>
        </p:txBody>
      </p:sp>
      <p:sp>
        <p:nvSpPr>
          <p:cNvPr id="80901" name="Rectangle 2"/>
          <p:cNvSpPr>
            <a:spLocks noGrp="1" noChangeArrowheads="1"/>
          </p:cNvSpPr>
          <p:nvPr>
            <p:ph type="title"/>
          </p:nvPr>
        </p:nvSpPr>
        <p:spPr/>
        <p:txBody>
          <a:bodyPr/>
          <a:lstStyle/>
          <a:p>
            <a:r>
              <a:rPr lang="en-US" altLang="en-US" dirty="0" smtClean="0"/>
              <a:t>Error Rate:  GLMM</a:t>
            </a:r>
          </a:p>
        </p:txBody>
      </p:sp>
      <p:sp>
        <p:nvSpPr>
          <p:cNvPr id="80902" name="Rectangle 3"/>
          <p:cNvSpPr>
            <a:spLocks noGrp="1" noChangeArrowheads="1"/>
          </p:cNvSpPr>
          <p:nvPr>
            <p:ph type="body" idx="1"/>
          </p:nvPr>
        </p:nvSpPr>
        <p:spPr>
          <a:xfrm>
            <a:off x="677863" y="1220788"/>
            <a:ext cx="7772400" cy="4826000"/>
          </a:xfrm>
        </p:spPr>
        <p:txBody>
          <a:bodyPr/>
          <a:lstStyle/>
          <a:p>
            <a:pPr>
              <a:lnSpc>
                <a:spcPct val="90000"/>
              </a:lnSpc>
            </a:pPr>
            <a:r>
              <a:rPr lang="en-US" altLang="en-US" dirty="0" smtClean="0">
                <a:cs typeface="Times New Roman" pitchFamily="18" charset="0"/>
              </a:rPr>
              <a:t>y* is linked back to the original 0/1 by a threshold</a:t>
            </a:r>
          </a:p>
          <a:p>
            <a:pPr lvl="1">
              <a:lnSpc>
                <a:spcPct val="90000"/>
              </a:lnSpc>
            </a:pPr>
            <a:r>
              <a:rPr lang="en-US" altLang="en-US" dirty="0" smtClean="0">
                <a:cs typeface="Times New Roman" pitchFamily="18" charset="0"/>
              </a:rPr>
              <a:t>1 if y* &gt; threshold</a:t>
            </a:r>
          </a:p>
          <a:p>
            <a:pPr lvl="1">
              <a:lnSpc>
                <a:spcPct val="90000"/>
              </a:lnSpc>
            </a:pPr>
            <a:r>
              <a:rPr lang="en-US" altLang="en-US" dirty="0" smtClean="0">
                <a:cs typeface="Times New Roman" pitchFamily="18" charset="0"/>
              </a:rPr>
              <a:t>0 if y* &lt; or equal to threshold</a:t>
            </a:r>
          </a:p>
          <a:p>
            <a:pPr marL="0" indent="0">
              <a:lnSpc>
                <a:spcPct val="90000"/>
              </a:lnSpc>
              <a:buNone/>
            </a:pPr>
            <a:endParaRPr lang="en-US" altLang="en-US" dirty="0" smtClean="0">
              <a:cs typeface="Times New Roman" pitchFamily="18" charset="0"/>
            </a:endParaRPr>
          </a:p>
        </p:txBody>
      </p:sp>
      <p:sp>
        <p:nvSpPr>
          <p:cNvPr id="7" name="Content Placeholder 2"/>
          <p:cNvSpPr txBox="1">
            <a:spLocks/>
          </p:cNvSpPr>
          <p:nvPr/>
        </p:nvSpPr>
        <p:spPr bwMode="auto">
          <a:xfrm>
            <a:off x="795631" y="2470295"/>
            <a:ext cx="7659583" cy="3786294"/>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a:spcBef>
                <a:spcPct val="0"/>
              </a:spcBef>
              <a:buFontTx/>
              <a:buNone/>
            </a:pPr>
            <a:r>
              <a:rPr lang="en-US" altLang="en-US" sz="1600" dirty="0" smtClean="0">
                <a:latin typeface="Courier New" pitchFamily="49" charset="0"/>
              </a:rPr>
              <a:t>&gt;</a:t>
            </a:r>
            <a:r>
              <a:rPr lang="en-US" altLang="en-US" sz="1600" dirty="0" err="1" smtClean="0">
                <a:latin typeface="Courier New" pitchFamily="49" charset="0"/>
              </a:rPr>
              <a:t>tmod.g</a:t>
            </a:r>
            <a:r>
              <a:rPr lang="en-US" altLang="en-US" sz="1600" dirty="0" smtClean="0">
                <a:latin typeface="Courier New" pitchFamily="49" charset="0"/>
              </a:rPr>
              <a:t>&lt;-</a:t>
            </a:r>
            <a:r>
              <a:rPr lang="en-US" altLang="en-US" sz="1600" dirty="0" err="1" smtClean="0">
                <a:latin typeface="Courier New" pitchFamily="49" charset="0"/>
              </a:rPr>
              <a:t>glmer</a:t>
            </a:r>
            <a:r>
              <a:rPr lang="en-US" altLang="en-US" sz="1600" dirty="0" smtClean="0">
                <a:latin typeface="Courier New" pitchFamily="49" charset="0"/>
              </a:rPr>
              <a:t>(WB.DICHOT~LEAD</a:t>
            </a:r>
            <a:r>
              <a:rPr lang="en-US" altLang="en-US" sz="1600" dirty="0">
                <a:latin typeface="Courier New" pitchFamily="49" charset="0"/>
              </a:rPr>
              <a:t>+(LEAD|GRP),</a:t>
            </a:r>
          </a:p>
          <a:p>
            <a:pPr>
              <a:spcBef>
                <a:spcPct val="0"/>
              </a:spcBef>
              <a:buFontTx/>
              <a:buNone/>
            </a:pPr>
            <a:r>
              <a:rPr lang="en-US" altLang="en-US" sz="1600" dirty="0">
                <a:latin typeface="Courier New" pitchFamily="49" charset="0"/>
              </a:rPr>
              <a:t>               family="binomial",bh1996,</a:t>
            </a:r>
          </a:p>
          <a:p>
            <a:pPr>
              <a:spcBef>
                <a:spcPct val="0"/>
              </a:spcBef>
              <a:buFontTx/>
              <a:buNone/>
            </a:pPr>
            <a:r>
              <a:rPr lang="en-US" altLang="en-US" sz="1600" dirty="0">
                <a:latin typeface="Courier New" pitchFamily="49" charset="0"/>
              </a:rPr>
              <a:t>               </a:t>
            </a:r>
            <a:r>
              <a:rPr lang="en-US" altLang="en-US" sz="1600" dirty="0" err="1">
                <a:latin typeface="Courier New" pitchFamily="49" charset="0"/>
              </a:rPr>
              <a:t>glmerControl</a:t>
            </a:r>
            <a:r>
              <a:rPr lang="en-US" altLang="en-US" sz="1600" dirty="0">
                <a:latin typeface="Courier New" pitchFamily="49" charset="0"/>
              </a:rPr>
              <a:t>(optimizer="</a:t>
            </a:r>
            <a:r>
              <a:rPr lang="en-US" altLang="en-US" sz="1600" dirty="0" err="1">
                <a:latin typeface="Courier New" pitchFamily="49" charset="0"/>
              </a:rPr>
              <a:t>bobyqa</a:t>
            </a:r>
            <a:r>
              <a:rPr lang="en-US" altLang="en-US" sz="1600" dirty="0">
                <a:latin typeface="Courier New" pitchFamily="49" charset="0"/>
              </a:rPr>
              <a:t>"))</a:t>
            </a:r>
          </a:p>
          <a:p>
            <a:pPr marL="0" indent="0">
              <a:spcBef>
                <a:spcPct val="0"/>
              </a:spcBef>
              <a:buNone/>
              <a:defRPr/>
            </a:pPr>
            <a:r>
              <a:rPr lang="en-US" sz="1600" dirty="0" smtClean="0">
                <a:latin typeface="Courier New" pitchFamily="49" charset="0"/>
              </a:rPr>
              <a:t>&gt; bh1996$PRED.LD.g&lt;-predict(</a:t>
            </a:r>
            <a:r>
              <a:rPr lang="en-US" sz="1600" dirty="0" err="1" smtClean="0">
                <a:latin typeface="Courier New" pitchFamily="49" charset="0"/>
              </a:rPr>
              <a:t>tmod.g,type</a:t>
            </a:r>
            <a:r>
              <a:rPr lang="en-US" sz="1600" dirty="0">
                <a:latin typeface="Courier New" pitchFamily="49" charset="0"/>
              </a:rPr>
              <a:t>="response</a:t>
            </a:r>
            <a:r>
              <a:rPr lang="en-US" sz="1600" dirty="0" smtClean="0">
                <a:latin typeface="Courier New" pitchFamily="49" charset="0"/>
              </a:rPr>
              <a:t>")</a:t>
            </a:r>
          </a:p>
          <a:p>
            <a:pPr marL="0" indent="0">
              <a:spcBef>
                <a:spcPct val="0"/>
              </a:spcBef>
              <a:buNone/>
              <a:defRPr/>
            </a:pPr>
            <a:r>
              <a:rPr lang="en-US" sz="1600" dirty="0">
                <a:latin typeface="Courier New" pitchFamily="49" charset="0"/>
              </a:rPr>
              <a:t>&gt; mean(bh1996$WB.DICHOT)</a:t>
            </a:r>
          </a:p>
          <a:p>
            <a:pPr marL="0" indent="0">
              <a:spcBef>
                <a:spcPct val="0"/>
              </a:spcBef>
              <a:buNone/>
              <a:defRPr/>
            </a:pPr>
            <a:r>
              <a:rPr lang="en-US" sz="1600" dirty="0">
                <a:latin typeface="Courier New" pitchFamily="49" charset="0"/>
              </a:rPr>
              <a:t>[1] 0.5041994</a:t>
            </a:r>
          </a:p>
          <a:p>
            <a:pPr marL="0" indent="0">
              <a:spcBef>
                <a:spcPct val="0"/>
              </a:spcBef>
              <a:buNone/>
              <a:defRPr/>
            </a:pPr>
            <a:r>
              <a:rPr lang="en-US" sz="1600" dirty="0" smtClean="0">
                <a:latin typeface="Courier New" pitchFamily="49" charset="0"/>
              </a:rPr>
              <a:t>&gt; bh1996$PRED.LD.g.DICHOT</a:t>
            </a:r>
            <a:r>
              <a:rPr lang="en-US" sz="1600" dirty="0">
                <a:latin typeface="Courier New" pitchFamily="49" charset="0"/>
              </a:rPr>
              <a:t>&lt;-</a:t>
            </a:r>
            <a:r>
              <a:rPr lang="en-US" sz="1600" dirty="0" err="1" smtClean="0">
                <a:latin typeface="Courier New" pitchFamily="49" charset="0"/>
              </a:rPr>
              <a:t>ifelse</a:t>
            </a:r>
            <a:r>
              <a:rPr lang="en-US" sz="1600" dirty="0" smtClean="0">
                <a:latin typeface="Courier New" pitchFamily="49" charset="0"/>
              </a:rPr>
              <a:t>(bh1996$PRED.LD.g&gt;.</a:t>
            </a:r>
            <a:r>
              <a:rPr lang="en-US" sz="1600" dirty="0">
                <a:latin typeface="Courier New" pitchFamily="49" charset="0"/>
              </a:rPr>
              <a:t>5041994,1,0</a:t>
            </a:r>
            <a:r>
              <a:rPr lang="en-US" sz="1600" dirty="0" smtClean="0">
                <a:latin typeface="Courier New" pitchFamily="49" charset="0"/>
              </a:rPr>
              <a:t>)</a:t>
            </a:r>
          </a:p>
          <a:p>
            <a:pPr marL="0" indent="0">
              <a:spcBef>
                <a:spcPct val="0"/>
              </a:spcBef>
              <a:buNone/>
              <a:defRPr/>
            </a:pPr>
            <a:r>
              <a:rPr lang="en-US" sz="1600" dirty="0">
                <a:latin typeface="Courier New" pitchFamily="49" charset="0"/>
              </a:rPr>
              <a:t>&gt; with(bh1996,xtabs(~</a:t>
            </a:r>
            <a:r>
              <a:rPr lang="en-US" sz="1600" dirty="0" err="1">
                <a:latin typeface="Courier New" pitchFamily="49" charset="0"/>
              </a:rPr>
              <a:t>WB.DICHOT+PRED.LD.g.DICHOT</a:t>
            </a:r>
            <a:r>
              <a:rPr lang="en-US" sz="1600" dirty="0">
                <a:latin typeface="Courier New" pitchFamily="49" charset="0"/>
              </a:rPr>
              <a:t>))</a:t>
            </a:r>
          </a:p>
          <a:p>
            <a:pPr marL="0" indent="0">
              <a:spcBef>
                <a:spcPct val="0"/>
              </a:spcBef>
              <a:buNone/>
              <a:defRPr/>
            </a:pPr>
            <a:r>
              <a:rPr lang="en-US" sz="1600" dirty="0">
                <a:latin typeface="Courier New" pitchFamily="49" charset="0"/>
              </a:rPr>
              <a:t>         </a:t>
            </a:r>
            <a:r>
              <a:rPr lang="en-US" sz="1600" dirty="0" err="1">
                <a:latin typeface="Courier New" pitchFamily="49" charset="0"/>
              </a:rPr>
              <a:t>PRED.LD.g.DICHOT</a:t>
            </a:r>
            <a:endParaRPr lang="en-US" sz="1600" dirty="0">
              <a:latin typeface="Courier New" pitchFamily="49" charset="0"/>
            </a:endParaRPr>
          </a:p>
          <a:p>
            <a:pPr marL="0" indent="0">
              <a:spcBef>
                <a:spcPct val="0"/>
              </a:spcBef>
              <a:buNone/>
              <a:defRPr/>
            </a:pPr>
            <a:r>
              <a:rPr lang="en-US" sz="1600" dirty="0">
                <a:latin typeface="Courier New" pitchFamily="49" charset="0"/>
              </a:rPr>
              <a:t>WB.DICHOT    0    1</a:t>
            </a:r>
          </a:p>
          <a:p>
            <a:pPr marL="0" indent="0">
              <a:spcBef>
                <a:spcPct val="0"/>
              </a:spcBef>
              <a:buNone/>
              <a:defRPr/>
            </a:pPr>
            <a:r>
              <a:rPr lang="en-US" sz="1600" dirty="0">
                <a:latin typeface="Courier New" pitchFamily="49" charset="0"/>
              </a:rPr>
              <a:t>        0 2327 1333</a:t>
            </a:r>
          </a:p>
          <a:p>
            <a:pPr marL="0" indent="0">
              <a:spcBef>
                <a:spcPct val="0"/>
              </a:spcBef>
              <a:buNone/>
              <a:defRPr/>
            </a:pPr>
            <a:r>
              <a:rPr lang="en-US" sz="1600" dirty="0">
                <a:latin typeface="Courier New" pitchFamily="49" charset="0"/>
              </a:rPr>
              <a:t>        1 1216 </a:t>
            </a:r>
            <a:r>
              <a:rPr lang="en-US" sz="1600" dirty="0" smtClean="0">
                <a:latin typeface="Courier New" pitchFamily="49" charset="0"/>
              </a:rPr>
              <a:t>2506</a:t>
            </a:r>
            <a:endParaRPr lang="en-US" sz="1600" dirty="0">
              <a:latin typeface="Courier New" pitchFamily="49" charset="0"/>
            </a:endParaRPr>
          </a:p>
          <a:p>
            <a:pPr marL="0" indent="0">
              <a:spcBef>
                <a:spcPct val="0"/>
              </a:spcBef>
              <a:buNone/>
              <a:defRPr/>
            </a:pPr>
            <a:r>
              <a:rPr lang="en-US" sz="1600" dirty="0">
                <a:latin typeface="Courier New" pitchFamily="49" charset="0"/>
              </a:rPr>
              <a:t>&gt; (1216+1333)/</a:t>
            </a:r>
            <a:r>
              <a:rPr lang="en-US" sz="1600" dirty="0" err="1">
                <a:latin typeface="Courier New" pitchFamily="49" charset="0"/>
              </a:rPr>
              <a:t>nrow</a:t>
            </a:r>
            <a:r>
              <a:rPr lang="en-US" sz="1600" dirty="0">
                <a:latin typeface="Courier New" pitchFamily="49" charset="0"/>
              </a:rPr>
              <a:t>(bh1996)</a:t>
            </a:r>
          </a:p>
          <a:p>
            <a:pPr marL="0" indent="0">
              <a:spcBef>
                <a:spcPct val="0"/>
              </a:spcBef>
              <a:buNone/>
              <a:defRPr/>
            </a:pPr>
            <a:r>
              <a:rPr lang="en-US" sz="1600" dirty="0">
                <a:latin typeface="Courier New" pitchFamily="49" charset="0"/>
              </a:rPr>
              <a:t>[1] 0.3452994</a:t>
            </a:r>
          </a:p>
        </p:txBody>
      </p:sp>
    </p:spTree>
    <p:extLst>
      <p:ext uri="{BB962C8B-B14F-4D97-AF65-F5344CB8AC3E}">
        <p14:creationId xmlns:p14="http://schemas.microsoft.com/office/powerpoint/2010/main" val="2819742708"/>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Level-1 Predictors</a:t>
            </a:r>
            <a:endParaRPr lang="en-US" dirty="0"/>
          </a:p>
        </p:txBody>
      </p:sp>
      <p:sp>
        <p:nvSpPr>
          <p:cNvPr id="3" name="Content Placeholder 2"/>
          <p:cNvSpPr>
            <a:spLocks noGrp="1"/>
          </p:cNvSpPr>
          <p:nvPr>
            <p:ph idx="1"/>
          </p:nvPr>
        </p:nvSpPr>
        <p:spPr/>
        <p:txBody>
          <a:bodyPr/>
          <a:lstStyle/>
          <a:p>
            <a:r>
              <a:rPr lang="en-US" dirty="0" smtClean="0"/>
              <a:t>GLMM Exercise 3:</a:t>
            </a:r>
          </a:p>
          <a:p>
            <a:pPr lvl="1"/>
            <a:r>
              <a:rPr lang="en-US" dirty="0" smtClean="0"/>
              <a:t>Use the lq2002 dataset and:</a:t>
            </a:r>
          </a:p>
          <a:p>
            <a:pPr lvl="2"/>
            <a:r>
              <a:rPr lang="en-US" dirty="0" smtClean="0"/>
              <a:t>Regress HOST.DICHOT on TSIG (Task Significance)</a:t>
            </a:r>
          </a:p>
          <a:p>
            <a:pPr lvl="2"/>
            <a:r>
              <a:rPr lang="en-US" dirty="0" smtClean="0"/>
              <a:t>Determine whether the slope between TSIG and HOST.DICHOT randomly varies across groups</a:t>
            </a:r>
          </a:p>
          <a:p>
            <a:pPr lvl="1"/>
            <a:endParaRPr lang="en-US" dirty="0" smtClean="0"/>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42C316D0-A51E-4A1F-9155-03380F8B31EB}" type="slidenum">
              <a:rPr lang="en-US" smtClean="0"/>
              <a:pPr>
                <a:defRPr/>
              </a:pPr>
              <a:t>281</a:t>
            </a:fld>
            <a:endParaRPr lang="en-US"/>
          </a:p>
        </p:txBody>
      </p:sp>
    </p:spTree>
    <p:extLst>
      <p:ext uri="{BB962C8B-B14F-4D97-AF65-F5344CB8AC3E}">
        <p14:creationId xmlns:p14="http://schemas.microsoft.com/office/powerpoint/2010/main" val="2979504034"/>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Level-2 predictors and Cross-level interactions</a:t>
            </a:r>
            <a:endParaRPr lang="en-US" dirty="0"/>
          </a:p>
        </p:txBody>
      </p:sp>
      <p:sp>
        <p:nvSpPr>
          <p:cNvPr id="25603" name="Text Placeholder 5"/>
          <p:cNvSpPr>
            <a:spLocks noGrp="1"/>
          </p:cNvSpPr>
          <p:nvPr>
            <p:ph type="body" idx="1"/>
          </p:nvPr>
        </p:nvSpPr>
        <p:spPr/>
        <p:txBody>
          <a:bodyPr/>
          <a:lstStyle/>
          <a:p>
            <a:r>
              <a:rPr lang="en-US" altLang="en-US" dirty="0" smtClean="0"/>
              <a:t>GLMMs </a:t>
            </a:r>
            <a:r>
              <a:rPr lang="en-US" altLang="en-US" dirty="0"/>
              <a:t>and Dichotomous Outcomes</a:t>
            </a:r>
            <a:endParaRPr lang="en-US" altLang="en-US" dirty="0" smtClean="0"/>
          </a:p>
        </p:txBody>
      </p:sp>
      <p:sp>
        <p:nvSpPr>
          <p:cNvPr id="3"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smtClean="0"/>
              <a:t>Copyright Paul D. Bliese</a:t>
            </a:r>
            <a:endParaRPr lang="en-US"/>
          </a:p>
        </p:txBody>
      </p:sp>
      <p:sp>
        <p:nvSpPr>
          <p:cNvPr id="5" name="Slide Number Placeholder 4"/>
          <p:cNvSpPr>
            <a:spLocks noGrp="1"/>
          </p:cNvSpPr>
          <p:nvPr>
            <p:ph type="sldNum" sz="quarter" idx="12"/>
          </p:nvPr>
        </p:nvSpPr>
        <p:spPr/>
        <p:txBody>
          <a:bodyPr/>
          <a:lstStyle/>
          <a:p>
            <a:pPr>
              <a:defRPr/>
            </a:pPr>
            <a:fld id="{835226D2-0891-40F2-B2B8-B4C2559ACDCA}" type="slidenum">
              <a:rPr lang="en-US" smtClean="0"/>
              <a:pPr>
                <a:defRPr/>
              </a:pPr>
              <a:t>282</a:t>
            </a:fld>
            <a:endParaRPr lang="en-US"/>
          </a:p>
        </p:txBody>
      </p:sp>
    </p:spTree>
    <p:extLst>
      <p:ext uri="{BB962C8B-B14F-4D97-AF65-F5344CB8AC3E}">
        <p14:creationId xmlns:p14="http://schemas.microsoft.com/office/powerpoint/2010/main" val="3388734892"/>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Level-2 Predictors</a:t>
            </a:r>
            <a:endParaRPr lang="en-US" dirty="0"/>
          </a:p>
        </p:txBody>
      </p:sp>
      <p:sp>
        <p:nvSpPr>
          <p:cNvPr id="3" name="Content Placeholder 2"/>
          <p:cNvSpPr>
            <a:spLocks noGrp="1"/>
          </p:cNvSpPr>
          <p:nvPr>
            <p:ph idx="1"/>
          </p:nvPr>
        </p:nvSpPr>
        <p:spPr/>
        <p:txBody>
          <a:bodyPr/>
          <a:lstStyle/>
          <a:p>
            <a:r>
              <a:rPr lang="en-US" dirty="0" smtClean="0"/>
              <a:t>The final step in estimating </a:t>
            </a:r>
            <a:r>
              <a:rPr lang="en-US" dirty="0" err="1" smtClean="0"/>
              <a:t>glmm</a:t>
            </a:r>
            <a:r>
              <a:rPr lang="en-US" dirty="0" smtClean="0"/>
              <a:t> models is to include level-2 variables explaining:</a:t>
            </a:r>
          </a:p>
          <a:p>
            <a:pPr lvl="1"/>
            <a:r>
              <a:rPr lang="en-US" dirty="0" smtClean="0"/>
              <a:t>Intercept variability</a:t>
            </a:r>
          </a:p>
          <a:p>
            <a:pPr lvl="1"/>
            <a:r>
              <a:rPr lang="en-US" dirty="0" smtClean="0"/>
              <a:t>Slope variability</a:t>
            </a:r>
          </a:p>
          <a:p>
            <a:pPr lvl="1"/>
            <a:endParaRPr lang="en-US" dirty="0" smtClean="0"/>
          </a:p>
        </p:txBody>
      </p:sp>
      <p:sp>
        <p:nvSpPr>
          <p:cNvPr id="4" name="Date Placeholder 3"/>
          <p:cNvSpPr>
            <a:spLocks noGrp="1"/>
          </p:cNvSpPr>
          <p:nvPr>
            <p:ph type="dt" sz="half" idx="10"/>
          </p:nvPr>
        </p:nvSpPr>
        <p:spPr/>
        <p:txBody>
          <a:bodyPr/>
          <a:lstStyle/>
          <a:p>
            <a:r>
              <a:rPr lang="en-US" smtClean="0"/>
              <a:t>May 30, 2015 Version</a:t>
            </a:r>
            <a:endParaRPr lang="en-US"/>
          </a:p>
        </p:txBody>
      </p:sp>
      <p:sp>
        <p:nvSpPr>
          <p:cNvPr id="5" name="Footer Placeholder 4"/>
          <p:cNvSpPr>
            <a:spLocks noGrp="1"/>
          </p:cNvSpPr>
          <p:nvPr>
            <p:ph type="ftr" sz="quarter" idx="11"/>
          </p:nvPr>
        </p:nvSpPr>
        <p:spPr/>
        <p:txBody>
          <a:bodyPr/>
          <a:lstStyle/>
          <a:p>
            <a:r>
              <a:rPr lang="en-US" smtClean="0"/>
              <a:t>Copyright Paul D. Bliese</a:t>
            </a:r>
            <a:endParaRPr lang="en-US"/>
          </a:p>
        </p:txBody>
      </p:sp>
      <p:sp>
        <p:nvSpPr>
          <p:cNvPr id="6" name="Slide Number Placeholder 5"/>
          <p:cNvSpPr>
            <a:spLocks noGrp="1"/>
          </p:cNvSpPr>
          <p:nvPr>
            <p:ph type="sldNum" sz="quarter" idx="12"/>
          </p:nvPr>
        </p:nvSpPr>
        <p:spPr/>
        <p:txBody>
          <a:bodyPr/>
          <a:lstStyle/>
          <a:p>
            <a:fld id="{42C316D0-A51E-4A1F-9155-03380F8B31EB}" type="slidenum">
              <a:rPr lang="en-US" smtClean="0"/>
              <a:pPr/>
              <a:t>283</a:t>
            </a:fld>
            <a:endParaRPr lang="en-US"/>
          </a:p>
        </p:txBody>
      </p:sp>
    </p:spTree>
    <p:extLst>
      <p:ext uri="{BB962C8B-B14F-4D97-AF65-F5344CB8AC3E}">
        <p14:creationId xmlns:p14="http://schemas.microsoft.com/office/powerpoint/2010/main" val="3252891299"/>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8F399E07-C1AB-4C87-B803-75CD421E3EDC}" type="slidenum">
              <a:rPr lang="en-US"/>
              <a:pPr>
                <a:defRPr/>
              </a:pPr>
              <a:t>284</a:t>
            </a:fld>
            <a:endParaRPr lang="en-US"/>
          </a:p>
        </p:txBody>
      </p:sp>
      <p:sp>
        <p:nvSpPr>
          <p:cNvPr id="176133" name="Rectangle 2"/>
          <p:cNvSpPr>
            <a:spLocks noGrp="1" noChangeArrowheads="1"/>
          </p:cNvSpPr>
          <p:nvPr>
            <p:ph type="title"/>
          </p:nvPr>
        </p:nvSpPr>
        <p:spPr/>
        <p:txBody>
          <a:bodyPr/>
          <a:lstStyle/>
          <a:p>
            <a:r>
              <a:rPr lang="en-US" altLang="en-US" dirty="0" smtClean="0"/>
              <a:t>Theoretical Proposition</a:t>
            </a:r>
          </a:p>
        </p:txBody>
      </p:sp>
      <p:sp>
        <p:nvSpPr>
          <p:cNvPr id="176134" name="Rectangle 3"/>
          <p:cNvSpPr>
            <a:spLocks noGrp="1" noChangeArrowheads="1"/>
          </p:cNvSpPr>
          <p:nvPr>
            <p:ph type="body" idx="1"/>
          </p:nvPr>
        </p:nvSpPr>
        <p:spPr/>
        <p:txBody>
          <a:bodyPr/>
          <a:lstStyle/>
          <a:p>
            <a:r>
              <a:rPr lang="en-US" altLang="en-US" dirty="0" smtClean="0"/>
              <a:t>The relationship between a soldiers’ rating of leadership and his or her well-being (dichotomized) varies across groups.</a:t>
            </a:r>
          </a:p>
          <a:p>
            <a:endParaRPr lang="en-US" altLang="en-US" dirty="0" smtClean="0"/>
          </a:p>
          <a:p>
            <a:r>
              <a:rPr lang="en-US" altLang="en-US" dirty="0" smtClean="0"/>
              <a:t>Average work hours “explains” some of the slope variation</a:t>
            </a:r>
          </a:p>
          <a:p>
            <a:pPr lvl="1"/>
            <a:r>
              <a:rPr lang="en-US" altLang="en-US" dirty="0" smtClean="0"/>
              <a:t>Perceptions of leadership will be more strongly related to well-being (dichotomized) under high workload conditions than under low workload conditions.</a:t>
            </a:r>
          </a:p>
        </p:txBody>
      </p:sp>
    </p:spTree>
    <p:extLst>
      <p:ext uri="{BB962C8B-B14F-4D97-AF65-F5344CB8AC3E}">
        <p14:creationId xmlns:p14="http://schemas.microsoft.com/office/powerpoint/2010/main" val="832740884"/>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9" name="Footer Placeholder 4"/>
          <p:cNvSpPr>
            <a:spLocks noGrp="1"/>
          </p:cNvSpPr>
          <p:nvPr>
            <p:ph type="ftr" sz="quarter" idx="11"/>
          </p:nvPr>
        </p:nvSpPr>
        <p:spPr/>
        <p:txBody>
          <a:bodyPr/>
          <a:lstStyle/>
          <a:p>
            <a:pPr>
              <a:defRPr/>
            </a:pPr>
            <a:r>
              <a:rPr lang="en-US"/>
              <a:t>Copyright Paul D. Bliese</a:t>
            </a:r>
          </a:p>
        </p:txBody>
      </p:sp>
      <p:sp>
        <p:nvSpPr>
          <p:cNvPr id="10" name="Slide Number Placeholder 5"/>
          <p:cNvSpPr>
            <a:spLocks noGrp="1"/>
          </p:cNvSpPr>
          <p:nvPr>
            <p:ph type="sldNum" sz="quarter" idx="12"/>
          </p:nvPr>
        </p:nvSpPr>
        <p:spPr/>
        <p:txBody>
          <a:bodyPr/>
          <a:lstStyle/>
          <a:p>
            <a:pPr>
              <a:defRPr/>
            </a:pPr>
            <a:fld id="{104AE74C-5947-4C52-8258-FEA64DD63195}" type="slidenum">
              <a:rPr lang="en-US"/>
              <a:pPr>
                <a:defRPr/>
              </a:pPr>
              <a:t>285</a:t>
            </a:fld>
            <a:endParaRPr lang="en-US"/>
          </a:p>
        </p:txBody>
      </p:sp>
      <p:sp>
        <p:nvSpPr>
          <p:cNvPr id="185349" name="Rectangle 2"/>
          <p:cNvSpPr>
            <a:spLocks noGrp="1" noChangeArrowheads="1"/>
          </p:cNvSpPr>
          <p:nvPr>
            <p:ph type="title"/>
          </p:nvPr>
        </p:nvSpPr>
        <p:spPr/>
        <p:txBody>
          <a:bodyPr/>
          <a:lstStyle/>
          <a:p>
            <a:r>
              <a:rPr lang="en-US" altLang="en-US" dirty="0" smtClean="0"/>
              <a:t>Linear Mixed Effects Model</a:t>
            </a:r>
          </a:p>
        </p:txBody>
      </p:sp>
      <p:sp>
        <p:nvSpPr>
          <p:cNvPr id="185350" name="Rectangle 3"/>
          <p:cNvSpPr>
            <a:spLocks noGrp="1" noChangeArrowheads="1"/>
          </p:cNvSpPr>
          <p:nvPr>
            <p:ph type="body" idx="1"/>
          </p:nvPr>
        </p:nvSpPr>
        <p:spPr/>
        <p:txBody>
          <a:bodyPr/>
          <a:lstStyle/>
          <a:p>
            <a:r>
              <a:rPr lang="en-US" altLang="en-US" dirty="0" smtClean="0">
                <a:solidFill>
                  <a:srgbClr val="000000"/>
                </a:solidFill>
              </a:rPr>
              <a:t>Well-being and leadership slope differs by more than chance levels</a:t>
            </a:r>
            <a:endParaRPr lang="en-US" altLang="en-US" dirty="0" smtClean="0">
              <a:solidFill>
                <a:srgbClr val="000000"/>
              </a:solidFill>
              <a:latin typeface="Courier New" pitchFamily="49" charset="0"/>
            </a:endParaRPr>
          </a:p>
        </p:txBody>
      </p:sp>
      <p:sp>
        <p:nvSpPr>
          <p:cNvPr id="185351" name="Text Box 4"/>
          <p:cNvSpPr txBox="1">
            <a:spLocks noChangeArrowheads="1"/>
          </p:cNvSpPr>
          <p:nvPr/>
        </p:nvSpPr>
        <p:spPr bwMode="auto">
          <a:xfrm>
            <a:off x="1743075" y="2166938"/>
            <a:ext cx="1647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r>
              <a:rPr lang="en-US" altLang="en-US" sz="2400"/>
              <a:t>Fixed Slope</a:t>
            </a:r>
          </a:p>
        </p:txBody>
      </p:sp>
      <p:sp>
        <p:nvSpPr>
          <p:cNvPr id="185352" name="Text Box 5"/>
          <p:cNvSpPr txBox="1">
            <a:spLocks noChangeArrowheads="1"/>
          </p:cNvSpPr>
          <p:nvPr/>
        </p:nvSpPr>
        <p:spPr bwMode="auto">
          <a:xfrm>
            <a:off x="5591175" y="2166938"/>
            <a:ext cx="1985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r>
              <a:rPr lang="en-US" altLang="en-US" sz="2400"/>
              <a:t>Random Slope</a:t>
            </a:r>
          </a:p>
        </p:txBody>
      </p:sp>
      <p:pic>
        <p:nvPicPr>
          <p:cNvPr id="18535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295525"/>
            <a:ext cx="3687762" cy="368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535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5813" y="2233613"/>
            <a:ext cx="3744912" cy="374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3235703"/>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3"/>
          <p:cNvSpPr>
            <a:spLocks noGrp="1"/>
          </p:cNvSpPr>
          <p:nvPr>
            <p:ph type="ftr" sz="quarter" idx="11"/>
          </p:nvPr>
        </p:nvSpPr>
        <p:spPr/>
        <p:txBody>
          <a:bodyPr/>
          <a:lstStyle/>
          <a:p>
            <a:pPr>
              <a:defRPr/>
            </a:pPr>
            <a:r>
              <a:rPr lang="en-US"/>
              <a:t>Copyright Paul D. Bliese</a:t>
            </a:r>
          </a:p>
        </p:txBody>
      </p:sp>
      <p:sp>
        <p:nvSpPr>
          <p:cNvPr id="7" name="Slide Number Placeholder 4"/>
          <p:cNvSpPr>
            <a:spLocks noGrp="1"/>
          </p:cNvSpPr>
          <p:nvPr>
            <p:ph type="sldNum" sz="quarter" idx="12"/>
          </p:nvPr>
        </p:nvSpPr>
        <p:spPr/>
        <p:txBody>
          <a:bodyPr/>
          <a:lstStyle/>
          <a:p>
            <a:pPr>
              <a:defRPr/>
            </a:pPr>
            <a:fld id="{3EDA7106-E82B-4779-A0D0-1D59F61EE88E}" type="slidenum">
              <a:rPr lang="en-US"/>
              <a:pPr>
                <a:defRPr/>
              </a:pPr>
              <a:t>286</a:t>
            </a:fld>
            <a:endParaRPr lang="en-US"/>
          </a:p>
        </p:txBody>
      </p:sp>
      <p:sp>
        <p:nvSpPr>
          <p:cNvPr id="186373" name="Rectangle 2"/>
          <p:cNvSpPr>
            <a:spLocks noGrp="1" noChangeArrowheads="1"/>
          </p:cNvSpPr>
          <p:nvPr>
            <p:ph type="title"/>
          </p:nvPr>
        </p:nvSpPr>
        <p:spPr/>
        <p:txBody>
          <a:bodyPr/>
          <a:lstStyle/>
          <a:p>
            <a:r>
              <a:rPr lang="en-US" altLang="en-US" dirty="0" smtClean="0"/>
              <a:t>Linear Mixed-Effects Model</a:t>
            </a:r>
          </a:p>
        </p:txBody>
      </p:sp>
      <p:sp>
        <p:nvSpPr>
          <p:cNvPr id="186374" name="Rectangle 5"/>
          <p:cNvSpPr>
            <a:spLocks noChangeArrowheads="1"/>
          </p:cNvSpPr>
          <p:nvPr/>
        </p:nvSpPr>
        <p:spPr bwMode="auto">
          <a:xfrm>
            <a:off x="685800" y="1447800"/>
            <a:ext cx="8043863"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a:spcBef>
                <a:spcPct val="20000"/>
              </a:spcBef>
              <a:buFontTx/>
              <a:buChar char="•"/>
            </a:pPr>
            <a:r>
              <a:rPr lang="en-US" altLang="en-US" sz="2400" dirty="0">
                <a:latin typeface="Arial" charset="0"/>
              </a:rPr>
              <a:t>There is a significant </a:t>
            </a:r>
            <a:r>
              <a:rPr lang="en-US" altLang="en-US" sz="2400" dirty="0" smtClean="0">
                <a:latin typeface="Arial" charset="0"/>
              </a:rPr>
              <a:t>interaction if </a:t>
            </a:r>
            <a:r>
              <a:rPr lang="en-US" altLang="en-US" sz="2400" dirty="0">
                <a:latin typeface="Arial" charset="0"/>
              </a:rPr>
              <a:t>we look at the fixed effect results from the full </a:t>
            </a:r>
            <a:r>
              <a:rPr lang="en-US" altLang="en-US" sz="2400" dirty="0">
                <a:latin typeface="Courier New" pitchFamily="49" charset="0"/>
              </a:rPr>
              <a:t>bh1996</a:t>
            </a:r>
            <a:r>
              <a:rPr lang="en-US" altLang="en-US" sz="2400" dirty="0">
                <a:latin typeface="Arial" charset="0"/>
              </a:rPr>
              <a:t> data </a:t>
            </a:r>
            <a:r>
              <a:rPr lang="en-US" altLang="en-US" sz="2400" dirty="0" smtClean="0">
                <a:latin typeface="Arial" charset="0"/>
              </a:rPr>
              <a:t>set (using a liberal p-value)</a:t>
            </a:r>
          </a:p>
          <a:p>
            <a:pPr marL="0" indent="0">
              <a:spcBef>
                <a:spcPct val="20000"/>
              </a:spcBef>
            </a:pPr>
            <a:endParaRPr lang="en-US" altLang="en-US" sz="2400" dirty="0">
              <a:latin typeface="Arial" charset="0"/>
            </a:endParaRPr>
          </a:p>
          <a:p>
            <a:pPr>
              <a:spcBef>
                <a:spcPct val="20000"/>
              </a:spcBef>
            </a:pPr>
            <a:endParaRPr lang="en-US" altLang="en-US" sz="2400" dirty="0">
              <a:latin typeface="Arial" charset="0"/>
            </a:endParaRPr>
          </a:p>
        </p:txBody>
      </p:sp>
      <p:sp>
        <p:nvSpPr>
          <p:cNvPr id="186375" name="Rectangle 6"/>
          <p:cNvSpPr>
            <a:spLocks noChangeArrowheads="1"/>
          </p:cNvSpPr>
          <p:nvPr/>
        </p:nvSpPr>
        <p:spPr bwMode="auto">
          <a:xfrm>
            <a:off x="1089025" y="3140925"/>
            <a:ext cx="7186613" cy="258532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r>
              <a:rPr lang="en-US" altLang="en-US" dirty="0" smtClean="0">
                <a:latin typeface="Courier New" pitchFamily="49" charset="0"/>
              </a:rPr>
              <a:t>&gt; </a:t>
            </a:r>
            <a:r>
              <a:rPr lang="en-US" altLang="en-US" dirty="0" err="1" smtClean="0">
                <a:latin typeface="Courier New" pitchFamily="49" charset="0"/>
              </a:rPr>
              <a:t>Final.Model</a:t>
            </a:r>
            <a:r>
              <a:rPr lang="en-US" altLang="en-US" dirty="0">
                <a:latin typeface="Courier New" pitchFamily="49" charset="0"/>
              </a:rPr>
              <a:t>&lt;-</a:t>
            </a:r>
            <a:r>
              <a:rPr lang="en-US" altLang="en-US" dirty="0" err="1">
                <a:latin typeface="Courier New" pitchFamily="49" charset="0"/>
              </a:rPr>
              <a:t>lme</a:t>
            </a:r>
            <a:r>
              <a:rPr lang="en-US" altLang="en-US" dirty="0">
                <a:latin typeface="Courier New" pitchFamily="49" charset="0"/>
              </a:rPr>
              <a:t>(WBEING~LEAD+G.HRS+LEAD*G.HRS,</a:t>
            </a:r>
          </a:p>
          <a:p>
            <a:r>
              <a:rPr lang="en-US" altLang="en-US" dirty="0">
                <a:latin typeface="Courier New" pitchFamily="49" charset="0"/>
              </a:rPr>
              <a:t>  random=~</a:t>
            </a:r>
            <a:r>
              <a:rPr lang="en-US" altLang="en-US" dirty="0" err="1" smtClean="0">
                <a:latin typeface="Courier New" pitchFamily="49" charset="0"/>
              </a:rPr>
              <a:t>LEAD|GRP,data</a:t>
            </a:r>
            <a:r>
              <a:rPr lang="en-US" altLang="en-US" dirty="0" smtClean="0">
                <a:latin typeface="Courier New" pitchFamily="49" charset="0"/>
              </a:rPr>
              <a:t>=bh1996</a:t>
            </a:r>
            <a:r>
              <a:rPr lang="en-US" altLang="en-US" dirty="0">
                <a:latin typeface="Courier New" pitchFamily="49" charset="0"/>
              </a:rPr>
              <a:t>)</a:t>
            </a:r>
          </a:p>
          <a:p>
            <a:endParaRPr lang="en-US" altLang="en-US" dirty="0" smtClean="0">
              <a:latin typeface="Courier New" pitchFamily="49" charset="0"/>
            </a:endParaRPr>
          </a:p>
          <a:p>
            <a:r>
              <a:rPr lang="en-US" altLang="en-US" dirty="0" smtClean="0">
                <a:latin typeface="Courier New" pitchFamily="49" charset="0"/>
              </a:rPr>
              <a:t>&gt; </a:t>
            </a:r>
            <a:r>
              <a:rPr lang="en-US" altLang="en-US" dirty="0">
                <a:latin typeface="Courier New" pitchFamily="49" charset="0"/>
              </a:rPr>
              <a:t>round(summary(</a:t>
            </a:r>
            <a:r>
              <a:rPr lang="en-US" altLang="en-US" dirty="0" err="1">
                <a:latin typeface="Courier New" pitchFamily="49" charset="0"/>
              </a:rPr>
              <a:t>Final.Model</a:t>
            </a:r>
            <a:r>
              <a:rPr lang="en-US" altLang="en-US" dirty="0">
                <a:latin typeface="Courier New" pitchFamily="49" charset="0"/>
              </a:rPr>
              <a:t>)$</a:t>
            </a:r>
            <a:r>
              <a:rPr lang="en-US" altLang="en-US" dirty="0" err="1">
                <a:latin typeface="Courier New" pitchFamily="49" charset="0"/>
              </a:rPr>
              <a:t>tTable,dig</a:t>
            </a:r>
            <a:r>
              <a:rPr lang="en-US" altLang="en-US" dirty="0">
                <a:latin typeface="Courier New" pitchFamily="49" charset="0"/>
              </a:rPr>
              <a:t>=3)</a:t>
            </a:r>
          </a:p>
          <a:p>
            <a:r>
              <a:rPr lang="en-US" altLang="en-US" dirty="0">
                <a:latin typeface="Courier New" pitchFamily="49" charset="0"/>
              </a:rPr>
              <a:t>             Value </a:t>
            </a:r>
            <a:r>
              <a:rPr lang="en-US" altLang="en-US" dirty="0" err="1">
                <a:latin typeface="Courier New" pitchFamily="49" charset="0"/>
              </a:rPr>
              <a:t>Std.Error</a:t>
            </a:r>
            <a:r>
              <a:rPr lang="en-US" altLang="en-US" dirty="0">
                <a:latin typeface="Courier New" pitchFamily="49" charset="0"/>
              </a:rPr>
              <a:t>   DF t-value p-value</a:t>
            </a:r>
          </a:p>
          <a:p>
            <a:r>
              <a:rPr lang="en-US" altLang="en-US" dirty="0">
                <a:latin typeface="Courier New" pitchFamily="49" charset="0"/>
              </a:rPr>
              <a:t>(Intercept)  3.575     0.728 7281   4.908   0.000</a:t>
            </a:r>
          </a:p>
          <a:p>
            <a:r>
              <a:rPr lang="en-US" altLang="en-US" dirty="0">
                <a:latin typeface="Courier New" pitchFamily="49" charset="0"/>
              </a:rPr>
              <a:t>LEAD         0.148     0.218 7281   0.679   0.497</a:t>
            </a:r>
          </a:p>
          <a:p>
            <a:r>
              <a:rPr lang="en-US" altLang="en-US" dirty="0">
                <a:latin typeface="Courier New" pitchFamily="49" charset="0"/>
              </a:rPr>
              <a:t>G.HRS       -0.199     0.064   97  -3.118   0.002</a:t>
            </a:r>
          </a:p>
          <a:p>
            <a:r>
              <a:rPr lang="en-US" altLang="en-US" dirty="0">
                <a:latin typeface="Courier New" pitchFamily="49" charset="0"/>
              </a:rPr>
              <a:t>LEAD:G.HRS   0.031     0.019 7281   1.628   0.104</a:t>
            </a:r>
          </a:p>
        </p:txBody>
      </p:sp>
    </p:spTree>
    <p:extLst>
      <p:ext uri="{BB962C8B-B14F-4D97-AF65-F5344CB8AC3E}">
        <p14:creationId xmlns:p14="http://schemas.microsoft.com/office/powerpoint/2010/main" val="1543615935"/>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3"/>
          <p:cNvSpPr>
            <a:spLocks noGrp="1"/>
          </p:cNvSpPr>
          <p:nvPr>
            <p:ph type="ftr" sz="quarter" idx="11"/>
          </p:nvPr>
        </p:nvSpPr>
        <p:spPr/>
        <p:txBody>
          <a:bodyPr/>
          <a:lstStyle/>
          <a:p>
            <a:pPr>
              <a:defRPr/>
            </a:pPr>
            <a:r>
              <a:rPr lang="en-US"/>
              <a:t>Copyright Paul D. Bliese</a:t>
            </a:r>
          </a:p>
        </p:txBody>
      </p:sp>
      <p:sp>
        <p:nvSpPr>
          <p:cNvPr id="6" name="Slide Number Placeholder 4"/>
          <p:cNvSpPr>
            <a:spLocks noGrp="1"/>
          </p:cNvSpPr>
          <p:nvPr>
            <p:ph type="sldNum" sz="quarter" idx="12"/>
          </p:nvPr>
        </p:nvSpPr>
        <p:spPr/>
        <p:txBody>
          <a:bodyPr/>
          <a:lstStyle/>
          <a:p>
            <a:pPr>
              <a:defRPr/>
            </a:pPr>
            <a:fld id="{52DF99E2-A30F-4FFB-803D-1334A9368A16}" type="slidenum">
              <a:rPr lang="en-US"/>
              <a:pPr>
                <a:defRPr/>
              </a:pPr>
              <a:t>287</a:t>
            </a:fld>
            <a:endParaRPr lang="en-US"/>
          </a:p>
        </p:txBody>
      </p:sp>
      <p:sp>
        <p:nvSpPr>
          <p:cNvPr id="188421" name="Rectangle 2"/>
          <p:cNvSpPr>
            <a:spLocks noGrp="1" noChangeArrowheads="1"/>
          </p:cNvSpPr>
          <p:nvPr>
            <p:ph type="title"/>
          </p:nvPr>
        </p:nvSpPr>
        <p:spPr/>
        <p:txBody>
          <a:bodyPr/>
          <a:lstStyle/>
          <a:p>
            <a:r>
              <a:rPr lang="en-US" altLang="en-US" dirty="0" smtClean="0"/>
              <a:t>Linear Mixed Effects Model</a:t>
            </a:r>
          </a:p>
        </p:txBody>
      </p:sp>
      <p:graphicFrame>
        <p:nvGraphicFramePr>
          <p:cNvPr id="188422" name="Object 7"/>
          <p:cNvGraphicFramePr>
            <a:graphicFrameLocks noChangeAspect="1"/>
          </p:cNvGraphicFramePr>
          <p:nvPr/>
        </p:nvGraphicFramePr>
        <p:xfrm>
          <a:off x="1501775" y="1662113"/>
          <a:ext cx="5826125" cy="4557712"/>
        </p:xfrm>
        <a:graphic>
          <a:graphicData uri="http://schemas.openxmlformats.org/presentationml/2006/ole">
            <mc:AlternateContent xmlns:mc="http://schemas.openxmlformats.org/markup-compatibility/2006">
              <mc:Choice xmlns:v="urn:schemas-microsoft-com:vml" Requires="v">
                <p:oleObj spid="_x0000_s290889" name="Chart" r:id="rId3" imgW="4467149" imgH="3486302" progId="MSGraph.Chart.8">
                  <p:embed/>
                </p:oleObj>
              </mc:Choice>
              <mc:Fallback>
                <p:oleObj name="Chart" r:id="rId3" imgW="4467149" imgH="3486302" progId="MSGraph.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775" y="1662113"/>
                        <a:ext cx="5826125" cy="455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49950952"/>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Level-2 Predictors</a:t>
            </a:r>
            <a:endParaRPr lang="en-US" dirty="0"/>
          </a:p>
        </p:txBody>
      </p:sp>
      <p:sp>
        <p:nvSpPr>
          <p:cNvPr id="3" name="Content Placeholder 2"/>
          <p:cNvSpPr>
            <a:spLocks noGrp="1"/>
          </p:cNvSpPr>
          <p:nvPr>
            <p:ph idx="1"/>
          </p:nvPr>
        </p:nvSpPr>
        <p:spPr/>
        <p:txBody>
          <a:bodyPr/>
          <a:lstStyle/>
          <a:p>
            <a:r>
              <a:rPr lang="en-US" dirty="0" smtClean="0"/>
              <a:t>In our example, we have group-level differences in:</a:t>
            </a:r>
          </a:p>
          <a:p>
            <a:pPr lvl="1"/>
            <a:r>
              <a:rPr lang="en-US" dirty="0"/>
              <a:t>I</a:t>
            </a:r>
            <a:r>
              <a:rPr lang="en-US" dirty="0" smtClean="0"/>
              <a:t>ntercept variability: ICC(1) of 0.025 to 0.03 </a:t>
            </a:r>
          </a:p>
          <a:p>
            <a:pPr lvl="1"/>
            <a:r>
              <a:rPr lang="en-US" dirty="0" smtClean="0"/>
              <a:t>Slope variability for the relationship between leadership and dichotomous well-being</a:t>
            </a:r>
          </a:p>
          <a:p>
            <a:pPr lvl="1"/>
            <a:endParaRPr lang="en-US" dirty="0" smtClean="0"/>
          </a:p>
        </p:txBody>
      </p:sp>
      <p:sp>
        <p:nvSpPr>
          <p:cNvPr id="4" name="Date Placeholder 3"/>
          <p:cNvSpPr>
            <a:spLocks noGrp="1"/>
          </p:cNvSpPr>
          <p:nvPr>
            <p:ph type="dt" sz="half" idx="10"/>
          </p:nvPr>
        </p:nvSpPr>
        <p:spPr/>
        <p:txBody>
          <a:bodyPr/>
          <a:lstStyle/>
          <a:p>
            <a:r>
              <a:rPr lang="en-US" smtClean="0"/>
              <a:t>May 30, 2015 Version</a:t>
            </a:r>
            <a:endParaRPr lang="en-US"/>
          </a:p>
        </p:txBody>
      </p:sp>
      <p:sp>
        <p:nvSpPr>
          <p:cNvPr id="5" name="Footer Placeholder 4"/>
          <p:cNvSpPr>
            <a:spLocks noGrp="1"/>
          </p:cNvSpPr>
          <p:nvPr>
            <p:ph type="ftr" sz="quarter" idx="11"/>
          </p:nvPr>
        </p:nvSpPr>
        <p:spPr/>
        <p:txBody>
          <a:bodyPr/>
          <a:lstStyle/>
          <a:p>
            <a:r>
              <a:rPr lang="en-US" smtClean="0"/>
              <a:t>Copyright Paul D. Bliese</a:t>
            </a:r>
            <a:endParaRPr lang="en-US"/>
          </a:p>
        </p:txBody>
      </p:sp>
      <p:sp>
        <p:nvSpPr>
          <p:cNvPr id="6" name="Slide Number Placeholder 5"/>
          <p:cNvSpPr>
            <a:spLocks noGrp="1"/>
          </p:cNvSpPr>
          <p:nvPr>
            <p:ph type="sldNum" sz="quarter" idx="12"/>
          </p:nvPr>
        </p:nvSpPr>
        <p:spPr/>
        <p:txBody>
          <a:bodyPr/>
          <a:lstStyle/>
          <a:p>
            <a:fld id="{42C316D0-A51E-4A1F-9155-03380F8B31EB}" type="slidenum">
              <a:rPr lang="en-US" smtClean="0"/>
              <a:pPr/>
              <a:t>288</a:t>
            </a:fld>
            <a:endParaRPr lang="en-US"/>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840" y="2786637"/>
            <a:ext cx="4036338" cy="353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174219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Level-2 Predictors</a:t>
            </a:r>
            <a:endParaRPr lang="en-US" dirty="0"/>
          </a:p>
        </p:txBody>
      </p:sp>
      <p:sp>
        <p:nvSpPr>
          <p:cNvPr id="3" name="Content Placeholder 2"/>
          <p:cNvSpPr>
            <a:spLocks noGrp="1"/>
          </p:cNvSpPr>
          <p:nvPr>
            <p:ph idx="1"/>
          </p:nvPr>
        </p:nvSpPr>
        <p:spPr/>
        <p:txBody>
          <a:bodyPr/>
          <a:lstStyle/>
          <a:p>
            <a:r>
              <a:rPr lang="en-US" dirty="0"/>
              <a:t>Predict intercept</a:t>
            </a:r>
          </a:p>
          <a:p>
            <a:pPr lvl="1"/>
            <a:r>
              <a:rPr lang="en-US" dirty="0"/>
              <a:t>Average work hours related to average rate of </a:t>
            </a:r>
            <a:r>
              <a:rPr lang="en-US" dirty="0" smtClean="0"/>
              <a:t>positive </a:t>
            </a:r>
            <a:r>
              <a:rPr lang="en-US" dirty="0"/>
              <a:t>well-being</a:t>
            </a:r>
          </a:p>
        </p:txBody>
      </p:sp>
      <p:sp>
        <p:nvSpPr>
          <p:cNvPr id="4" name="Date Placeholder 3"/>
          <p:cNvSpPr>
            <a:spLocks noGrp="1"/>
          </p:cNvSpPr>
          <p:nvPr>
            <p:ph type="dt" sz="half" idx="10"/>
          </p:nvPr>
        </p:nvSpPr>
        <p:spPr/>
        <p:txBody>
          <a:bodyPr/>
          <a:lstStyle/>
          <a:p>
            <a:r>
              <a:rPr lang="en-US" smtClean="0"/>
              <a:t>May 30, 2015 Version</a:t>
            </a:r>
            <a:endParaRPr lang="en-US"/>
          </a:p>
        </p:txBody>
      </p:sp>
      <p:sp>
        <p:nvSpPr>
          <p:cNvPr id="5" name="Footer Placeholder 4"/>
          <p:cNvSpPr>
            <a:spLocks noGrp="1"/>
          </p:cNvSpPr>
          <p:nvPr>
            <p:ph type="ftr" sz="quarter" idx="11"/>
          </p:nvPr>
        </p:nvSpPr>
        <p:spPr/>
        <p:txBody>
          <a:bodyPr/>
          <a:lstStyle/>
          <a:p>
            <a:r>
              <a:rPr lang="en-US" smtClean="0"/>
              <a:t>Copyright Paul D. Bliese</a:t>
            </a:r>
            <a:endParaRPr lang="en-US"/>
          </a:p>
        </p:txBody>
      </p:sp>
      <p:sp>
        <p:nvSpPr>
          <p:cNvPr id="6" name="Slide Number Placeholder 5"/>
          <p:cNvSpPr>
            <a:spLocks noGrp="1"/>
          </p:cNvSpPr>
          <p:nvPr>
            <p:ph type="sldNum" sz="quarter" idx="12"/>
          </p:nvPr>
        </p:nvSpPr>
        <p:spPr/>
        <p:txBody>
          <a:bodyPr/>
          <a:lstStyle/>
          <a:p>
            <a:fld id="{42C316D0-A51E-4A1F-9155-03380F8B31EB}" type="slidenum">
              <a:rPr lang="en-US" smtClean="0"/>
              <a:pPr/>
              <a:t>289</a:t>
            </a:fld>
            <a:endParaRPr lang="en-US"/>
          </a:p>
        </p:txBody>
      </p:sp>
      <p:sp>
        <p:nvSpPr>
          <p:cNvPr id="8" name="Rectangle 6"/>
          <p:cNvSpPr>
            <a:spLocks noChangeArrowheads="1"/>
          </p:cNvSpPr>
          <p:nvPr/>
        </p:nvSpPr>
        <p:spPr bwMode="auto">
          <a:xfrm>
            <a:off x="1089024" y="3283439"/>
            <a:ext cx="7186613" cy="258532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r>
              <a:rPr lang="en-US" altLang="en-US" dirty="0" smtClean="0">
                <a:latin typeface="Courier New" pitchFamily="49" charset="0"/>
              </a:rPr>
              <a:t>&gt; tmod.3&lt;-</a:t>
            </a:r>
            <a:r>
              <a:rPr lang="en-US" altLang="en-US" dirty="0" err="1" smtClean="0">
                <a:latin typeface="Courier New" pitchFamily="49" charset="0"/>
              </a:rPr>
              <a:t>glmer</a:t>
            </a:r>
            <a:r>
              <a:rPr lang="en-US" altLang="en-US" dirty="0" smtClean="0">
                <a:latin typeface="Courier New" pitchFamily="49" charset="0"/>
              </a:rPr>
              <a:t>(WB.DICHOT~LEAD+ G.HRS+(LEAD|GRP</a:t>
            </a:r>
            <a:r>
              <a:rPr lang="en-US" altLang="en-US" dirty="0">
                <a:latin typeface="Courier New" pitchFamily="49" charset="0"/>
              </a:rPr>
              <a:t>),</a:t>
            </a:r>
          </a:p>
          <a:p>
            <a:r>
              <a:rPr lang="en-US" altLang="en-US" dirty="0">
                <a:latin typeface="Courier New" pitchFamily="49" charset="0"/>
              </a:rPr>
              <a:t>               family="binomial",bh1996,</a:t>
            </a:r>
          </a:p>
          <a:p>
            <a:r>
              <a:rPr lang="en-US" altLang="en-US" dirty="0">
                <a:latin typeface="Courier New" pitchFamily="49" charset="0"/>
              </a:rPr>
              <a:t>               </a:t>
            </a:r>
            <a:r>
              <a:rPr lang="en-US" altLang="en-US" dirty="0" err="1">
                <a:latin typeface="Courier New" pitchFamily="49" charset="0"/>
              </a:rPr>
              <a:t>glmerControl</a:t>
            </a:r>
            <a:r>
              <a:rPr lang="en-US" altLang="en-US" dirty="0">
                <a:latin typeface="Courier New" pitchFamily="49" charset="0"/>
              </a:rPr>
              <a:t>(optimizer="</a:t>
            </a:r>
            <a:r>
              <a:rPr lang="en-US" altLang="en-US" dirty="0" err="1">
                <a:latin typeface="Courier New" pitchFamily="49" charset="0"/>
              </a:rPr>
              <a:t>bobyqa</a:t>
            </a:r>
            <a:r>
              <a:rPr lang="en-US" altLang="en-US" dirty="0">
                <a:latin typeface="Courier New" pitchFamily="49" charset="0"/>
              </a:rPr>
              <a:t>"))</a:t>
            </a:r>
          </a:p>
          <a:p>
            <a:endParaRPr lang="en-US" altLang="en-US" dirty="0" smtClean="0">
              <a:latin typeface="Courier New" pitchFamily="49" charset="0"/>
            </a:endParaRPr>
          </a:p>
          <a:p>
            <a:r>
              <a:rPr lang="en-US" altLang="en-US" dirty="0">
                <a:latin typeface="Courier New" pitchFamily="49" charset="0"/>
              </a:rPr>
              <a:t>&gt; round(summary(tmod.3)$</a:t>
            </a:r>
            <a:r>
              <a:rPr lang="en-US" altLang="en-US" dirty="0" err="1">
                <a:latin typeface="Courier New" pitchFamily="49" charset="0"/>
              </a:rPr>
              <a:t>coef,dig</a:t>
            </a:r>
            <a:r>
              <a:rPr lang="en-US" altLang="en-US" dirty="0">
                <a:latin typeface="Courier New" pitchFamily="49" charset="0"/>
              </a:rPr>
              <a:t>=3)</a:t>
            </a:r>
          </a:p>
          <a:p>
            <a:r>
              <a:rPr lang="en-US" altLang="en-US" dirty="0">
                <a:latin typeface="Courier New" pitchFamily="49" charset="0"/>
              </a:rPr>
              <a:t>            Estimate Std. Error z value </a:t>
            </a:r>
            <a:r>
              <a:rPr lang="en-US" altLang="en-US" dirty="0" err="1">
                <a:latin typeface="Courier New" pitchFamily="49" charset="0"/>
              </a:rPr>
              <a:t>Pr</a:t>
            </a:r>
            <a:r>
              <a:rPr lang="en-US" altLang="en-US" dirty="0">
                <a:latin typeface="Courier New" pitchFamily="49" charset="0"/>
              </a:rPr>
              <a:t>(&gt;|z|)</a:t>
            </a:r>
          </a:p>
          <a:p>
            <a:r>
              <a:rPr lang="en-US" altLang="en-US" dirty="0">
                <a:latin typeface="Courier New" pitchFamily="49" charset="0"/>
              </a:rPr>
              <a:t>(Intercept)   -0.543      0.473  -1.150     0.25</a:t>
            </a:r>
          </a:p>
          <a:p>
            <a:r>
              <a:rPr lang="en-US" altLang="en-US" dirty="0">
                <a:latin typeface="Courier New" pitchFamily="49" charset="0"/>
              </a:rPr>
              <a:t>LEAD           0.990      0.043  23.121     0.00</a:t>
            </a:r>
          </a:p>
          <a:p>
            <a:r>
              <a:rPr lang="en-US" altLang="en-US" dirty="0">
                <a:latin typeface="Courier New" pitchFamily="49" charset="0"/>
              </a:rPr>
              <a:t>G.HRS         -0.205      0.039  -5.251     0.00</a:t>
            </a:r>
          </a:p>
        </p:txBody>
      </p:sp>
    </p:spTree>
    <p:extLst>
      <p:ext uri="{BB962C8B-B14F-4D97-AF65-F5344CB8AC3E}">
        <p14:creationId xmlns:p14="http://schemas.microsoft.com/office/powerpoint/2010/main" val="16788511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smtClean="0"/>
              <a:t>Case Study:  Account for Variance</a:t>
            </a:r>
          </a:p>
        </p:txBody>
      </p:sp>
      <p:sp>
        <p:nvSpPr>
          <p:cNvPr id="39939" name="Content Placeholder 2"/>
          <p:cNvSpPr>
            <a:spLocks noGrp="1"/>
          </p:cNvSpPr>
          <p:nvPr>
            <p:ph idx="1"/>
          </p:nvPr>
        </p:nvSpPr>
        <p:spPr/>
        <p:txBody>
          <a:bodyPr/>
          <a:lstStyle/>
          <a:p>
            <a:r>
              <a:rPr lang="en-US" altLang="en-US" dirty="0" smtClean="0"/>
              <a:t>It is easy use regression in cases where it provides misleading results</a:t>
            </a:r>
          </a:p>
          <a:p>
            <a:endParaRPr lang="en-US" altLang="en-US" dirty="0" smtClean="0"/>
          </a:p>
          <a:p>
            <a:r>
              <a:rPr lang="en-US" altLang="en-US" dirty="0" smtClean="0"/>
              <a:t>It is likely that applied organizational data rarely meets the independence assumption underlying the use of regression</a:t>
            </a:r>
          </a:p>
          <a:p>
            <a:pPr lvl="1"/>
            <a:r>
              <a:rPr lang="en-US" altLang="en-US" dirty="0" smtClean="0"/>
              <a:t>Important to have analytic tools that properly account for pre-existing non-independence due to groups. </a:t>
            </a:r>
          </a:p>
          <a:p>
            <a:pPr lvl="1"/>
            <a:endParaRPr lang="en-US" altLang="en-US" dirty="0" smtClean="0"/>
          </a:p>
          <a:p>
            <a:r>
              <a:rPr lang="en-US" altLang="en-US" dirty="0" smtClean="0"/>
              <a:t>Parenthetically, the embed paper was actually accepted!</a:t>
            </a:r>
          </a:p>
          <a:p>
            <a:endParaRPr lang="en-US" altLang="en-US" dirty="0" smtClean="0"/>
          </a:p>
        </p:txBody>
      </p:sp>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7C24E621-60C5-484D-9DCC-FC53BDA20BAD}" type="slidenum">
              <a:rPr lang="en-US" smtClean="0"/>
              <a:pPr>
                <a:defRPr/>
              </a:pPr>
              <a:t>29</a:t>
            </a:fld>
            <a:endParaRPr lang="en-US"/>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Level-2 Predictors</a:t>
            </a:r>
            <a:endParaRPr lang="en-US" dirty="0"/>
          </a:p>
        </p:txBody>
      </p:sp>
      <p:sp>
        <p:nvSpPr>
          <p:cNvPr id="3" name="Content Placeholder 2"/>
          <p:cNvSpPr>
            <a:spLocks noGrp="1"/>
          </p:cNvSpPr>
          <p:nvPr>
            <p:ph idx="1"/>
          </p:nvPr>
        </p:nvSpPr>
        <p:spPr/>
        <p:txBody>
          <a:bodyPr/>
          <a:lstStyle/>
          <a:p>
            <a:r>
              <a:rPr lang="en-US" dirty="0"/>
              <a:t>Predict </a:t>
            </a:r>
            <a:r>
              <a:rPr lang="en-US" dirty="0" smtClean="0"/>
              <a:t>intercept and slope (ignore warning message)</a:t>
            </a:r>
            <a:endParaRPr lang="en-US" dirty="0"/>
          </a:p>
          <a:p>
            <a:pPr lvl="1"/>
            <a:r>
              <a:rPr lang="en-US" dirty="0"/>
              <a:t>Average work hours related to average rate of </a:t>
            </a:r>
            <a:r>
              <a:rPr lang="en-US" dirty="0" smtClean="0"/>
              <a:t>positive well-being</a:t>
            </a:r>
          </a:p>
          <a:p>
            <a:pPr lvl="1"/>
            <a:r>
              <a:rPr lang="en-US" dirty="0" smtClean="0"/>
              <a:t>Average work hours unrelated to slope</a:t>
            </a:r>
            <a:endParaRPr lang="en-US" dirty="0"/>
          </a:p>
        </p:txBody>
      </p:sp>
      <p:sp>
        <p:nvSpPr>
          <p:cNvPr id="4" name="Date Placeholder 3"/>
          <p:cNvSpPr>
            <a:spLocks noGrp="1"/>
          </p:cNvSpPr>
          <p:nvPr>
            <p:ph type="dt" sz="half" idx="10"/>
          </p:nvPr>
        </p:nvSpPr>
        <p:spPr/>
        <p:txBody>
          <a:bodyPr/>
          <a:lstStyle/>
          <a:p>
            <a:r>
              <a:rPr lang="en-US" smtClean="0"/>
              <a:t>May 30, 2015 Version</a:t>
            </a:r>
            <a:endParaRPr lang="en-US"/>
          </a:p>
        </p:txBody>
      </p:sp>
      <p:sp>
        <p:nvSpPr>
          <p:cNvPr id="5" name="Footer Placeholder 4"/>
          <p:cNvSpPr>
            <a:spLocks noGrp="1"/>
          </p:cNvSpPr>
          <p:nvPr>
            <p:ph type="ftr" sz="quarter" idx="11"/>
          </p:nvPr>
        </p:nvSpPr>
        <p:spPr/>
        <p:txBody>
          <a:bodyPr/>
          <a:lstStyle/>
          <a:p>
            <a:r>
              <a:rPr lang="en-US" smtClean="0"/>
              <a:t>Copyright Paul D. Bliese</a:t>
            </a:r>
            <a:endParaRPr lang="en-US"/>
          </a:p>
        </p:txBody>
      </p:sp>
      <p:sp>
        <p:nvSpPr>
          <p:cNvPr id="6" name="Slide Number Placeholder 5"/>
          <p:cNvSpPr>
            <a:spLocks noGrp="1"/>
          </p:cNvSpPr>
          <p:nvPr>
            <p:ph type="sldNum" sz="quarter" idx="12"/>
          </p:nvPr>
        </p:nvSpPr>
        <p:spPr/>
        <p:txBody>
          <a:bodyPr/>
          <a:lstStyle/>
          <a:p>
            <a:fld id="{42C316D0-A51E-4A1F-9155-03380F8B31EB}" type="slidenum">
              <a:rPr lang="en-US" smtClean="0"/>
              <a:pPr/>
              <a:t>290</a:t>
            </a:fld>
            <a:endParaRPr lang="en-US"/>
          </a:p>
        </p:txBody>
      </p:sp>
      <p:sp>
        <p:nvSpPr>
          <p:cNvPr id="8" name="Rectangle 6"/>
          <p:cNvSpPr>
            <a:spLocks noChangeArrowheads="1"/>
          </p:cNvSpPr>
          <p:nvPr/>
        </p:nvSpPr>
        <p:spPr bwMode="auto">
          <a:xfrm>
            <a:off x="1089024" y="3283439"/>
            <a:ext cx="7186613" cy="286232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r>
              <a:rPr lang="en-US" altLang="en-US" dirty="0" smtClean="0">
                <a:latin typeface="Courier New" pitchFamily="49" charset="0"/>
              </a:rPr>
              <a:t>&gt; tmod.4&lt;-</a:t>
            </a:r>
            <a:r>
              <a:rPr lang="en-US" altLang="en-US" dirty="0" err="1" smtClean="0">
                <a:latin typeface="Courier New" pitchFamily="49" charset="0"/>
              </a:rPr>
              <a:t>glmer</a:t>
            </a:r>
            <a:r>
              <a:rPr lang="en-US" altLang="en-US" dirty="0" smtClean="0">
                <a:latin typeface="Courier New" pitchFamily="49" charset="0"/>
              </a:rPr>
              <a:t>(WB.DICHOT~LEAD*G.HRS+(LEAD|GRP</a:t>
            </a:r>
            <a:r>
              <a:rPr lang="en-US" altLang="en-US" dirty="0">
                <a:latin typeface="Courier New" pitchFamily="49" charset="0"/>
              </a:rPr>
              <a:t>),</a:t>
            </a:r>
          </a:p>
          <a:p>
            <a:r>
              <a:rPr lang="en-US" altLang="en-US" dirty="0">
                <a:latin typeface="Courier New" pitchFamily="49" charset="0"/>
              </a:rPr>
              <a:t>               family="binomial",bh1996,</a:t>
            </a:r>
          </a:p>
          <a:p>
            <a:r>
              <a:rPr lang="en-US" altLang="en-US" dirty="0">
                <a:latin typeface="Courier New" pitchFamily="49" charset="0"/>
              </a:rPr>
              <a:t>               </a:t>
            </a:r>
            <a:r>
              <a:rPr lang="en-US" altLang="en-US" dirty="0" err="1">
                <a:latin typeface="Courier New" pitchFamily="49" charset="0"/>
              </a:rPr>
              <a:t>glmerControl</a:t>
            </a:r>
            <a:r>
              <a:rPr lang="en-US" altLang="en-US" dirty="0">
                <a:latin typeface="Courier New" pitchFamily="49" charset="0"/>
              </a:rPr>
              <a:t>(optimizer="</a:t>
            </a:r>
            <a:r>
              <a:rPr lang="en-US" altLang="en-US" dirty="0" err="1">
                <a:latin typeface="Courier New" pitchFamily="49" charset="0"/>
              </a:rPr>
              <a:t>bobyqa</a:t>
            </a:r>
            <a:r>
              <a:rPr lang="en-US" altLang="en-US" dirty="0">
                <a:latin typeface="Courier New" pitchFamily="49" charset="0"/>
              </a:rPr>
              <a:t>"))</a:t>
            </a:r>
          </a:p>
          <a:p>
            <a:endParaRPr lang="en-US" altLang="en-US" dirty="0" smtClean="0">
              <a:latin typeface="Courier New" pitchFamily="49" charset="0"/>
            </a:endParaRPr>
          </a:p>
          <a:p>
            <a:r>
              <a:rPr lang="en-US" altLang="en-US" dirty="0">
                <a:latin typeface="Courier New" pitchFamily="49" charset="0"/>
              </a:rPr>
              <a:t>&gt; round(summary(tmod.4)$</a:t>
            </a:r>
            <a:r>
              <a:rPr lang="en-US" altLang="en-US" dirty="0" err="1">
                <a:latin typeface="Courier New" pitchFamily="49" charset="0"/>
              </a:rPr>
              <a:t>coef,dig</a:t>
            </a:r>
            <a:r>
              <a:rPr lang="en-US" altLang="en-US" dirty="0">
                <a:latin typeface="Courier New" pitchFamily="49" charset="0"/>
              </a:rPr>
              <a:t>=3)</a:t>
            </a:r>
          </a:p>
          <a:p>
            <a:r>
              <a:rPr lang="en-US" altLang="en-US" dirty="0">
                <a:latin typeface="Courier New" pitchFamily="49" charset="0"/>
              </a:rPr>
              <a:t>            Estimate Std. Error z value </a:t>
            </a:r>
            <a:r>
              <a:rPr lang="en-US" altLang="en-US" dirty="0" err="1">
                <a:latin typeface="Courier New" pitchFamily="49" charset="0"/>
              </a:rPr>
              <a:t>Pr</a:t>
            </a:r>
            <a:r>
              <a:rPr lang="en-US" altLang="en-US" dirty="0">
                <a:latin typeface="Courier New" pitchFamily="49" charset="0"/>
              </a:rPr>
              <a:t>(&gt;|z|)</a:t>
            </a:r>
          </a:p>
          <a:p>
            <a:r>
              <a:rPr lang="en-US" altLang="en-US" dirty="0">
                <a:latin typeface="Courier New" pitchFamily="49" charset="0"/>
              </a:rPr>
              <a:t>(Intercept)    0.974      1.736   0.561    0.575</a:t>
            </a:r>
          </a:p>
          <a:p>
            <a:r>
              <a:rPr lang="en-US" altLang="en-US" dirty="0">
                <a:latin typeface="Courier New" pitchFamily="49" charset="0"/>
              </a:rPr>
              <a:t>LEAD           0.485      0.560   0.867    0.386</a:t>
            </a:r>
          </a:p>
          <a:p>
            <a:r>
              <a:rPr lang="en-US" altLang="en-US" dirty="0">
                <a:latin typeface="Courier New" pitchFamily="49" charset="0"/>
              </a:rPr>
              <a:t>G.HRS         -0.339      0.152  -2.224    0.026</a:t>
            </a:r>
          </a:p>
          <a:p>
            <a:r>
              <a:rPr lang="en-US" altLang="en-US" dirty="0">
                <a:latin typeface="Courier New" pitchFamily="49" charset="0"/>
              </a:rPr>
              <a:t>LEAD:G.HRS     0.044      0.049   0.904    0.366</a:t>
            </a:r>
          </a:p>
        </p:txBody>
      </p:sp>
    </p:spTree>
    <p:extLst>
      <p:ext uri="{BB962C8B-B14F-4D97-AF65-F5344CB8AC3E}">
        <p14:creationId xmlns:p14="http://schemas.microsoft.com/office/powerpoint/2010/main" val="659730909"/>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Level-2 Predictors</a:t>
            </a:r>
            <a:endParaRPr lang="en-US" dirty="0"/>
          </a:p>
        </p:txBody>
      </p:sp>
      <p:sp>
        <p:nvSpPr>
          <p:cNvPr id="3" name="Content Placeholder 2"/>
          <p:cNvSpPr>
            <a:spLocks noGrp="1"/>
          </p:cNvSpPr>
          <p:nvPr>
            <p:ph idx="1"/>
          </p:nvPr>
        </p:nvSpPr>
        <p:spPr/>
        <p:txBody>
          <a:bodyPr/>
          <a:lstStyle/>
          <a:p>
            <a:r>
              <a:rPr lang="en-US" dirty="0" smtClean="0"/>
              <a:t>Verify using </a:t>
            </a:r>
            <a:r>
              <a:rPr lang="en-US" dirty="0" err="1" smtClean="0"/>
              <a:t>glmmML</a:t>
            </a:r>
            <a:endParaRPr lang="en-US" dirty="0"/>
          </a:p>
        </p:txBody>
      </p:sp>
      <p:sp>
        <p:nvSpPr>
          <p:cNvPr id="4" name="Date Placeholder 3"/>
          <p:cNvSpPr>
            <a:spLocks noGrp="1"/>
          </p:cNvSpPr>
          <p:nvPr>
            <p:ph type="dt" sz="half" idx="10"/>
          </p:nvPr>
        </p:nvSpPr>
        <p:spPr/>
        <p:txBody>
          <a:bodyPr/>
          <a:lstStyle/>
          <a:p>
            <a:r>
              <a:rPr lang="en-US" smtClean="0"/>
              <a:t>May 30, 2015 Version</a:t>
            </a:r>
            <a:endParaRPr lang="en-US"/>
          </a:p>
        </p:txBody>
      </p:sp>
      <p:sp>
        <p:nvSpPr>
          <p:cNvPr id="5" name="Footer Placeholder 4"/>
          <p:cNvSpPr>
            <a:spLocks noGrp="1"/>
          </p:cNvSpPr>
          <p:nvPr>
            <p:ph type="ftr" sz="quarter" idx="11"/>
          </p:nvPr>
        </p:nvSpPr>
        <p:spPr/>
        <p:txBody>
          <a:bodyPr/>
          <a:lstStyle/>
          <a:p>
            <a:r>
              <a:rPr lang="en-US" smtClean="0"/>
              <a:t>Copyright Paul D. Bliese</a:t>
            </a:r>
            <a:endParaRPr lang="en-US"/>
          </a:p>
        </p:txBody>
      </p:sp>
      <p:sp>
        <p:nvSpPr>
          <p:cNvPr id="6" name="Slide Number Placeholder 5"/>
          <p:cNvSpPr>
            <a:spLocks noGrp="1"/>
          </p:cNvSpPr>
          <p:nvPr>
            <p:ph type="sldNum" sz="quarter" idx="12"/>
          </p:nvPr>
        </p:nvSpPr>
        <p:spPr/>
        <p:txBody>
          <a:bodyPr/>
          <a:lstStyle/>
          <a:p>
            <a:fld id="{42C316D0-A51E-4A1F-9155-03380F8B31EB}" type="slidenum">
              <a:rPr lang="en-US" smtClean="0"/>
              <a:pPr/>
              <a:t>291</a:t>
            </a:fld>
            <a:endParaRPr lang="en-US"/>
          </a:p>
        </p:txBody>
      </p:sp>
      <p:sp>
        <p:nvSpPr>
          <p:cNvPr id="8" name="Rectangle 6"/>
          <p:cNvSpPr>
            <a:spLocks noChangeArrowheads="1"/>
          </p:cNvSpPr>
          <p:nvPr/>
        </p:nvSpPr>
        <p:spPr bwMode="auto">
          <a:xfrm>
            <a:off x="978693" y="2041048"/>
            <a:ext cx="7186613" cy="3693319"/>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r>
              <a:rPr lang="en-US" altLang="en-US" dirty="0" smtClean="0">
                <a:latin typeface="Courier New" pitchFamily="49" charset="0"/>
              </a:rPr>
              <a:t>&gt; tmod.4</a:t>
            </a:r>
            <a:r>
              <a:rPr lang="en-US" altLang="en-US" dirty="0">
                <a:latin typeface="Courier New" pitchFamily="49" charset="0"/>
              </a:rPr>
              <a:t>&lt;-</a:t>
            </a:r>
            <a:r>
              <a:rPr lang="en-US" altLang="en-US" dirty="0" err="1">
                <a:latin typeface="Courier New" pitchFamily="49" charset="0"/>
              </a:rPr>
              <a:t>glmmML</a:t>
            </a:r>
            <a:r>
              <a:rPr lang="en-US" altLang="en-US" dirty="0">
                <a:latin typeface="Courier New" pitchFamily="49" charset="0"/>
              </a:rPr>
              <a:t>(WB.DICHOT~LEAD*G.HRS, </a:t>
            </a:r>
            <a:endParaRPr lang="en-US" altLang="en-US" dirty="0" smtClean="0">
              <a:latin typeface="Courier New" pitchFamily="49" charset="0"/>
            </a:endParaRPr>
          </a:p>
          <a:p>
            <a:r>
              <a:rPr lang="en-US" altLang="en-US" dirty="0" smtClean="0">
                <a:latin typeface="Courier New" pitchFamily="49" charset="0"/>
              </a:rPr>
              <a:t>      data </a:t>
            </a:r>
            <a:r>
              <a:rPr lang="en-US" altLang="en-US" dirty="0">
                <a:latin typeface="Courier New" pitchFamily="49" charset="0"/>
              </a:rPr>
              <a:t>= bh1996, cluster = GRP)</a:t>
            </a:r>
          </a:p>
          <a:p>
            <a:r>
              <a:rPr lang="en-US" altLang="en-US" dirty="0">
                <a:latin typeface="Courier New" pitchFamily="49" charset="0"/>
              </a:rPr>
              <a:t>&gt; summary(tmod.4)$</a:t>
            </a:r>
            <a:r>
              <a:rPr lang="en-US" altLang="en-US" dirty="0" err="1">
                <a:latin typeface="Courier New" pitchFamily="49" charset="0"/>
              </a:rPr>
              <a:t>coef</a:t>
            </a:r>
            <a:endParaRPr lang="en-US" altLang="en-US" dirty="0">
              <a:latin typeface="Courier New" pitchFamily="49" charset="0"/>
            </a:endParaRPr>
          </a:p>
          <a:p>
            <a:endParaRPr lang="en-US" altLang="en-US" dirty="0">
              <a:latin typeface="Courier New" pitchFamily="49" charset="0"/>
            </a:endParaRPr>
          </a:p>
          <a:p>
            <a:r>
              <a:rPr lang="en-US" altLang="en-US" dirty="0">
                <a:latin typeface="Courier New" pitchFamily="49" charset="0"/>
              </a:rPr>
              <a:t>Call:  </a:t>
            </a:r>
            <a:r>
              <a:rPr lang="en-US" altLang="en-US" dirty="0" err="1">
                <a:latin typeface="Courier New" pitchFamily="49" charset="0"/>
              </a:rPr>
              <a:t>glmmML</a:t>
            </a:r>
            <a:r>
              <a:rPr lang="en-US" altLang="en-US" dirty="0">
                <a:latin typeface="Courier New" pitchFamily="49" charset="0"/>
              </a:rPr>
              <a:t>(formula = WB.DICHOT ~ LEAD * G.HRS, data = bh1996, cluster = GRP) </a:t>
            </a:r>
          </a:p>
          <a:p>
            <a:endParaRPr lang="en-US" altLang="en-US" dirty="0">
              <a:latin typeface="Courier New" pitchFamily="49" charset="0"/>
            </a:endParaRPr>
          </a:p>
          <a:p>
            <a:endParaRPr lang="en-US" altLang="en-US" dirty="0">
              <a:latin typeface="Courier New" pitchFamily="49" charset="0"/>
            </a:endParaRPr>
          </a:p>
          <a:p>
            <a:r>
              <a:rPr lang="en-US" altLang="en-US" dirty="0">
                <a:latin typeface="Courier New" pitchFamily="49" charset="0"/>
              </a:rPr>
              <a:t>                </a:t>
            </a:r>
            <a:r>
              <a:rPr lang="en-US" altLang="en-US" dirty="0" err="1">
                <a:latin typeface="Courier New" pitchFamily="49" charset="0"/>
              </a:rPr>
              <a:t>coef</a:t>
            </a:r>
            <a:r>
              <a:rPr lang="en-US" altLang="en-US" dirty="0">
                <a:latin typeface="Courier New" pitchFamily="49" charset="0"/>
              </a:rPr>
              <a:t> se(</a:t>
            </a:r>
            <a:r>
              <a:rPr lang="en-US" altLang="en-US" dirty="0" err="1">
                <a:latin typeface="Courier New" pitchFamily="49" charset="0"/>
              </a:rPr>
              <a:t>coef</a:t>
            </a:r>
            <a:r>
              <a:rPr lang="en-US" altLang="en-US" dirty="0">
                <a:latin typeface="Courier New" pitchFamily="49" charset="0"/>
              </a:rPr>
              <a:t>)       z </a:t>
            </a:r>
            <a:r>
              <a:rPr lang="en-US" altLang="en-US" dirty="0" err="1">
                <a:latin typeface="Courier New" pitchFamily="49" charset="0"/>
              </a:rPr>
              <a:t>Pr</a:t>
            </a:r>
            <a:r>
              <a:rPr lang="en-US" altLang="en-US" dirty="0">
                <a:latin typeface="Courier New" pitchFamily="49" charset="0"/>
              </a:rPr>
              <a:t>(&gt;|z|)</a:t>
            </a:r>
          </a:p>
          <a:p>
            <a:r>
              <a:rPr lang="en-US" altLang="en-US" dirty="0">
                <a:latin typeface="Courier New" pitchFamily="49" charset="0"/>
              </a:rPr>
              <a:t>(Intercept)  0.98411  1.52033  0.6473   0.5170</a:t>
            </a:r>
          </a:p>
          <a:p>
            <a:r>
              <a:rPr lang="en-US" altLang="en-US" dirty="0">
                <a:latin typeface="Courier New" pitchFamily="49" charset="0"/>
              </a:rPr>
              <a:t>LEAD         0.48226  0.49084  0.9825   0.3260</a:t>
            </a:r>
          </a:p>
          <a:p>
            <a:r>
              <a:rPr lang="en-US" altLang="en-US" dirty="0">
                <a:latin typeface="Courier New" pitchFamily="49" charset="0"/>
              </a:rPr>
              <a:t>G.HRS       -0.33626  0.13366 -2.5157   0.0119</a:t>
            </a:r>
          </a:p>
          <a:p>
            <a:r>
              <a:rPr lang="en-US" altLang="en-US" dirty="0">
                <a:latin typeface="Courier New" pitchFamily="49" charset="0"/>
              </a:rPr>
              <a:t>LEAD:G.HRS   0.04382  0.04327  1.0126   0.3110</a:t>
            </a:r>
          </a:p>
        </p:txBody>
      </p:sp>
    </p:spTree>
    <p:extLst>
      <p:ext uri="{BB962C8B-B14F-4D97-AF65-F5344CB8AC3E}">
        <p14:creationId xmlns:p14="http://schemas.microsoft.com/office/powerpoint/2010/main" val="2795343198"/>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Level-2 Predictors</a:t>
            </a:r>
            <a:endParaRPr lang="en-US" dirty="0"/>
          </a:p>
        </p:txBody>
      </p:sp>
      <p:sp>
        <p:nvSpPr>
          <p:cNvPr id="3" name="Content Placeholder 2"/>
          <p:cNvSpPr>
            <a:spLocks noGrp="1"/>
          </p:cNvSpPr>
          <p:nvPr>
            <p:ph idx="1"/>
          </p:nvPr>
        </p:nvSpPr>
        <p:spPr/>
        <p:txBody>
          <a:bodyPr/>
          <a:lstStyle/>
          <a:p>
            <a:r>
              <a:rPr lang="en-US" smtClean="0"/>
              <a:t>Bayesian multilevel</a:t>
            </a:r>
            <a:endParaRPr lang="en-US"/>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292</a:t>
            </a:fld>
            <a:endParaRPr lang="en-US"/>
          </a:p>
        </p:txBody>
      </p:sp>
    </p:spTree>
    <p:extLst>
      <p:ext uri="{BB962C8B-B14F-4D97-AF65-F5344CB8AC3E}">
        <p14:creationId xmlns:p14="http://schemas.microsoft.com/office/powerpoint/2010/main" val="1674009357"/>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Level-2 Predictors</a:t>
            </a:r>
            <a:endParaRPr lang="en-US" dirty="0"/>
          </a:p>
        </p:txBody>
      </p:sp>
      <p:sp>
        <p:nvSpPr>
          <p:cNvPr id="3" name="Content Placeholder 2"/>
          <p:cNvSpPr>
            <a:spLocks noGrp="1"/>
          </p:cNvSpPr>
          <p:nvPr>
            <p:ph idx="1"/>
          </p:nvPr>
        </p:nvSpPr>
        <p:spPr/>
        <p:txBody>
          <a:bodyPr/>
          <a:lstStyle/>
          <a:p>
            <a:r>
              <a:rPr lang="en-US" dirty="0" smtClean="0"/>
              <a:t>GLMM Exercise </a:t>
            </a:r>
            <a:r>
              <a:rPr lang="en-US" dirty="0"/>
              <a:t>4</a:t>
            </a:r>
            <a:r>
              <a:rPr lang="en-US" dirty="0" smtClean="0"/>
              <a:t>:</a:t>
            </a:r>
          </a:p>
          <a:p>
            <a:pPr lvl="1"/>
            <a:r>
              <a:rPr lang="en-US" dirty="0" smtClean="0"/>
              <a:t>Use the lq2002 dataset and:</a:t>
            </a:r>
          </a:p>
          <a:p>
            <a:pPr lvl="2"/>
            <a:r>
              <a:rPr lang="en-US" dirty="0" smtClean="0"/>
              <a:t>Regress HOST.DICHOT on TSIG (Task Significance) and shared perceptions of unit leadership (GLEAD)</a:t>
            </a:r>
          </a:p>
          <a:p>
            <a:pPr lvl="3"/>
            <a:r>
              <a:rPr lang="en-US" sz="2400" dirty="0" smtClean="0"/>
              <a:t>Are shared perceptions of leadership related to average rates of hostility in the group?</a:t>
            </a:r>
          </a:p>
          <a:p>
            <a:pPr lvl="3"/>
            <a:r>
              <a:rPr lang="en-US" sz="2400" dirty="0" smtClean="0"/>
              <a:t>Do shared perceptions of unit leadership moderate the relationship between individual perceptions of task significance and probability of being positive for hostility?</a:t>
            </a:r>
          </a:p>
          <a:p>
            <a:pPr lvl="1"/>
            <a:endParaRPr lang="en-US" dirty="0" smtClean="0"/>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42C316D0-A51E-4A1F-9155-03380F8B31EB}" type="slidenum">
              <a:rPr lang="en-US" smtClean="0"/>
              <a:pPr>
                <a:defRPr/>
              </a:pPr>
              <a:t>293</a:t>
            </a:fld>
            <a:endParaRPr lang="en-US"/>
          </a:p>
        </p:txBody>
      </p:sp>
    </p:spTree>
    <p:extLst>
      <p:ext uri="{BB962C8B-B14F-4D97-AF65-F5344CB8AC3E}">
        <p14:creationId xmlns:p14="http://schemas.microsoft.com/office/powerpoint/2010/main" val="137329726"/>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BB29618B-D395-4622-9304-B7F21BBA54E8}" type="slidenum">
              <a:rPr lang="en-US"/>
              <a:pPr>
                <a:defRPr/>
              </a:pPr>
              <a:t>294</a:t>
            </a:fld>
            <a:endParaRPr lang="en-US"/>
          </a:p>
        </p:txBody>
      </p:sp>
      <p:sp>
        <p:nvSpPr>
          <p:cNvPr id="202757" name="Rectangle 2"/>
          <p:cNvSpPr>
            <a:spLocks noGrp="1" noChangeArrowheads="1"/>
          </p:cNvSpPr>
          <p:nvPr>
            <p:ph type="ctrTitle"/>
          </p:nvPr>
        </p:nvSpPr>
        <p:spPr>
          <a:xfrm>
            <a:off x="685800" y="2286000"/>
            <a:ext cx="7772400" cy="1143000"/>
          </a:xfrm>
        </p:spPr>
        <p:txBody>
          <a:bodyPr/>
          <a:lstStyle/>
          <a:p>
            <a:r>
              <a:rPr lang="en-US" altLang="en-US" dirty="0" smtClean="0"/>
              <a:t>Part VII</a:t>
            </a:r>
          </a:p>
        </p:txBody>
      </p:sp>
      <p:sp>
        <p:nvSpPr>
          <p:cNvPr id="202758" name="Rectangle 3"/>
          <p:cNvSpPr>
            <a:spLocks noGrp="1" noChangeArrowheads="1"/>
          </p:cNvSpPr>
          <p:nvPr>
            <p:ph type="subTitle" idx="1"/>
          </p:nvPr>
        </p:nvSpPr>
        <p:spPr/>
        <p:txBody>
          <a:bodyPr/>
          <a:lstStyle/>
          <a:p>
            <a:r>
              <a:rPr lang="en-US" altLang="en-US" dirty="0" smtClean="0"/>
              <a:t>Three-level models and other extensions in </a:t>
            </a:r>
            <a:r>
              <a:rPr lang="en-US" altLang="en-US" dirty="0" err="1" smtClean="0"/>
              <a:t>lme</a:t>
            </a:r>
            <a:r>
              <a:rPr lang="en-US" altLang="en-US" dirty="0" smtClean="0"/>
              <a:t> and </a:t>
            </a:r>
            <a:r>
              <a:rPr lang="en-US" altLang="en-US" dirty="0" err="1" smtClean="0"/>
              <a:t>lmer</a:t>
            </a:r>
            <a:endParaRPr lang="en-US" altLang="en-US" dirty="0" smtClean="0"/>
          </a:p>
        </p:txBody>
      </p:sp>
    </p:spTree>
    <p:extLst>
      <p:ext uri="{BB962C8B-B14F-4D97-AF65-F5344CB8AC3E}">
        <p14:creationId xmlns:p14="http://schemas.microsoft.com/office/powerpoint/2010/main" val="869373412"/>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Four-Level Model</a:t>
            </a:r>
            <a:endParaRPr lang="en-US" dirty="0"/>
          </a:p>
        </p:txBody>
      </p:sp>
      <p:sp>
        <p:nvSpPr>
          <p:cNvPr id="3" name="Content Placeholder 2"/>
          <p:cNvSpPr>
            <a:spLocks noGrp="1"/>
          </p:cNvSpPr>
          <p:nvPr>
            <p:ph idx="1"/>
          </p:nvPr>
        </p:nvSpPr>
        <p:spPr/>
        <p:txBody>
          <a:bodyPr/>
          <a:lstStyle/>
          <a:p>
            <a:r>
              <a:rPr lang="en-US" dirty="0" smtClean="0"/>
              <a:t>Repeated measures nested within individuals nested in Companies nested in Battalions</a:t>
            </a:r>
          </a:p>
          <a:p>
            <a:pPr lvl="1"/>
            <a:r>
              <a:rPr lang="en-US" dirty="0" smtClean="0"/>
              <a:t>Random intercepts across all levels</a:t>
            </a:r>
          </a:p>
          <a:p>
            <a:pPr lvl="1"/>
            <a:r>
              <a:rPr lang="en-US" dirty="0" smtClean="0"/>
              <a:t>Order matters!  Highest level first</a:t>
            </a:r>
            <a:endParaRPr lang="en-US" dirty="0"/>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295</a:t>
            </a:fld>
            <a:endParaRPr lang="en-US"/>
          </a:p>
        </p:txBody>
      </p:sp>
      <p:sp>
        <p:nvSpPr>
          <p:cNvPr id="7" name="Rectangle 6"/>
          <p:cNvSpPr>
            <a:spLocks noChangeArrowheads="1"/>
          </p:cNvSpPr>
          <p:nvPr/>
        </p:nvSpPr>
        <p:spPr bwMode="auto">
          <a:xfrm>
            <a:off x="1098550" y="2995203"/>
            <a:ext cx="7186613" cy="3139321"/>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r>
              <a:rPr lang="en-US" altLang="en-US" dirty="0" smtClean="0">
                <a:latin typeface="Courier New" pitchFamily="49" charset="0"/>
              </a:rPr>
              <a:t>&gt; </a:t>
            </a:r>
            <a:r>
              <a:rPr lang="en-US" altLang="en-US" dirty="0" err="1" smtClean="0">
                <a:latin typeface="Courier New" pitchFamily="49" charset="0"/>
              </a:rPr>
              <a:t>tmod</a:t>
            </a:r>
            <a:r>
              <a:rPr lang="en-US" altLang="en-US" dirty="0">
                <a:latin typeface="Courier New" pitchFamily="49" charset="0"/>
              </a:rPr>
              <a:t>&lt;-</a:t>
            </a:r>
            <a:r>
              <a:rPr lang="en-US" altLang="en-US" dirty="0" err="1">
                <a:latin typeface="Courier New" pitchFamily="49" charset="0"/>
              </a:rPr>
              <a:t>lme</a:t>
            </a:r>
            <a:r>
              <a:rPr lang="en-US" altLang="en-US" dirty="0">
                <a:latin typeface="Courier New" pitchFamily="49" charset="0"/>
              </a:rPr>
              <a:t>(JSAT~1,random=~1|BTN/COMPANY/SUBNUM</a:t>
            </a:r>
            <a:r>
              <a:rPr lang="en-US" altLang="en-US" dirty="0" smtClean="0">
                <a:latin typeface="Courier New" pitchFamily="49" charset="0"/>
              </a:rPr>
              <a:t>, </a:t>
            </a:r>
          </a:p>
          <a:p>
            <a:r>
              <a:rPr lang="en-US" altLang="en-US" dirty="0" smtClean="0">
                <a:latin typeface="Courier New" pitchFamily="49" charset="0"/>
              </a:rPr>
              <a:t>   </a:t>
            </a:r>
            <a:r>
              <a:rPr lang="en-US" altLang="en-US" dirty="0" err="1" smtClean="0">
                <a:latin typeface="Courier New" pitchFamily="49" charset="0"/>
              </a:rPr>
              <a:t>univbct,na.action</a:t>
            </a:r>
            <a:r>
              <a:rPr lang="en-US" altLang="en-US" dirty="0" smtClean="0">
                <a:latin typeface="Courier New" pitchFamily="49" charset="0"/>
              </a:rPr>
              <a:t>=</a:t>
            </a:r>
            <a:r>
              <a:rPr lang="en-US" altLang="en-US" dirty="0" err="1" smtClean="0">
                <a:latin typeface="Courier New" pitchFamily="49" charset="0"/>
              </a:rPr>
              <a:t>na.omit</a:t>
            </a:r>
            <a:r>
              <a:rPr lang="en-US" altLang="en-US" dirty="0">
                <a:latin typeface="Courier New" pitchFamily="49" charset="0"/>
              </a:rPr>
              <a:t>)</a:t>
            </a:r>
          </a:p>
          <a:p>
            <a:r>
              <a:rPr lang="en-US" altLang="en-US" dirty="0">
                <a:latin typeface="Courier New" pitchFamily="49" charset="0"/>
              </a:rPr>
              <a:t>&gt; </a:t>
            </a:r>
            <a:r>
              <a:rPr lang="en-US" altLang="en-US" dirty="0" err="1">
                <a:latin typeface="Courier New" pitchFamily="49" charset="0"/>
              </a:rPr>
              <a:t>VarCorr</a:t>
            </a:r>
            <a:r>
              <a:rPr lang="en-US" altLang="en-US" dirty="0">
                <a:latin typeface="Courier New" pitchFamily="49" charset="0"/>
              </a:rPr>
              <a:t>(</a:t>
            </a:r>
            <a:r>
              <a:rPr lang="en-US" altLang="en-US" dirty="0" err="1">
                <a:latin typeface="Courier New" pitchFamily="49" charset="0"/>
              </a:rPr>
              <a:t>tmod</a:t>
            </a:r>
            <a:r>
              <a:rPr lang="en-US" altLang="en-US" dirty="0">
                <a:latin typeface="Courier New" pitchFamily="49" charset="0"/>
              </a:rPr>
              <a:t>)</a:t>
            </a:r>
          </a:p>
          <a:p>
            <a:r>
              <a:rPr lang="en-US" altLang="en-US" dirty="0">
                <a:latin typeface="Courier New" pitchFamily="49" charset="0"/>
              </a:rPr>
              <a:t>            Variance     </a:t>
            </a:r>
            <a:r>
              <a:rPr lang="en-US" altLang="en-US" dirty="0" err="1">
                <a:latin typeface="Courier New" pitchFamily="49" charset="0"/>
              </a:rPr>
              <a:t>StdDev</a:t>
            </a:r>
            <a:r>
              <a:rPr lang="en-US" altLang="en-US" dirty="0">
                <a:latin typeface="Courier New" pitchFamily="49" charset="0"/>
              </a:rPr>
              <a:t>    </a:t>
            </a:r>
          </a:p>
          <a:p>
            <a:r>
              <a:rPr lang="en-US" altLang="en-US" dirty="0">
                <a:latin typeface="Courier New" pitchFamily="49" charset="0"/>
              </a:rPr>
              <a:t>BTN =       </a:t>
            </a:r>
            <a:r>
              <a:rPr lang="en-US" altLang="en-US" dirty="0" err="1">
                <a:latin typeface="Courier New" pitchFamily="49" charset="0"/>
              </a:rPr>
              <a:t>pdLogChol</a:t>
            </a:r>
            <a:r>
              <a:rPr lang="en-US" altLang="en-US" dirty="0">
                <a:latin typeface="Courier New" pitchFamily="49" charset="0"/>
              </a:rPr>
              <a:t>(1)           </a:t>
            </a:r>
          </a:p>
          <a:p>
            <a:r>
              <a:rPr lang="en-US" altLang="en-US" dirty="0">
                <a:latin typeface="Courier New" pitchFamily="49" charset="0"/>
              </a:rPr>
              <a:t>(Intercept) 6.972769e-08 0.00026406</a:t>
            </a:r>
          </a:p>
          <a:p>
            <a:r>
              <a:rPr lang="en-US" altLang="en-US" dirty="0">
                <a:latin typeface="Courier New" pitchFamily="49" charset="0"/>
              </a:rPr>
              <a:t>COMPANY =   </a:t>
            </a:r>
            <a:r>
              <a:rPr lang="en-US" altLang="en-US" dirty="0" err="1">
                <a:latin typeface="Courier New" pitchFamily="49" charset="0"/>
              </a:rPr>
              <a:t>pdLogChol</a:t>
            </a:r>
            <a:r>
              <a:rPr lang="en-US" altLang="en-US" dirty="0">
                <a:latin typeface="Courier New" pitchFamily="49" charset="0"/>
              </a:rPr>
              <a:t>(1)           </a:t>
            </a:r>
          </a:p>
          <a:p>
            <a:r>
              <a:rPr lang="en-US" altLang="en-US" dirty="0">
                <a:latin typeface="Courier New" pitchFamily="49" charset="0"/>
              </a:rPr>
              <a:t>(Intercept) 4.705573e-02 0.21692333</a:t>
            </a:r>
          </a:p>
          <a:p>
            <a:r>
              <a:rPr lang="en-US" altLang="en-US" dirty="0">
                <a:latin typeface="Courier New" pitchFamily="49" charset="0"/>
              </a:rPr>
              <a:t>SUBNUM =    </a:t>
            </a:r>
            <a:r>
              <a:rPr lang="en-US" altLang="en-US" dirty="0" err="1">
                <a:latin typeface="Courier New" pitchFamily="49" charset="0"/>
              </a:rPr>
              <a:t>pdLogChol</a:t>
            </a:r>
            <a:r>
              <a:rPr lang="en-US" altLang="en-US" dirty="0">
                <a:latin typeface="Courier New" pitchFamily="49" charset="0"/>
              </a:rPr>
              <a:t>(1)           </a:t>
            </a:r>
          </a:p>
          <a:p>
            <a:r>
              <a:rPr lang="en-US" altLang="en-US" dirty="0">
                <a:latin typeface="Courier New" pitchFamily="49" charset="0"/>
              </a:rPr>
              <a:t>(Intercept) 3.951082e-01 0.62857631</a:t>
            </a:r>
          </a:p>
          <a:p>
            <a:r>
              <a:rPr lang="en-US" altLang="en-US" dirty="0">
                <a:latin typeface="Courier New" pitchFamily="49" charset="0"/>
              </a:rPr>
              <a:t>Residual    4.319407e-01 0.65722196</a:t>
            </a:r>
          </a:p>
        </p:txBody>
      </p:sp>
    </p:spTree>
    <p:extLst>
      <p:ext uri="{BB962C8B-B14F-4D97-AF65-F5344CB8AC3E}">
        <p14:creationId xmlns:p14="http://schemas.microsoft.com/office/powerpoint/2010/main" val="3662990100"/>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Four-Level Model</a:t>
            </a:r>
            <a:endParaRPr lang="en-US" dirty="0"/>
          </a:p>
        </p:txBody>
      </p:sp>
      <p:sp>
        <p:nvSpPr>
          <p:cNvPr id="3" name="Content Placeholder 2"/>
          <p:cNvSpPr>
            <a:spLocks noGrp="1"/>
          </p:cNvSpPr>
          <p:nvPr>
            <p:ph idx="1"/>
          </p:nvPr>
        </p:nvSpPr>
        <p:spPr/>
        <p:txBody>
          <a:bodyPr/>
          <a:lstStyle/>
          <a:p>
            <a:r>
              <a:rPr lang="en-US" dirty="0" smtClean="0"/>
              <a:t>ICC(1) values for each level</a:t>
            </a:r>
            <a:endParaRPr lang="en-US" dirty="0"/>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296</a:t>
            </a:fld>
            <a:endParaRPr lang="en-US"/>
          </a:p>
        </p:txBody>
      </p:sp>
      <p:sp>
        <p:nvSpPr>
          <p:cNvPr id="7" name="Rectangle 6"/>
          <p:cNvSpPr>
            <a:spLocks noChangeArrowheads="1"/>
          </p:cNvSpPr>
          <p:nvPr/>
        </p:nvSpPr>
        <p:spPr bwMode="auto">
          <a:xfrm>
            <a:off x="1098550" y="1703116"/>
            <a:ext cx="7186613" cy="452431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r>
              <a:rPr lang="en-US" altLang="en-US" dirty="0" smtClean="0">
                <a:latin typeface="Courier New" pitchFamily="49" charset="0"/>
              </a:rPr>
              <a:t>&gt; </a:t>
            </a:r>
            <a:r>
              <a:rPr lang="en-US" altLang="en-US" dirty="0" err="1" smtClean="0">
                <a:latin typeface="Courier New" pitchFamily="49" charset="0"/>
              </a:rPr>
              <a:t>VarCorr</a:t>
            </a:r>
            <a:r>
              <a:rPr lang="en-US" altLang="en-US" dirty="0" smtClean="0">
                <a:latin typeface="Courier New" pitchFamily="49" charset="0"/>
              </a:rPr>
              <a:t>(</a:t>
            </a:r>
            <a:r>
              <a:rPr lang="en-US" altLang="en-US" dirty="0" err="1" smtClean="0">
                <a:latin typeface="Courier New" pitchFamily="49" charset="0"/>
              </a:rPr>
              <a:t>tmod</a:t>
            </a:r>
            <a:r>
              <a:rPr lang="en-US" altLang="en-US" dirty="0" smtClean="0">
                <a:latin typeface="Courier New" pitchFamily="49" charset="0"/>
              </a:rPr>
              <a:t>)</a:t>
            </a:r>
          </a:p>
          <a:p>
            <a:r>
              <a:rPr lang="en-US" altLang="en-US" dirty="0" smtClean="0">
                <a:latin typeface="Courier New" pitchFamily="49" charset="0"/>
              </a:rPr>
              <a:t>            Variance     </a:t>
            </a:r>
            <a:r>
              <a:rPr lang="en-US" altLang="en-US" dirty="0" err="1" smtClean="0">
                <a:latin typeface="Courier New" pitchFamily="49" charset="0"/>
              </a:rPr>
              <a:t>StdDev</a:t>
            </a:r>
            <a:r>
              <a:rPr lang="en-US" altLang="en-US" dirty="0" smtClean="0">
                <a:latin typeface="Courier New" pitchFamily="49" charset="0"/>
              </a:rPr>
              <a:t>    </a:t>
            </a:r>
          </a:p>
          <a:p>
            <a:r>
              <a:rPr lang="en-US" altLang="en-US" dirty="0" smtClean="0">
                <a:latin typeface="Courier New" pitchFamily="49" charset="0"/>
              </a:rPr>
              <a:t>BTN =       </a:t>
            </a:r>
            <a:r>
              <a:rPr lang="en-US" altLang="en-US" dirty="0" err="1" smtClean="0">
                <a:latin typeface="Courier New" pitchFamily="49" charset="0"/>
              </a:rPr>
              <a:t>pdLogChol</a:t>
            </a:r>
            <a:r>
              <a:rPr lang="en-US" altLang="en-US" dirty="0" smtClean="0">
                <a:latin typeface="Courier New" pitchFamily="49" charset="0"/>
              </a:rPr>
              <a:t>(1)           </a:t>
            </a:r>
          </a:p>
          <a:p>
            <a:r>
              <a:rPr lang="en-US" altLang="en-US" dirty="0" smtClean="0">
                <a:latin typeface="Courier New" pitchFamily="49" charset="0"/>
              </a:rPr>
              <a:t>(Intercept) 6.972769e-08 0.00026406</a:t>
            </a:r>
          </a:p>
          <a:p>
            <a:r>
              <a:rPr lang="en-US" altLang="en-US" dirty="0" smtClean="0">
                <a:latin typeface="Courier New" pitchFamily="49" charset="0"/>
              </a:rPr>
              <a:t>COMPANY =   </a:t>
            </a:r>
            <a:r>
              <a:rPr lang="en-US" altLang="en-US" dirty="0" err="1" smtClean="0">
                <a:latin typeface="Courier New" pitchFamily="49" charset="0"/>
              </a:rPr>
              <a:t>pdLogChol</a:t>
            </a:r>
            <a:r>
              <a:rPr lang="en-US" altLang="en-US" dirty="0" smtClean="0">
                <a:latin typeface="Courier New" pitchFamily="49" charset="0"/>
              </a:rPr>
              <a:t>(1)           </a:t>
            </a:r>
          </a:p>
          <a:p>
            <a:r>
              <a:rPr lang="en-US" altLang="en-US" dirty="0" smtClean="0">
                <a:latin typeface="Courier New" pitchFamily="49" charset="0"/>
              </a:rPr>
              <a:t>(Intercept) 4.705573e-02 0.21692333</a:t>
            </a:r>
          </a:p>
          <a:p>
            <a:r>
              <a:rPr lang="en-US" altLang="en-US" dirty="0" smtClean="0">
                <a:latin typeface="Courier New" pitchFamily="49" charset="0"/>
              </a:rPr>
              <a:t>SUBNUM =    </a:t>
            </a:r>
            <a:r>
              <a:rPr lang="en-US" altLang="en-US" dirty="0" err="1" smtClean="0">
                <a:latin typeface="Courier New" pitchFamily="49" charset="0"/>
              </a:rPr>
              <a:t>pdLogChol</a:t>
            </a:r>
            <a:r>
              <a:rPr lang="en-US" altLang="en-US" dirty="0" smtClean="0">
                <a:latin typeface="Courier New" pitchFamily="49" charset="0"/>
              </a:rPr>
              <a:t>(1)           </a:t>
            </a:r>
          </a:p>
          <a:p>
            <a:r>
              <a:rPr lang="en-US" altLang="en-US" dirty="0" smtClean="0">
                <a:latin typeface="Courier New" pitchFamily="49" charset="0"/>
              </a:rPr>
              <a:t>(Intercept) 3.951082e-01 0.62857631</a:t>
            </a:r>
          </a:p>
          <a:p>
            <a:r>
              <a:rPr lang="en-US" altLang="en-US" dirty="0" smtClean="0">
                <a:latin typeface="Courier New" pitchFamily="49" charset="0"/>
              </a:rPr>
              <a:t>Residual    4.319407e-01 0.65722196</a:t>
            </a:r>
          </a:p>
          <a:p>
            <a:endParaRPr lang="en-US" altLang="en-US" dirty="0">
              <a:latin typeface="Courier New" pitchFamily="49" charset="0"/>
            </a:endParaRPr>
          </a:p>
          <a:p>
            <a:r>
              <a:rPr lang="en-US" altLang="en-US" dirty="0" smtClean="0">
                <a:latin typeface="Courier New" pitchFamily="49" charset="0"/>
              </a:rPr>
              <a:t>&gt; 6.972769e-08</a:t>
            </a:r>
            <a:r>
              <a:rPr lang="en-US" altLang="en-US" dirty="0">
                <a:latin typeface="Courier New" pitchFamily="49" charset="0"/>
              </a:rPr>
              <a:t>/(6.972769e-08+4.705573e-02</a:t>
            </a:r>
            <a:r>
              <a:rPr lang="en-US" altLang="en-US" dirty="0" smtClean="0">
                <a:latin typeface="Courier New" pitchFamily="49" charset="0"/>
              </a:rPr>
              <a:t>+</a:t>
            </a:r>
          </a:p>
          <a:p>
            <a:r>
              <a:rPr lang="en-US" altLang="en-US" dirty="0" smtClean="0">
                <a:latin typeface="Courier New" pitchFamily="49" charset="0"/>
              </a:rPr>
              <a:t>      3.951082e-01+4.319407e-01</a:t>
            </a:r>
            <a:r>
              <a:rPr lang="en-US" altLang="en-US" dirty="0">
                <a:latin typeface="Courier New" pitchFamily="49" charset="0"/>
              </a:rPr>
              <a:t>)</a:t>
            </a:r>
          </a:p>
          <a:p>
            <a:r>
              <a:rPr lang="en-US" altLang="en-US" b="1" dirty="0">
                <a:latin typeface="Courier New" pitchFamily="49" charset="0"/>
              </a:rPr>
              <a:t>[1] </a:t>
            </a:r>
            <a:r>
              <a:rPr lang="en-US" altLang="en-US" b="1" dirty="0" smtClean="0">
                <a:latin typeface="Courier New" pitchFamily="49" charset="0"/>
              </a:rPr>
              <a:t>7.977041e-08</a:t>
            </a:r>
            <a:r>
              <a:rPr lang="en-US" altLang="en-US" dirty="0" smtClean="0">
                <a:latin typeface="Courier New" pitchFamily="49" charset="0"/>
              </a:rPr>
              <a:t>   #BN level</a:t>
            </a:r>
            <a:endParaRPr lang="en-US" altLang="en-US" dirty="0">
              <a:latin typeface="Courier New" pitchFamily="49" charset="0"/>
            </a:endParaRPr>
          </a:p>
          <a:p>
            <a:r>
              <a:rPr lang="en-US" altLang="en-US" dirty="0" smtClean="0">
                <a:latin typeface="Courier New" pitchFamily="49" charset="0"/>
              </a:rPr>
              <a:t>&gt; (</a:t>
            </a:r>
            <a:r>
              <a:rPr lang="en-US" altLang="en-US" dirty="0">
                <a:latin typeface="Courier New" pitchFamily="49" charset="0"/>
              </a:rPr>
              <a:t>6.972769e-08+4.705573e-02)/(6.972769e-08</a:t>
            </a:r>
            <a:r>
              <a:rPr lang="en-US" altLang="en-US" dirty="0" smtClean="0">
                <a:latin typeface="Courier New" pitchFamily="49" charset="0"/>
              </a:rPr>
              <a:t>+</a:t>
            </a:r>
          </a:p>
          <a:p>
            <a:r>
              <a:rPr lang="en-US" altLang="en-US" dirty="0" smtClean="0">
                <a:latin typeface="Courier New" pitchFamily="49" charset="0"/>
              </a:rPr>
              <a:t>      4.705573e-02+3.951082e-01+4.319407e-01</a:t>
            </a:r>
            <a:r>
              <a:rPr lang="en-US" altLang="en-US" dirty="0">
                <a:latin typeface="Courier New" pitchFamily="49" charset="0"/>
              </a:rPr>
              <a:t>)</a:t>
            </a:r>
          </a:p>
          <a:p>
            <a:r>
              <a:rPr lang="en-US" altLang="en-US" b="1" dirty="0">
                <a:latin typeface="Courier New" pitchFamily="49" charset="0"/>
              </a:rPr>
              <a:t>[1] </a:t>
            </a:r>
            <a:r>
              <a:rPr lang="en-US" altLang="en-US" b="1" dirty="0" smtClean="0">
                <a:latin typeface="Courier New" pitchFamily="49" charset="0"/>
              </a:rPr>
              <a:t>0.05383314</a:t>
            </a:r>
            <a:r>
              <a:rPr lang="en-US" altLang="en-US" dirty="0" smtClean="0">
                <a:latin typeface="Courier New" pitchFamily="49" charset="0"/>
              </a:rPr>
              <a:t>  #Company Level inherit from BN</a:t>
            </a:r>
            <a:endParaRPr lang="en-US" altLang="en-US" dirty="0">
              <a:latin typeface="Courier New" pitchFamily="49" charset="0"/>
            </a:endParaRPr>
          </a:p>
        </p:txBody>
      </p:sp>
    </p:spTree>
    <p:extLst>
      <p:ext uri="{BB962C8B-B14F-4D97-AF65-F5344CB8AC3E}">
        <p14:creationId xmlns:p14="http://schemas.microsoft.com/office/powerpoint/2010/main" val="3944448007"/>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Four-Level Model</a:t>
            </a:r>
            <a:endParaRPr lang="en-US" dirty="0"/>
          </a:p>
        </p:txBody>
      </p:sp>
      <p:sp>
        <p:nvSpPr>
          <p:cNvPr id="3" name="Content Placeholder 2"/>
          <p:cNvSpPr>
            <a:spLocks noGrp="1"/>
          </p:cNvSpPr>
          <p:nvPr>
            <p:ph idx="1"/>
          </p:nvPr>
        </p:nvSpPr>
        <p:spPr/>
        <p:txBody>
          <a:bodyPr/>
          <a:lstStyle/>
          <a:p>
            <a:r>
              <a:rPr lang="en-US" dirty="0" smtClean="0"/>
              <a:t>ICC(1) values for each level</a:t>
            </a:r>
            <a:endParaRPr lang="en-US" dirty="0"/>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297</a:t>
            </a:fld>
            <a:endParaRPr lang="en-US"/>
          </a:p>
        </p:txBody>
      </p:sp>
      <p:sp>
        <p:nvSpPr>
          <p:cNvPr id="7" name="Rectangle 6"/>
          <p:cNvSpPr>
            <a:spLocks noChangeArrowheads="1"/>
          </p:cNvSpPr>
          <p:nvPr/>
        </p:nvSpPr>
        <p:spPr bwMode="auto">
          <a:xfrm>
            <a:off x="1098550" y="1703116"/>
            <a:ext cx="7186613" cy="452431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r>
              <a:rPr lang="en-US" altLang="en-US" dirty="0" smtClean="0">
                <a:latin typeface="Courier New" pitchFamily="49" charset="0"/>
              </a:rPr>
              <a:t>&gt; </a:t>
            </a:r>
            <a:r>
              <a:rPr lang="en-US" altLang="en-US" dirty="0" err="1" smtClean="0">
                <a:latin typeface="Courier New" pitchFamily="49" charset="0"/>
              </a:rPr>
              <a:t>VarCorr</a:t>
            </a:r>
            <a:r>
              <a:rPr lang="en-US" altLang="en-US" dirty="0" smtClean="0">
                <a:latin typeface="Courier New" pitchFamily="49" charset="0"/>
              </a:rPr>
              <a:t>(</a:t>
            </a:r>
            <a:r>
              <a:rPr lang="en-US" altLang="en-US" dirty="0" err="1" smtClean="0">
                <a:latin typeface="Courier New" pitchFamily="49" charset="0"/>
              </a:rPr>
              <a:t>tmod</a:t>
            </a:r>
            <a:r>
              <a:rPr lang="en-US" altLang="en-US" dirty="0" smtClean="0">
                <a:latin typeface="Courier New" pitchFamily="49" charset="0"/>
              </a:rPr>
              <a:t>)</a:t>
            </a:r>
          </a:p>
          <a:p>
            <a:r>
              <a:rPr lang="en-US" altLang="en-US" dirty="0" smtClean="0">
                <a:latin typeface="Courier New" pitchFamily="49" charset="0"/>
              </a:rPr>
              <a:t>            Variance     </a:t>
            </a:r>
            <a:r>
              <a:rPr lang="en-US" altLang="en-US" dirty="0" err="1" smtClean="0">
                <a:latin typeface="Courier New" pitchFamily="49" charset="0"/>
              </a:rPr>
              <a:t>StdDev</a:t>
            </a:r>
            <a:r>
              <a:rPr lang="en-US" altLang="en-US" dirty="0" smtClean="0">
                <a:latin typeface="Courier New" pitchFamily="49" charset="0"/>
              </a:rPr>
              <a:t>    </a:t>
            </a:r>
          </a:p>
          <a:p>
            <a:r>
              <a:rPr lang="en-US" altLang="en-US" dirty="0" smtClean="0">
                <a:latin typeface="Courier New" pitchFamily="49" charset="0"/>
              </a:rPr>
              <a:t>BTN =       </a:t>
            </a:r>
            <a:r>
              <a:rPr lang="en-US" altLang="en-US" dirty="0" err="1" smtClean="0">
                <a:latin typeface="Courier New" pitchFamily="49" charset="0"/>
              </a:rPr>
              <a:t>pdLogChol</a:t>
            </a:r>
            <a:r>
              <a:rPr lang="en-US" altLang="en-US" dirty="0" smtClean="0">
                <a:latin typeface="Courier New" pitchFamily="49" charset="0"/>
              </a:rPr>
              <a:t>(1)           </a:t>
            </a:r>
          </a:p>
          <a:p>
            <a:r>
              <a:rPr lang="en-US" altLang="en-US" dirty="0" smtClean="0">
                <a:latin typeface="Courier New" pitchFamily="49" charset="0"/>
              </a:rPr>
              <a:t>(Intercept) 6.972769e-08 0.00026406</a:t>
            </a:r>
          </a:p>
          <a:p>
            <a:r>
              <a:rPr lang="en-US" altLang="en-US" dirty="0" smtClean="0">
                <a:latin typeface="Courier New" pitchFamily="49" charset="0"/>
              </a:rPr>
              <a:t>COMPANY =   </a:t>
            </a:r>
            <a:r>
              <a:rPr lang="en-US" altLang="en-US" dirty="0" err="1" smtClean="0">
                <a:latin typeface="Courier New" pitchFamily="49" charset="0"/>
              </a:rPr>
              <a:t>pdLogChol</a:t>
            </a:r>
            <a:r>
              <a:rPr lang="en-US" altLang="en-US" dirty="0" smtClean="0">
                <a:latin typeface="Courier New" pitchFamily="49" charset="0"/>
              </a:rPr>
              <a:t>(1)           </a:t>
            </a:r>
          </a:p>
          <a:p>
            <a:r>
              <a:rPr lang="en-US" altLang="en-US" dirty="0" smtClean="0">
                <a:latin typeface="Courier New" pitchFamily="49" charset="0"/>
              </a:rPr>
              <a:t>(Intercept) 4.705573e-02 0.21692333</a:t>
            </a:r>
          </a:p>
          <a:p>
            <a:r>
              <a:rPr lang="en-US" altLang="en-US" dirty="0" smtClean="0">
                <a:latin typeface="Courier New" pitchFamily="49" charset="0"/>
              </a:rPr>
              <a:t>SUBNUM =    </a:t>
            </a:r>
            <a:r>
              <a:rPr lang="en-US" altLang="en-US" dirty="0" err="1" smtClean="0">
                <a:latin typeface="Courier New" pitchFamily="49" charset="0"/>
              </a:rPr>
              <a:t>pdLogChol</a:t>
            </a:r>
            <a:r>
              <a:rPr lang="en-US" altLang="en-US" dirty="0" smtClean="0">
                <a:latin typeface="Courier New" pitchFamily="49" charset="0"/>
              </a:rPr>
              <a:t>(1)           </a:t>
            </a:r>
          </a:p>
          <a:p>
            <a:r>
              <a:rPr lang="en-US" altLang="en-US" dirty="0" smtClean="0">
                <a:latin typeface="Courier New" pitchFamily="49" charset="0"/>
              </a:rPr>
              <a:t>(Intercept) 3.951082e-01 0.62857631</a:t>
            </a:r>
          </a:p>
          <a:p>
            <a:r>
              <a:rPr lang="en-US" altLang="en-US" dirty="0" smtClean="0">
                <a:latin typeface="Courier New" pitchFamily="49" charset="0"/>
              </a:rPr>
              <a:t>Residual    4.319407e-01 0.65722196</a:t>
            </a:r>
          </a:p>
          <a:p>
            <a:r>
              <a:rPr lang="en-US" altLang="en-US" dirty="0" smtClean="0">
                <a:latin typeface="Courier New" pitchFamily="49" charset="0"/>
              </a:rPr>
              <a:t>&gt; (</a:t>
            </a:r>
            <a:r>
              <a:rPr lang="en-US" altLang="en-US" dirty="0">
                <a:latin typeface="Courier New" pitchFamily="49" charset="0"/>
              </a:rPr>
              <a:t>6.972769e-08+4.705573e-02)/(6.972769e-08</a:t>
            </a:r>
            <a:r>
              <a:rPr lang="en-US" altLang="en-US" dirty="0" smtClean="0">
                <a:latin typeface="Courier New" pitchFamily="49" charset="0"/>
              </a:rPr>
              <a:t>+</a:t>
            </a:r>
          </a:p>
          <a:p>
            <a:r>
              <a:rPr lang="en-US" altLang="en-US" dirty="0" smtClean="0">
                <a:latin typeface="Courier New" pitchFamily="49" charset="0"/>
              </a:rPr>
              <a:t>      4.705573e-02+3.951082e-01+4.319407e-01</a:t>
            </a:r>
            <a:r>
              <a:rPr lang="en-US" altLang="en-US" dirty="0">
                <a:latin typeface="Courier New" pitchFamily="49" charset="0"/>
              </a:rPr>
              <a:t>)</a:t>
            </a:r>
          </a:p>
          <a:p>
            <a:r>
              <a:rPr lang="en-US" altLang="en-US" b="1" dirty="0">
                <a:latin typeface="Courier New" pitchFamily="49" charset="0"/>
              </a:rPr>
              <a:t>[1] </a:t>
            </a:r>
            <a:r>
              <a:rPr lang="en-US" altLang="en-US" b="1" dirty="0" smtClean="0">
                <a:latin typeface="Courier New" pitchFamily="49" charset="0"/>
              </a:rPr>
              <a:t>0.05383314</a:t>
            </a:r>
            <a:r>
              <a:rPr lang="en-US" altLang="en-US" dirty="0" smtClean="0">
                <a:latin typeface="Courier New" pitchFamily="49" charset="0"/>
              </a:rPr>
              <a:t>  #Company Level inherit from BN</a:t>
            </a:r>
          </a:p>
          <a:p>
            <a:endParaRPr lang="en-US" altLang="en-US" dirty="0" smtClean="0">
              <a:latin typeface="Courier New" pitchFamily="49" charset="0"/>
            </a:endParaRPr>
          </a:p>
          <a:p>
            <a:r>
              <a:rPr lang="en-US" altLang="en-US" dirty="0">
                <a:latin typeface="Courier New" pitchFamily="49" charset="0"/>
              </a:rPr>
              <a:t>&gt; (4.705573e-02)/(6.972769e-08+</a:t>
            </a:r>
          </a:p>
          <a:p>
            <a:r>
              <a:rPr lang="en-US" altLang="en-US" dirty="0" smtClean="0">
                <a:latin typeface="Courier New" pitchFamily="49" charset="0"/>
              </a:rPr>
              <a:t>       </a:t>
            </a:r>
            <a:r>
              <a:rPr lang="en-US" altLang="en-US" dirty="0">
                <a:latin typeface="Courier New" pitchFamily="49" charset="0"/>
              </a:rPr>
              <a:t>4.705573e-02+3.951082e-01+4.319407e-01)</a:t>
            </a:r>
          </a:p>
          <a:p>
            <a:r>
              <a:rPr lang="en-US" altLang="en-US" b="1" dirty="0">
                <a:latin typeface="Courier New" pitchFamily="49" charset="0"/>
              </a:rPr>
              <a:t>[1] </a:t>
            </a:r>
            <a:r>
              <a:rPr lang="en-US" altLang="en-US" b="1" dirty="0" smtClean="0">
                <a:latin typeface="Courier New" pitchFamily="49" charset="0"/>
              </a:rPr>
              <a:t>0.05383306  </a:t>
            </a:r>
            <a:r>
              <a:rPr lang="en-US" altLang="en-US" dirty="0" smtClean="0">
                <a:latin typeface="Courier New" pitchFamily="49" charset="0"/>
              </a:rPr>
              <a:t>#Company level unique</a:t>
            </a:r>
            <a:endParaRPr lang="en-US" altLang="en-US" b="1" dirty="0">
              <a:latin typeface="Courier New" pitchFamily="49" charset="0"/>
            </a:endParaRPr>
          </a:p>
        </p:txBody>
      </p:sp>
    </p:spTree>
    <p:extLst>
      <p:ext uri="{BB962C8B-B14F-4D97-AF65-F5344CB8AC3E}">
        <p14:creationId xmlns:p14="http://schemas.microsoft.com/office/powerpoint/2010/main" val="3622544888"/>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Four-Level Model</a:t>
            </a:r>
            <a:endParaRPr lang="en-US" dirty="0"/>
          </a:p>
        </p:txBody>
      </p:sp>
      <p:sp>
        <p:nvSpPr>
          <p:cNvPr id="3" name="Content Placeholder 2"/>
          <p:cNvSpPr>
            <a:spLocks noGrp="1"/>
          </p:cNvSpPr>
          <p:nvPr>
            <p:ph idx="1"/>
          </p:nvPr>
        </p:nvSpPr>
        <p:spPr/>
        <p:txBody>
          <a:bodyPr/>
          <a:lstStyle/>
          <a:p>
            <a:r>
              <a:rPr lang="en-US" dirty="0" smtClean="0"/>
              <a:t>An alternative and more flexible way to specify multiple levels</a:t>
            </a:r>
          </a:p>
          <a:p>
            <a:pPr lvl="1"/>
            <a:r>
              <a:rPr lang="en-US" dirty="0" smtClean="0"/>
              <a:t>Random intercepts across all levels</a:t>
            </a:r>
          </a:p>
          <a:p>
            <a:pPr lvl="1"/>
            <a:r>
              <a:rPr lang="en-US" dirty="0"/>
              <a:t>Order matters!  Highest level first</a:t>
            </a:r>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298</a:t>
            </a:fld>
            <a:endParaRPr lang="en-US"/>
          </a:p>
        </p:txBody>
      </p:sp>
      <p:sp>
        <p:nvSpPr>
          <p:cNvPr id="7" name="Rectangle 6"/>
          <p:cNvSpPr>
            <a:spLocks noChangeArrowheads="1"/>
          </p:cNvSpPr>
          <p:nvPr/>
        </p:nvSpPr>
        <p:spPr bwMode="auto">
          <a:xfrm>
            <a:off x="407505" y="2915691"/>
            <a:ext cx="8408504" cy="3139321"/>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r>
              <a:rPr lang="en-US" altLang="en-US" dirty="0">
                <a:latin typeface="Courier New" pitchFamily="49" charset="0"/>
              </a:rPr>
              <a:t>&gt; </a:t>
            </a:r>
            <a:r>
              <a:rPr lang="en-US" altLang="en-US" dirty="0" err="1">
                <a:latin typeface="Courier New" pitchFamily="49" charset="0"/>
              </a:rPr>
              <a:t>tmod</a:t>
            </a:r>
            <a:r>
              <a:rPr lang="en-US" altLang="en-US" dirty="0">
                <a:latin typeface="Courier New" pitchFamily="49" charset="0"/>
              </a:rPr>
              <a:t>&lt;-</a:t>
            </a:r>
            <a:r>
              <a:rPr lang="en-US" altLang="en-US" dirty="0" err="1">
                <a:latin typeface="Courier New" pitchFamily="49" charset="0"/>
              </a:rPr>
              <a:t>lme</a:t>
            </a:r>
            <a:r>
              <a:rPr lang="en-US" altLang="en-US" dirty="0">
                <a:latin typeface="Courier New" pitchFamily="49" charset="0"/>
              </a:rPr>
              <a:t>(JSAT~1,random=list(~1|BTN,~1|COMPANY,~1|SUBNUM), </a:t>
            </a:r>
          </a:p>
          <a:p>
            <a:r>
              <a:rPr lang="en-US" altLang="en-US" dirty="0" smtClean="0">
                <a:latin typeface="Courier New" pitchFamily="49" charset="0"/>
              </a:rPr>
              <a:t>    </a:t>
            </a:r>
            <a:r>
              <a:rPr lang="en-US" altLang="en-US" dirty="0" err="1">
                <a:latin typeface="Courier New" pitchFamily="49" charset="0"/>
              </a:rPr>
              <a:t>univbct,na.action</a:t>
            </a:r>
            <a:r>
              <a:rPr lang="en-US" altLang="en-US" dirty="0">
                <a:latin typeface="Courier New" pitchFamily="49" charset="0"/>
              </a:rPr>
              <a:t>=</a:t>
            </a:r>
            <a:r>
              <a:rPr lang="en-US" altLang="en-US" dirty="0" err="1">
                <a:latin typeface="Courier New" pitchFamily="49" charset="0"/>
              </a:rPr>
              <a:t>na.omit</a:t>
            </a:r>
            <a:r>
              <a:rPr lang="en-US" altLang="en-US" dirty="0">
                <a:latin typeface="Courier New" pitchFamily="49" charset="0"/>
              </a:rPr>
              <a:t>)</a:t>
            </a:r>
          </a:p>
          <a:p>
            <a:r>
              <a:rPr lang="en-US" altLang="en-US" dirty="0">
                <a:latin typeface="Courier New" pitchFamily="49" charset="0"/>
              </a:rPr>
              <a:t>&gt; </a:t>
            </a:r>
            <a:r>
              <a:rPr lang="en-US" altLang="en-US" dirty="0" err="1">
                <a:latin typeface="Courier New" pitchFamily="49" charset="0"/>
              </a:rPr>
              <a:t>VarCorr</a:t>
            </a:r>
            <a:r>
              <a:rPr lang="en-US" altLang="en-US" dirty="0">
                <a:latin typeface="Courier New" pitchFamily="49" charset="0"/>
              </a:rPr>
              <a:t>(</a:t>
            </a:r>
            <a:r>
              <a:rPr lang="en-US" altLang="en-US" dirty="0" err="1">
                <a:latin typeface="Courier New" pitchFamily="49" charset="0"/>
              </a:rPr>
              <a:t>tmod</a:t>
            </a:r>
            <a:r>
              <a:rPr lang="en-US" altLang="en-US" dirty="0">
                <a:latin typeface="Courier New" pitchFamily="49" charset="0"/>
              </a:rPr>
              <a:t>)</a:t>
            </a:r>
          </a:p>
          <a:p>
            <a:r>
              <a:rPr lang="en-US" altLang="en-US" dirty="0">
                <a:latin typeface="Courier New" pitchFamily="49" charset="0"/>
              </a:rPr>
              <a:t>            Variance     </a:t>
            </a:r>
            <a:r>
              <a:rPr lang="en-US" altLang="en-US" dirty="0" err="1">
                <a:latin typeface="Courier New" pitchFamily="49" charset="0"/>
              </a:rPr>
              <a:t>StdDev</a:t>
            </a:r>
            <a:r>
              <a:rPr lang="en-US" altLang="en-US" dirty="0">
                <a:latin typeface="Courier New" pitchFamily="49" charset="0"/>
              </a:rPr>
              <a:t>    </a:t>
            </a:r>
          </a:p>
          <a:p>
            <a:r>
              <a:rPr lang="en-US" altLang="en-US" dirty="0">
                <a:latin typeface="Courier New" pitchFamily="49" charset="0"/>
              </a:rPr>
              <a:t>BTN =       </a:t>
            </a:r>
            <a:r>
              <a:rPr lang="en-US" altLang="en-US" dirty="0" err="1">
                <a:latin typeface="Courier New" pitchFamily="49" charset="0"/>
              </a:rPr>
              <a:t>pdLogChol</a:t>
            </a:r>
            <a:r>
              <a:rPr lang="en-US" altLang="en-US" dirty="0">
                <a:latin typeface="Courier New" pitchFamily="49" charset="0"/>
              </a:rPr>
              <a:t>(1)           </a:t>
            </a:r>
          </a:p>
          <a:p>
            <a:r>
              <a:rPr lang="en-US" altLang="en-US" dirty="0">
                <a:latin typeface="Courier New" pitchFamily="49" charset="0"/>
              </a:rPr>
              <a:t>(Intercept) 6.972769e-08 0.00026406</a:t>
            </a:r>
          </a:p>
          <a:p>
            <a:r>
              <a:rPr lang="en-US" altLang="en-US" dirty="0">
                <a:latin typeface="Courier New" pitchFamily="49" charset="0"/>
              </a:rPr>
              <a:t>COMPANY =   </a:t>
            </a:r>
            <a:r>
              <a:rPr lang="en-US" altLang="en-US" dirty="0" err="1">
                <a:latin typeface="Courier New" pitchFamily="49" charset="0"/>
              </a:rPr>
              <a:t>pdLogChol</a:t>
            </a:r>
            <a:r>
              <a:rPr lang="en-US" altLang="en-US" dirty="0">
                <a:latin typeface="Courier New" pitchFamily="49" charset="0"/>
              </a:rPr>
              <a:t>(1)           </a:t>
            </a:r>
          </a:p>
          <a:p>
            <a:r>
              <a:rPr lang="en-US" altLang="en-US" dirty="0">
                <a:latin typeface="Courier New" pitchFamily="49" charset="0"/>
              </a:rPr>
              <a:t>(Intercept) 4.705573e-02 0.21692333</a:t>
            </a:r>
          </a:p>
          <a:p>
            <a:r>
              <a:rPr lang="en-US" altLang="en-US" dirty="0">
                <a:latin typeface="Courier New" pitchFamily="49" charset="0"/>
              </a:rPr>
              <a:t>SUBNUM =    </a:t>
            </a:r>
            <a:r>
              <a:rPr lang="en-US" altLang="en-US" dirty="0" err="1">
                <a:latin typeface="Courier New" pitchFamily="49" charset="0"/>
              </a:rPr>
              <a:t>pdLogChol</a:t>
            </a:r>
            <a:r>
              <a:rPr lang="en-US" altLang="en-US" dirty="0">
                <a:latin typeface="Courier New" pitchFamily="49" charset="0"/>
              </a:rPr>
              <a:t>(1)           </a:t>
            </a:r>
          </a:p>
          <a:p>
            <a:r>
              <a:rPr lang="en-US" altLang="en-US" dirty="0">
                <a:latin typeface="Courier New" pitchFamily="49" charset="0"/>
              </a:rPr>
              <a:t>(Intercept) 3.951082e-01 0.62857631</a:t>
            </a:r>
          </a:p>
          <a:p>
            <a:r>
              <a:rPr lang="en-US" altLang="en-US" dirty="0">
                <a:latin typeface="Courier New" pitchFamily="49" charset="0"/>
              </a:rPr>
              <a:t>Residual    4.319407e-01 0.65722196</a:t>
            </a:r>
          </a:p>
        </p:txBody>
      </p:sp>
    </p:spTree>
    <p:extLst>
      <p:ext uri="{BB962C8B-B14F-4D97-AF65-F5344CB8AC3E}">
        <p14:creationId xmlns:p14="http://schemas.microsoft.com/office/powerpoint/2010/main" val="1995643148"/>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Four-Level Model</a:t>
            </a:r>
            <a:endParaRPr lang="en-US" dirty="0"/>
          </a:p>
        </p:txBody>
      </p:sp>
      <p:sp>
        <p:nvSpPr>
          <p:cNvPr id="3" name="Content Placeholder 2"/>
          <p:cNvSpPr>
            <a:spLocks noGrp="1"/>
          </p:cNvSpPr>
          <p:nvPr>
            <p:ph idx="1"/>
          </p:nvPr>
        </p:nvSpPr>
        <p:spPr/>
        <p:txBody>
          <a:bodyPr/>
          <a:lstStyle/>
          <a:p>
            <a:r>
              <a:rPr lang="en-US" dirty="0" smtClean="0"/>
              <a:t>The use of “list” is critical for specifying random slopes.</a:t>
            </a:r>
          </a:p>
          <a:p>
            <a:pPr lvl="1"/>
            <a:r>
              <a:rPr lang="en-US" dirty="0" smtClean="0"/>
              <a:t>Include a random slope for TIME for individuals</a:t>
            </a:r>
            <a:endParaRPr lang="en-US" dirty="0"/>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299</a:t>
            </a:fld>
            <a:endParaRPr lang="en-US"/>
          </a:p>
        </p:txBody>
      </p:sp>
      <p:sp>
        <p:nvSpPr>
          <p:cNvPr id="7" name="Rectangle 6"/>
          <p:cNvSpPr>
            <a:spLocks noChangeArrowheads="1"/>
          </p:cNvSpPr>
          <p:nvPr/>
        </p:nvSpPr>
        <p:spPr bwMode="auto">
          <a:xfrm>
            <a:off x="407505" y="2508187"/>
            <a:ext cx="8408504" cy="3693319"/>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r>
              <a:rPr lang="en-US" altLang="en-US" dirty="0" smtClean="0">
                <a:latin typeface="Courier New" pitchFamily="49" charset="0"/>
              </a:rPr>
              <a:t>&gt; </a:t>
            </a:r>
            <a:r>
              <a:rPr lang="en-US" altLang="en-US" dirty="0" err="1" smtClean="0">
                <a:latin typeface="Courier New" pitchFamily="49" charset="0"/>
              </a:rPr>
              <a:t>tmod</a:t>
            </a:r>
            <a:r>
              <a:rPr lang="en-US" altLang="en-US" dirty="0">
                <a:latin typeface="Courier New" pitchFamily="49" charset="0"/>
              </a:rPr>
              <a:t>&lt;-</a:t>
            </a:r>
            <a:r>
              <a:rPr lang="en-US" altLang="en-US" dirty="0" err="1" smtClean="0">
                <a:latin typeface="Courier New" pitchFamily="49" charset="0"/>
              </a:rPr>
              <a:t>lme</a:t>
            </a:r>
            <a:r>
              <a:rPr lang="en-US" altLang="en-US" dirty="0" smtClean="0">
                <a:latin typeface="Courier New" pitchFamily="49" charset="0"/>
              </a:rPr>
              <a:t>(JSAT~TIME,</a:t>
            </a:r>
          </a:p>
          <a:p>
            <a:r>
              <a:rPr lang="en-US" altLang="en-US" dirty="0" smtClean="0">
                <a:latin typeface="Courier New" pitchFamily="49" charset="0"/>
              </a:rPr>
              <a:t>  random=list</a:t>
            </a:r>
            <a:r>
              <a:rPr lang="en-US" altLang="en-US" dirty="0">
                <a:latin typeface="Courier New" pitchFamily="49" charset="0"/>
              </a:rPr>
              <a:t>(~1|BTN,~1|COMPANY</a:t>
            </a:r>
            <a:r>
              <a:rPr lang="en-US" altLang="en-US" dirty="0" smtClean="0">
                <a:latin typeface="Courier New" pitchFamily="49" charset="0"/>
              </a:rPr>
              <a:t>,~TIME|SUBNUM</a:t>
            </a:r>
            <a:r>
              <a:rPr lang="en-US" altLang="en-US" dirty="0">
                <a:latin typeface="Courier New" pitchFamily="49" charset="0"/>
              </a:rPr>
              <a:t>), </a:t>
            </a:r>
          </a:p>
          <a:p>
            <a:r>
              <a:rPr lang="en-US" altLang="en-US" dirty="0" smtClean="0">
                <a:latin typeface="Courier New" pitchFamily="49" charset="0"/>
              </a:rPr>
              <a:t>  </a:t>
            </a:r>
            <a:r>
              <a:rPr lang="en-US" altLang="en-US" dirty="0" err="1" smtClean="0">
                <a:latin typeface="Courier New" pitchFamily="49" charset="0"/>
              </a:rPr>
              <a:t>univbct,na.action</a:t>
            </a:r>
            <a:r>
              <a:rPr lang="en-US" altLang="en-US" dirty="0" smtClean="0">
                <a:latin typeface="Courier New" pitchFamily="49" charset="0"/>
              </a:rPr>
              <a:t>=</a:t>
            </a:r>
            <a:r>
              <a:rPr lang="en-US" altLang="en-US" dirty="0" err="1" smtClean="0">
                <a:latin typeface="Courier New" pitchFamily="49" charset="0"/>
              </a:rPr>
              <a:t>na.omit,control</a:t>
            </a:r>
            <a:r>
              <a:rPr lang="en-US" altLang="en-US" dirty="0" smtClean="0">
                <a:latin typeface="Courier New" pitchFamily="49" charset="0"/>
              </a:rPr>
              <a:t>=list(opt</a:t>
            </a:r>
            <a:r>
              <a:rPr lang="en-US" altLang="en-US" dirty="0">
                <a:latin typeface="Courier New" pitchFamily="49" charset="0"/>
              </a:rPr>
              <a:t>="</a:t>
            </a:r>
            <a:r>
              <a:rPr lang="en-US" altLang="en-US" dirty="0" err="1">
                <a:latin typeface="Courier New" pitchFamily="49" charset="0"/>
              </a:rPr>
              <a:t>optim</a:t>
            </a:r>
            <a:r>
              <a:rPr lang="en-US" altLang="en-US" dirty="0">
                <a:latin typeface="Courier New" pitchFamily="49" charset="0"/>
              </a:rPr>
              <a:t>"))</a:t>
            </a:r>
          </a:p>
          <a:p>
            <a:r>
              <a:rPr lang="en-US" altLang="en-US" dirty="0">
                <a:latin typeface="Courier New" pitchFamily="49" charset="0"/>
              </a:rPr>
              <a:t>&gt; </a:t>
            </a:r>
            <a:r>
              <a:rPr lang="en-US" altLang="en-US" dirty="0" err="1">
                <a:latin typeface="Courier New" pitchFamily="49" charset="0"/>
              </a:rPr>
              <a:t>VarCorr</a:t>
            </a:r>
            <a:r>
              <a:rPr lang="en-US" altLang="en-US" dirty="0">
                <a:latin typeface="Courier New" pitchFamily="49" charset="0"/>
              </a:rPr>
              <a:t>(</a:t>
            </a:r>
            <a:r>
              <a:rPr lang="en-US" altLang="en-US" dirty="0" err="1">
                <a:latin typeface="Courier New" pitchFamily="49" charset="0"/>
              </a:rPr>
              <a:t>tmod</a:t>
            </a:r>
            <a:r>
              <a:rPr lang="en-US" altLang="en-US" dirty="0">
                <a:latin typeface="Courier New" pitchFamily="49" charset="0"/>
              </a:rPr>
              <a:t>)</a:t>
            </a:r>
          </a:p>
          <a:p>
            <a:r>
              <a:rPr lang="en-US" altLang="en-US" dirty="0">
                <a:latin typeface="Courier New" pitchFamily="49" charset="0"/>
              </a:rPr>
              <a:t>            Variance        </a:t>
            </a:r>
            <a:r>
              <a:rPr lang="en-US" altLang="en-US" dirty="0" err="1">
                <a:latin typeface="Courier New" pitchFamily="49" charset="0"/>
              </a:rPr>
              <a:t>StdDev</a:t>
            </a:r>
            <a:r>
              <a:rPr lang="en-US" altLang="en-US" dirty="0">
                <a:latin typeface="Courier New" pitchFamily="49" charset="0"/>
              </a:rPr>
              <a:t>     </a:t>
            </a:r>
            <a:r>
              <a:rPr lang="en-US" altLang="en-US" dirty="0" err="1">
                <a:latin typeface="Courier New" pitchFamily="49" charset="0"/>
              </a:rPr>
              <a:t>Corr</a:t>
            </a:r>
            <a:r>
              <a:rPr lang="en-US" altLang="en-US" dirty="0">
                <a:latin typeface="Courier New" pitchFamily="49" charset="0"/>
              </a:rPr>
              <a:t>  </a:t>
            </a:r>
          </a:p>
          <a:p>
            <a:r>
              <a:rPr lang="en-US" altLang="en-US" dirty="0">
                <a:latin typeface="Courier New" pitchFamily="49" charset="0"/>
              </a:rPr>
              <a:t>BTN =       </a:t>
            </a:r>
            <a:r>
              <a:rPr lang="en-US" altLang="en-US" dirty="0" err="1">
                <a:latin typeface="Courier New" pitchFamily="49" charset="0"/>
              </a:rPr>
              <a:t>pdLogChol</a:t>
            </a:r>
            <a:r>
              <a:rPr lang="en-US" altLang="en-US" dirty="0">
                <a:latin typeface="Courier New" pitchFamily="49" charset="0"/>
              </a:rPr>
              <a:t>(1)                     </a:t>
            </a:r>
          </a:p>
          <a:p>
            <a:r>
              <a:rPr lang="en-US" altLang="en-US" dirty="0">
                <a:latin typeface="Courier New" pitchFamily="49" charset="0"/>
              </a:rPr>
              <a:t>(Intercept) 0.0002109493    0.01452409       </a:t>
            </a:r>
          </a:p>
          <a:p>
            <a:r>
              <a:rPr lang="en-US" altLang="en-US" dirty="0">
                <a:latin typeface="Courier New" pitchFamily="49" charset="0"/>
              </a:rPr>
              <a:t>COMPANY =   </a:t>
            </a:r>
            <a:r>
              <a:rPr lang="en-US" altLang="en-US" dirty="0" err="1">
                <a:latin typeface="Courier New" pitchFamily="49" charset="0"/>
              </a:rPr>
              <a:t>pdLogChol</a:t>
            </a:r>
            <a:r>
              <a:rPr lang="en-US" altLang="en-US" dirty="0">
                <a:latin typeface="Courier New" pitchFamily="49" charset="0"/>
              </a:rPr>
              <a:t>(1)                     </a:t>
            </a:r>
          </a:p>
          <a:p>
            <a:r>
              <a:rPr lang="en-US" altLang="en-US" dirty="0">
                <a:latin typeface="Courier New" pitchFamily="49" charset="0"/>
              </a:rPr>
              <a:t>(Intercept) 0.0396056097    0.19901158       </a:t>
            </a:r>
          </a:p>
          <a:p>
            <a:r>
              <a:rPr lang="en-US" altLang="en-US" dirty="0">
                <a:latin typeface="Courier New" pitchFamily="49" charset="0"/>
              </a:rPr>
              <a:t>SUBNUM =    </a:t>
            </a:r>
            <a:r>
              <a:rPr lang="en-US" altLang="en-US" dirty="0" err="1">
                <a:latin typeface="Courier New" pitchFamily="49" charset="0"/>
              </a:rPr>
              <a:t>pdLogChol</a:t>
            </a:r>
            <a:r>
              <a:rPr lang="en-US" altLang="en-US" dirty="0">
                <a:latin typeface="Courier New" pitchFamily="49" charset="0"/>
              </a:rPr>
              <a:t>(TIME)                  </a:t>
            </a:r>
          </a:p>
          <a:p>
            <a:r>
              <a:rPr lang="en-US" altLang="en-US" dirty="0">
                <a:latin typeface="Courier New" pitchFamily="49" charset="0"/>
              </a:rPr>
              <a:t>(Intercept) 0.6214961117    0.78835025 (</a:t>
            </a:r>
            <a:r>
              <a:rPr lang="en-US" altLang="en-US" dirty="0" err="1">
                <a:latin typeface="Courier New" pitchFamily="49" charset="0"/>
              </a:rPr>
              <a:t>Intr</a:t>
            </a:r>
            <a:r>
              <a:rPr lang="en-US" altLang="en-US" dirty="0">
                <a:latin typeface="Courier New" pitchFamily="49" charset="0"/>
              </a:rPr>
              <a:t>)</a:t>
            </a:r>
          </a:p>
          <a:p>
            <a:r>
              <a:rPr lang="en-US" altLang="en-US" dirty="0">
                <a:latin typeface="Courier New" pitchFamily="49" charset="0"/>
              </a:rPr>
              <a:t>TIME        </a:t>
            </a:r>
            <a:r>
              <a:rPr lang="en-US" altLang="en-US" b="1" dirty="0">
                <a:latin typeface="Courier New" pitchFamily="49" charset="0"/>
              </a:rPr>
              <a:t>0.1004636934 </a:t>
            </a:r>
            <a:r>
              <a:rPr lang="en-US" altLang="en-US" dirty="0">
                <a:latin typeface="Courier New" pitchFamily="49" charset="0"/>
              </a:rPr>
              <a:t>   0.31696008 -0.574</a:t>
            </a:r>
          </a:p>
          <a:p>
            <a:r>
              <a:rPr lang="en-US" altLang="en-US" dirty="0">
                <a:latin typeface="Courier New" pitchFamily="49" charset="0"/>
              </a:rPr>
              <a:t>Residual    0.3286723727    0.57329955 </a:t>
            </a:r>
          </a:p>
        </p:txBody>
      </p:sp>
    </p:spTree>
    <p:extLst>
      <p:ext uri="{BB962C8B-B14F-4D97-AF65-F5344CB8AC3E}">
        <p14:creationId xmlns:p14="http://schemas.microsoft.com/office/powerpoint/2010/main" val="3852936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068B8F4-D26E-4C99-A7D7-AD5071B82702}" type="slidenum">
              <a:rPr lang="en-US"/>
              <a:pPr>
                <a:defRPr/>
              </a:pPr>
              <a:t>3</a:t>
            </a:fld>
            <a:endParaRPr lang="en-US"/>
          </a:p>
        </p:txBody>
      </p:sp>
      <p:sp>
        <p:nvSpPr>
          <p:cNvPr id="3077" name="Rectangle 2"/>
          <p:cNvSpPr>
            <a:spLocks noGrp="1" noChangeArrowheads="1"/>
          </p:cNvSpPr>
          <p:nvPr>
            <p:ph type="title"/>
          </p:nvPr>
        </p:nvSpPr>
        <p:spPr/>
        <p:txBody>
          <a:bodyPr/>
          <a:lstStyle/>
          <a:p>
            <a:r>
              <a:rPr lang="en-US" altLang="en-US" smtClean="0"/>
              <a:t>Course Overview</a:t>
            </a:r>
          </a:p>
        </p:txBody>
      </p:sp>
      <p:sp>
        <p:nvSpPr>
          <p:cNvPr id="3078" name="Rectangle 3"/>
          <p:cNvSpPr>
            <a:spLocks noGrp="1" noChangeArrowheads="1"/>
          </p:cNvSpPr>
          <p:nvPr>
            <p:ph type="body" idx="1"/>
          </p:nvPr>
        </p:nvSpPr>
        <p:spPr/>
        <p:txBody>
          <a:bodyPr/>
          <a:lstStyle/>
          <a:p>
            <a:r>
              <a:rPr lang="en-US" altLang="en-US" dirty="0" smtClean="0"/>
              <a:t>Purpose:</a:t>
            </a:r>
          </a:p>
          <a:p>
            <a:pPr lvl="1"/>
            <a:r>
              <a:rPr lang="en-US" altLang="en-US" dirty="0" smtClean="0"/>
              <a:t>Extend the basic ideas underlying multilevel analyses to handle more complex data</a:t>
            </a:r>
          </a:p>
          <a:p>
            <a:pPr lvl="1"/>
            <a:r>
              <a:rPr lang="en-US" altLang="en-US" dirty="0" smtClean="0"/>
              <a:t>Enhance skills working with R</a:t>
            </a:r>
          </a:p>
          <a:p>
            <a:r>
              <a:rPr lang="en-US" altLang="en-US" dirty="0" smtClean="0"/>
              <a:t>Course Provides:</a:t>
            </a:r>
          </a:p>
          <a:p>
            <a:pPr lvl="1"/>
            <a:r>
              <a:rPr lang="en-US" altLang="en-US" dirty="0" smtClean="0"/>
              <a:t>Resources to conduct multilevel analyses</a:t>
            </a:r>
          </a:p>
          <a:p>
            <a:pPr lvl="2"/>
            <a:r>
              <a:rPr lang="en-US" altLang="en-US" dirty="0" smtClean="0"/>
              <a:t>Written materials (overheads, exercises)</a:t>
            </a:r>
          </a:p>
          <a:p>
            <a:pPr lvl="2"/>
            <a:r>
              <a:rPr lang="en-US" altLang="en-US" dirty="0" smtClean="0"/>
              <a:t>R software</a:t>
            </a:r>
          </a:p>
          <a:p>
            <a:pPr lvl="1"/>
            <a:r>
              <a:rPr lang="en-US" altLang="en-US" dirty="0" smtClean="0"/>
              <a:t>Hands-on experience</a:t>
            </a:r>
          </a:p>
          <a:p>
            <a:pPr lvl="1"/>
            <a:r>
              <a:rPr lang="en-US" altLang="en-US" dirty="0" smtClean="0"/>
              <a:t>An environment where we can learn and (hopefully) have some fun</a:t>
            </a:r>
          </a:p>
          <a:p>
            <a:endParaRPr lang="en-US" alt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5858B577-7353-44EC-88E4-F5116AC54767}" type="slidenum">
              <a:rPr lang="en-US"/>
              <a:pPr>
                <a:defRPr/>
              </a:pPr>
              <a:t>30</a:t>
            </a:fld>
            <a:endParaRPr lang="en-US"/>
          </a:p>
        </p:txBody>
      </p:sp>
      <p:sp>
        <p:nvSpPr>
          <p:cNvPr id="40965" name="Rectangle 2"/>
          <p:cNvSpPr>
            <a:spLocks noGrp="1" noChangeArrowheads="1"/>
          </p:cNvSpPr>
          <p:nvPr>
            <p:ph type="title"/>
          </p:nvPr>
        </p:nvSpPr>
        <p:spPr/>
        <p:txBody>
          <a:bodyPr/>
          <a:lstStyle/>
          <a:p>
            <a:r>
              <a:rPr lang="en-US" altLang="en-US" smtClean="0"/>
              <a:t>Intro:  Overall Summary</a:t>
            </a:r>
          </a:p>
        </p:txBody>
      </p:sp>
      <p:sp>
        <p:nvSpPr>
          <p:cNvPr id="40966" name="Rectangle 3"/>
          <p:cNvSpPr>
            <a:spLocks noGrp="1" noChangeArrowheads="1"/>
          </p:cNvSpPr>
          <p:nvPr>
            <p:ph type="body" idx="1"/>
          </p:nvPr>
        </p:nvSpPr>
        <p:spPr/>
        <p:txBody>
          <a:bodyPr/>
          <a:lstStyle/>
          <a:p>
            <a:r>
              <a:rPr lang="en-US" altLang="en-US" dirty="0" smtClean="0"/>
              <a:t>Why are multilevel models important?</a:t>
            </a:r>
          </a:p>
          <a:p>
            <a:pPr lvl="1"/>
            <a:r>
              <a:rPr lang="en-US" altLang="en-US" dirty="0" smtClean="0"/>
              <a:t>Model level-2 effects </a:t>
            </a:r>
            <a:r>
              <a:rPr lang="en-US" altLang="en-US" dirty="0"/>
              <a:t>in </a:t>
            </a:r>
            <a:r>
              <a:rPr lang="en-US" altLang="en-US" dirty="0" smtClean="0"/>
              <a:t>groups and over time</a:t>
            </a:r>
          </a:p>
          <a:p>
            <a:pPr lvl="1"/>
            <a:r>
              <a:rPr lang="en-US" altLang="en-US" dirty="0" smtClean="0"/>
              <a:t>Correctly specify statistical models</a:t>
            </a:r>
          </a:p>
          <a:p>
            <a:pPr lvl="1"/>
            <a:endParaRPr lang="en-US" altLang="en-US" dirty="0"/>
          </a:p>
          <a:p>
            <a:r>
              <a:rPr lang="en-US" altLang="en-US" dirty="0" smtClean="0"/>
              <a:t>As we see in this course, the basic models are very flexible and allow us to apply these models to a variety of situations</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Four-Level Model</a:t>
            </a:r>
            <a:endParaRPr lang="en-US" dirty="0"/>
          </a:p>
        </p:txBody>
      </p:sp>
      <p:sp>
        <p:nvSpPr>
          <p:cNvPr id="3" name="Content Placeholder 2"/>
          <p:cNvSpPr>
            <a:spLocks noGrp="1"/>
          </p:cNvSpPr>
          <p:nvPr>
            <p:ph idx="1"/>
          </p:nvPr>
        </p:nvSpPr>
        <p:spPr/>
        <p:txBody>
          <a:bodyPr/>
          <a:lstStyle/>
          <a:p>
            <a:r>
              <a:rPr lang="en-US" dirty="0" smtClean="0"/>
              <a:t>Empirical Bayes intercept </a:t>
            </a:r>
            <a:r>
              <a:rPr lang="en-US" smtClean="0"/>
              <a:t>and slopes for individuals</a:t>
            </a:r>
            <a:endParaRPr lang="en-US" dirty="0"/>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300</a:t>
            </a:fld>
            <a:endParaRPr lang="en-US"/>
          </a:p>
        </p:txBody>
      </p:sp>
      <p:sp>
        <p:nvSpPr>
          <p:cNvPr id="7" name="Rectangle 6"/>
          <p:cNvSpPr>
            <a:spLocks noChangeArrowheads="1"/>
          </p:cNvSpPr>
          <p:nvPr/>
        </p:nvSpPr>
        <p:spPr bwMode="auto">
          <a:xfrm>
            <a:off x="1916112" y="3562271"/>
            <a:ext cx="5295899" cy="258532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r>
              <a:rPr lang="en-US" altLang="en-US" dirty="0" smtClean="0">
                <a:latin typeface="Courier New" pitchFamily="49" charset="0"/>
              </a:rPr>
              <a:t>&gt; </a:t>
            </a:r>
            <a:r>
              <a:rPr lang="en-US" altLang="en-US" dirty="0" err="1" smtClean="0">
                <a:latin typeface="Courier New" pitchFamily="49" charset="0"/>
              </a:rPr>
              <a:t>univbct</a:t>
            </a:r>
            <a:r>
              <a:rPr lang="en-US" altLang="en-US" dirty="0" smtClean="0">
                <a:latin typeface="Courier New" pitchFamily="49" charset="0"/>
              </a:rPr>
              <a:t>[</a:t>
            </a:r>
            <a:r>
              <a:rPr lang="en-US" altLang="en-US" dirty="0" err="1" smtClean="0">
                <a:latin typeface="Courier New" pitchFamily="49" charset="0"/>
              </a:rPr>
              <a:t>univbct$SUBNUM%in%c</a:t>
            </a:r>
            <a:r>
              <a:rPr lang="en-US" altLang="en-US" dirty="0" smtClean="0">
                <a:latin typeface="Courier New" pitchFamily="49" charset="0"/>
              </a:rPr>
              <a:t>(13,93),</a:t>
            </a:r>
          </a:p>
          <a:p>
            <a:r>
              <a:rPr lang="en-US" altLang="en-US" dirty="0" smtClean="0">
                <a:latin typeface="Courier New" pitchFamily="49" charset="0"/>
              </a:rPr>
              <a:t>  c</a:t>
            </a:r>
            <a:r>
              <a:rPr lang="en-US" altLang="en-US" dirty="0">
                <a:latin typeface="Courier New" pitchFamily="49" charset="0"/>
              </a:rPr>
              <a:t>("BTN","COMPANY","SUBNUM")]</a:t>
            </a:r>
          </a:p>
          <a:p>
            <a:r>
              <a:rPr lang="pt-BR" altLang="en-US" dirty="0">
                <a:latin typeface="Courier New" pitchFamily="49" charset="0"/>
              </a:rPr>
              <a:t> BTN COMPANY SUBNUM</a:t>
            </a:r>
          </a:p>
          <a:p>
            <a:r>
              <a:rPr lang="pt-BR" altLang="en-US" dirty="0">
                <a:latin typeface="Courier New" pitchFamily="49" charset="0"/>
              </a:rPr>
              <a:t>37    4       A     13</a:t>
            </a:r>
          </a:p>
          <a:p>
            <a:r>
              <a:rPr lang="pt-BR" altLang="en-US" dirty="0">
                <a:latin typeface="Courier New" pitchFamily="49" charset="0"/>
              </a:rPr>
              <a:t>38    4       A     13</a:t>
            </a:r>
          </a:p>
          <a:p>
            <a:r>
              <a:rPr lang="pt-BR" altLang="en-US" dirty="0">
                <a:latin typeface="Courier New" pitchFamily="49" charset="0"/>
              </a:rPr>
              <a:t>39    4       A     13</a:t>
            </a:r>
          </a:p>
          <a:p>
            <a:r>
              <a:rPr lang="pt-BR" altLang="en-US" dirty="0">
                <a:latin typeface="Courier New" pitchFamily="49" charset="0"/>
              </a:rPr>
              <a:t>283   4       A     93</a:t>
            </a:r>
          </a:p>
          <a:p>
            <a:r>
              <a:rPr lang="pt-BR" altLang="en-US" dirty="0">
                <a:latin typeface="Courier New" pitchFamily="49" charset="0"/>
              </a:rPr>
              <a:t>284   4       A     93</a:t>
            </a:r>
          </a:p>
          <a:p>
            <a:r>
              <a:rPr lang="pt-BR" altLang="en-US" dirty="0">
                <a:latin typeface="Courier New" pitchFamily="49" charset="0"/>
              </a:rPr>
              <a:t>285   4       A     93</a:t>
            </a:r>
            <a:endParaRPr lang="en-US" altLang="en-US" dirty="0">
              <a:latin typeface="Courier New" pitchFamily="49" charset="0"/>
            </a:endParaRPr>
          </a:p>
        </p:txBody>
      </p:sp>
      <p:sp>
        <p:nvSpPr>
          <p:cNvPr id="9" name="Rectangle 8"/>
          <p:cNvSpPr>
            <a:spLocks noChangeArrowheads="1"/>
          </p:cNvSpPr>
          <p:nvPr/>
        </p:nvSpPr>
        <p:spPr bwMode="auto">
          <a:xfrm>
            <a:off x="2259841" y="1686552"/>
            <a:ext cx="4608443" cy="1754326"/>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r>
              <a:rPr lang="pt-BR" altLang="en-US" dirty="0">
                <a:latin typeface="Courier New" pitchFamily="49" charset="0"/>
              </a:rPr>
              <a:t>&gt; coef(tmod)[</a:t>
            </a:r>
            <a:r>
              <a:rPr lang="pt-BR" altLang="en-US" dirty="0" smtClean="0">
                <a:latin typeface="Courier New" pitchFamily="49" charset="0"/>
              </a:rPr>
              <a:t>1:4,]</a:t>
            </a:r>
            <a:endParaRPr lang="pt-BR" altLang="en-US" dirty="0">
              <a:latin typeface="Courier New" pitchFamily="49" charset="0"/>
            </a:endParaRPr>
          </a:p>
          <a:p>
            <a:r>
              <a:rPr lang="pt-BR" altLang="en-US" dirty="0">
                <a:latin typeface="Courier New" pitchFamily="49" charset="0"/>
              </a:rPr>
              <a:t> (Intercept)       TIME</a:t>
            </a:r>
          </a:p>
          <a:p>
            <a:r>
              <a:rPr lang="pt-BR" altLang="en-US" dirty="0">
                <a:latin typeface="Courier New" pitchFamily="49" charset="0"/>
              </a:rPr>
              <a:t>4/A/13     3.273630 0.02852415</a:t>
            </a:r>
          </a:p>
          <a:p>
            <a:r>
              <a:rPr lang="pt-BR" altLang="en-US" dirty="0">
                <a:latin typeface="Courier New" pitchFamily="49" charset="0"/>
              </a:rPr>
              <a:t>4/A/93     2.677662 0.17940974</a:t>
            </a:r>
          </a:p>
          <a:p>
            <a:r>
              <a:rPr lang="pt-BR" altLang="en-US" dirty="0">
                <a:latin typeface="Courier New" pitchFamily="49" charset="0"/>
              </a:rPr>
              <a:t>4/A/99     2.945368 0.33742632</a:t>
            </a:r>
          </a:p>
          <a:p>
            <a:r>
              <a:rPr lang="pt-BR" altLang="en-US" dirty="0">
                <a:latin typeface="Courier New" pitchFamily="49" charset="0"/>
              </a:rPr>
              <a:t>4/A/106    2.622803 0.18263575</a:t>
            </a:r>
          </a:p>
        </p:txBody>
      </p:sp>
    </p:spTree>
    <p:extLst>
      <p:ext uri="{BB962C8B-B14F-4D97-AF65-F5344CB8AC3E}">
        <p14:creationId xmlns:p14="http://schemas.microsoft.com/office/powerpoint/2010/main" val="977717463"/>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Four-Level Model</a:t>
            </a:r>
            <a:endParaRPr lang="en-US" dirty="0"/>
          </a:p>
        </p:txBody>
      </p:sp>
      <p:sp>
        <p:nvSpPr>
          <p:cNvPr id="3" name="Content Placeholder 2"/>
          <p:cNvSpPr>
            <a:spLocks noGrp="1"/>
          </p:cNvSpPr>
          <p:nvPr>
            <p:ph idx="1"/>
          </p:nvPr>
        </p:nvSpPr>
        <p:spPr/>
        <p:txBody>
          <a:bodyPr/>
          <a:lstStyle/>
          <a:p>
            <a:r>
              <a:rPr lang="en-US" dirty="0" smtClean="0"/>
              <a:t>Empirical Bayes intercept and slopes for COMPANY</a:t>
            </a:r>
            <a:endParaRPr lang="en-US" dirty="0"/>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301</a:t>
            </a:fld>
            <a:endParaRPr lang="en-US"/>
          </a:p>
        </p:txBody>
      </p:sp>
      <p:sp>
        <p:nvSpPr>
          <p:cNvPr id="9" name="Rectangle 8"/>
          <p:cNvSpPr>
            <a:spLocks noChangeArrowheads="1"/>
          </p:cNvSpPr>
          <p:nvPr/>
        </p:nvSpPr>
        <p:spPr bwMode="auto">
          <a:xfrm>
            <a:off x="2259841" y="1686552"/>
            <a:ext cx="4608443" cy="203132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r>
              <a:rPr lang="en-US" altLang="en-US" dirty="0">
                <a:latin typeface="Courier New" pitchFamily="49" charset="0"/>
              </a:rPr>
              <a:t>&gt; </a:t>
            </a:r>
            <a:r>
              <a:rPr lang="en-US" altLang="en-US" dirty="0" err="1">
                <a:latin typeface="Courier New" pitchFamily="49" charset="0"/>
              </a:rPr>
              <a:t>coef</a:t>
            </a:r>
            <a:r>
              <a:rPr lang="en-US" altLang="en-US" dirty="0">
                <a:latin typeface="Courier New" pitchFamily="49" charset="0"/>
              </a:rPr>
              <a:t>(</a:t>
            </a:r>
            <a:r>
              <a:rPr lang="en-US" altLang="en-US" dirty="0" err="1">
                <a:latin typeface="Courier New" pitchFamily="49" charset="0"/>
              </a:rPr>
              <a:t>tmod,level</a:t>
            </a:r>
            <a:r>
              <a:rPr lang="en-US" altLang="en-US" dirty="0">
                <a:latin typeface="Courier New" pitchFamily="49" charset="0"/>
              </a:rPr>
              <a:t>=2)[1:5,]</a:t>
            </a:r>
          </a:p>
          <a:p>
            <a:r>
              <a:rPr lang="en-US" altLang="en-US" dirty="0">
                <a:latin typeface="Courier New" pitchFamily="49" charset="0"/>
              </a:rPr>
              <a:t>      (Intercept)       TIME</a:t>
            </a:r>
          </a:p>
          <a:p>
            <a:r>
              <a:rPr lang="en-US" altLang="en-US" dirty="0">
                <a:latin typeface="Courier New" pitchFamily="49" charset="0"/>
              </a:rPr>
              <a:t>4/A      3.158035 0.05413447</a:t>
            </a:r>
          </a:p>
          <a:p>
            <a:r>
              <a:rPr lang="en-US" altLang="en-US" dirty="0">
                <a:latin typeface="Courier New" pitchFamily="49" charset="0"/>
              </a:rPr>
              <a:t>4/B      3.160466 0.05413447</a:t>
            </a:r>
          </a:p>
          <a:p>
            <a:r>
              <a:rPr lang="en-US" altLang="en-US" dirty="0">
                <a:latin typeface="Courier New" pitchFamily="49" charset="0"/>
              </a:rPr>
              <a:t>4/C      2.964032 0.05413447</a:t>
            </a:r>
          </a:p>
          <a:p>
            <a:r>
              <a:rPr lang="en-US" altLang="en-US" dirty="0">
                <a:latin typeface="Courier New" pitchFamily="49" charset="0"/>
              </a:rPr>
              <a:t>4/D      3.253423 0.05413447</a:t>
            </a:r>
          </a:p>
          <a:p>
            <a:r>
              <a:rPr lang="en-US" altLang="en-US" dirty="0">
                <a:latin typeface="Courier New" pitchFamily="49" charset="0"/>
              </a:rPr>
              <a:t>4/HHC    3.404685 0.05413447</a:t>
            </a:r>
            <a:endParaRPr lang="pt-BR" altLang="en-US" dirty="0">
              <a:latin typeface="Courier New" pitchFamily="49" charset="0"/>
            </a:endParaRPr>
          </a:p>
        </p:txBody>
      </p:sp>
    </p:spTree>
    <p:extLst>
      <p:ext uri="{BB962C8B-B14F-4D97-AF65-F5344CB8AC3E}">
        <p14:creationId xmlns:p14="http://schemas.microsoft.com/office/powerpoint/2010/main" val="1031263414"/>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Four-Level Model</a:t>
            </a:r>
            <a:endParaRPr lang="en-US" dirty="0"/>
          </a:p>
        </p:txBody>
      </p:sp>
      <p:sp>
        <p:nvSpPr>
          <p:cNvPr id="3" name="Content Placeholder 2"/>
          <p:cNvSpPr>
            <a:spLocks noGrp="1"/>
          </p:cNvSpPr>
          <p:nvPr>
            <p:ph idx="1"/>
          </p:nvPr>
        </p:nvSpPr>
        <p:spPr/>
        <p:txBody>
          <a:bodyPr/>
          <a:lstStyle/>
          <a:p>
            <a:r>
              <a:rPr lang="en-US" dirty="0" smtClean="0"/>
              <a:t>Random slope for TIME and COMPANY</a:t>
            </a:r>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302</a:t>
            </a:fld>
            <a:endParaRPr lang="en-US"/>
          </a:p>
        </p:txBody>
      </p:sp>
      <p:sp>
        <p:nvSpPr>
          <p:cNvPr id="7" name="Rectangle 6"/>
          <p:cNvSpPr>
            <a:spLocks noChangeArrowheads="1"/>
          </p:cNvSpPr>
          <p:nvPr/>
        </p:nvSpPr>
        <p:spPr bwMode="auto">
          <a:xfrm>
            <a:off x="655980" y="2100680"/>
            <a:ext cx="7712765" cy="397031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r>
              <a:rPr lang="en-US" altLang="en-US" dirty="0" smtClean="0">
                <a:latin typeface="Courier New" pitchFamily="49" charset="0"/>
              </a:rPr>
              <a:t>&gt; tmod2&lt;-</a:t>
            </a:r>
            <a:r>
              <a:rPr lang="en-US" altLang="en-US" dirty="0" err="1" smtClean="0">
                <a:latin typeface="Courier New" pitchFamily="49" charset="0"/>
              </a:rPr>
              <a:t>lme</a:t>
            </a:r>
            <a:r>
              <a:rPr lang="en-US" altLang="en-US" dirty="0" smtClean="0">
                <a:latin typeface="Courier New" pitchFamily="49" charset="0"/>
              </a:rPr>
              <a:t>(JSAT~TIME,</a:t>
            </a:r>
          </a:p>
          <a:p>
            <a:r>
              <a:rPr lang="en-US" altLang="en-US" dirty="0" smtClean="0">
                <a:latin typeface="Courier New" pitchFamily="49" charset="0"/>
              </a:rPr>
              <a:t>  random=list</a:t>
            </a:r>
            <a:r>
              <a:rPr lang="en-US" altLang="en-US" dirty="0">
                <a:latin typeface="Courier New" pitchFamily="49" charset="0"/>
              </a:rPr>
              <a:t>(~1|BTN</a:t>
            </a:r>
            <a:r>
              <a:rPr lang="en-US" altLang="en-US" dirty="0" smtClean="0">
                <a:latin typeface="Courier New" pitchFamily="49" charset="0"/>
              </a:rPr>
              <a:t>,~TIME|COMPANY,~TIME|SUBNUM</a:t>
            </a:r>
            <a:r>
              <a:rPr lang="en-US" altLang="en-US" dirty="0">
                <a:latin typeface="Courier New" pitchFamily="49" charset="0"/>
              </a:rPr>
              <a:t>), </a:t>
            </a:r>
          </a:p>
          <a:p>
            <a:r>
              <a:rPr lang="en-US" altLang="en-US" dirty="0" smtClean="0">
                <a:latin typeface="Courier New" pitchFamily="49" charset="0"/>
              </a:rPr>
              <a:t>  </a:t>
            </a:r>
            <a:r>
              <a:rPr lang="en-US" altLang="en-US" dirty="0" err="1" smtClean="0">
                <a:latin typeface="Courier New" pitchFamily="49" charset="0"/>
              </a:rPr>
              <a:t>univbct,na.action</a:t>
            </a:r>
            <a:r>
              <a:rPr lang="en-US" altLang="en-US" dirty="0" smtClean="0">
                <a:latin typeface="Courier New" pitchFamily="49" charset="0"/>
              </a:rPr>
              <a:t>=</a:t>
            </a:r>
            <a:r>
              <a:rPr lang="en-US" altLang="en-US" dirty="0" err="1" smtClean="0">
                <a:latin typeface="Courier New" pitchFamily="49" charset="0"/>
              </a:rPr>
              <a:t>na.omit</a:t>
            </a:r>
            <a:r>
              <a:rPr lang="en-US" altLang="en-US" dirty="0">
                <a:latin typeface="Courier New" pitchFamily="49" charset="0"/>
              </a:rPr>
              <a:t>, control=list(opt="</a:t>
            </a:r>
            <a:r>
              <a:rPr lang="en-US" altLang="en-US" dirty="0" err="1">
                <a:latin typeface="Courier New" pitchFamily="49" charset="0"/>
              </a:rPr>
              <a:t>optim</a:t>
            </a:r>
            <a:r>
              <a:rPr lang="en-US" altLang="en-US" dirty="0">
                <a:latin typeface="Courier New" pitchFamily="49" charset="0"/>
              </a:rPr>
              <a:t>"))</a:t>
            </a:r>
          </a:p>
          <a:p>
            <a:r>
              <a:rPr lang="en-US" altLang="en-US" dirty="0">
                <a:latin typeface="Courier New" pitchFamily="49" charset="0"/>
              </a:rPr>
              <a:t>&gt; </a:t>
            </a:r>
            <a:r>
              <a:rPr lang="en-US" altLang="en-US" dirty="0" err="1">
                <a:latin typeface="Courier New" pitchFamily="49" charset="0"/>
              </a:rPr>
              <a:t>VarCorr</a:t>
            </a:r>
            <a:r>
              <a:rPr lang="en-US" altLang="en-US" dirty="0">
                <a:latin typeface="Courier New" pitchFamily="49" charset="0"/>
              </a:rPr>
              <a:t>(tmod2)</a:t>
            </a:r>
          </a:p>
          <a:p>
            <a:r>
              <a:rPr lang="en-US" altLang="en-US" dirty="0">
                <a:latin typeface="Courier New" pitchFamily="49" charset="0"/>
              </a:rPr>
              <a:t>            Variance        </a:t>
            </a:r>
            <a:r>
              <a:rPr lang="en-US" altLang="en-US" dirty="0" err="1">
                <a:latin typeface="Courier New" pitchFamily="49" charset="0"/>
              </a:rPr>
              <a:t>StdDev</a:t>
            </a:r>
            <a:r>
              <a:rPr lang="en-US" altLang="en-US" dirty="0">
                <a:latin typeface="Courier New" pitchFamily="49" charset="0"/>
              </a:rPr>
              <a:t>       </a:t>
            </a:r>
            <a:r>
              <a:rPr lang="en-US" altLang="en-US" dirty="0" err="1">
                <a:latin typeface="Courier New" pitchFamily="49" charset="0"/>
              </a:rPr>
              <a:t>Corr</a:t>
            </a:r>
            <a:r>
              <a:rPr lang="en-US" altLang="en-US" dirty="0">
                <a:latin typeface="Courier New" pitchFamily="49" charset="0"/>
              </a:rPr>
              <a:t>  </a:t>
            </a:r>
          </a:p>
          <a:p>
            <a:r>
              <a:rPr lang="en-US" altLang="en-US" dirty="0">
                <a:latin typeface="Courier New" pitchFamily="49" charset="0"/>
              </a:rPr>
              <a:t>BTN =       </a:t>
            </a:r>
            <a:r>
              <a:rPr lang="en-US" altLang="en-US" dirty="0" err="1">
                <a:latin typeface="Courier New" pitchFamily="49" charset="0"/>
              </a:rPr>
              <a:t>pdLogChol</a:t>
            </a:r>
            <a:r>
              <a:rPr lang="en-US" altLang="en-US" dirty="0">
                <a:latin typeface="Courier New" pitchFamily="49" charset="0"/>
              </a:rPr>
              <a:t>(1)                       </a:t>
            </a:r>
          </a:p>
          <a:p>
            <a:r>
              <a:rPr lang="en-US" altLang="en-US" dirty="0">
                <a:latin typeface="Courier New" pitchFamily="49" charset="0"/>
              </a:rPr>
              <a:t>(Intercept) 9.413629e-15    9.702386e-08       </a:t>
            </a:r>
          </a:p>
          <a:p>
            <a:r>
              <a:rPr lang="en-US" altLang="en-US" dirty="0">
                <a:latin typeface="Courier New" pitchFamily="49" charset="0"/>
              </a:rPr>
              <a:t>COMPANY =   </a:t>
            </a:r>
            <a:r>
              <a:rPr lang="en-US" altLang="en-US" dirty="0" err="1">
                <a:latin typeface="Courier New" pitchFamily="49" charset="0"/>
              </a:rPr>
              <a:t>pdLogChol</a:t>
            </a:r>
            <a:r>
              <a:rPr lang="en-US" altLang="en-US" dirty="0">
                <a:latin typeface="Courier New" pitchFamily="49" charset="0"/>
              </a:rPr>
              <a:t>(TIME)                    </a:t>
            </a:r>
          </a:p>
          <a:p>
            <a:r>
              <a:rPr lang="en-US" altLang="en-US" dirty="0">
                <a:latin typeface="Courier New" pitchFamily="49" charset="0"/>
              </a:rPr>
              <a:t>(Intercept) 9.111119e-02    3.018463e-01 (</a:t>
            </a:r>
            <a:r>
              <a:rPr lang="en-US" altLang="en-US" dirty="0" err="1">
                <a:latin typeface="Courier New" pitchFamily="49" charset="0"/>
              </a:rPr>
              <a:t>Intr</a:t>
            </a:r>
            <a:r>
              <a:rPr lang="en-US" altLang="en-US" dirty="0">
                <a:latin typeface="Courier New" pitchFamily="49" charset="0"/>
              </a:rPr>
              <a:t>)</a:t>
            </a:r>
          </a:p>
          <a:p>
            <a:r>
              <a:rPr lang="en-US" altLang="en-US" dirty="0">
                <a:latin typeface="Courier New" pitchFamily="49" charset="0"/>
              </a:rPr>
              <a:t>TIME        </a:t>
            </a:r>
            <a:r>
              <a:rPr lang="en-US" altLang="en-US" b="1" dirty="0">
                <a:latin typeface="Courier New" pitchFamily="49" charset="0"/>
              </a:rPr>
              <a:t>5.403414e-03 </a:t>
            </a:r>
            <a:r>
              <a:rPr lang="en-US" altLang="en-US" dirty="0">
                <a:latin typeface="Courier New" pitchFamily="49" charset="0"/>
              </a:rPr>
              <a:t>   7.350792e-02 -0.972</a:t>
            </a:r>
          </a:p>
          <a:p>
            <a:r>
              <a:rPr lang="en-US" altLang="en-US" dirty="0">
                <a:latin typeface="Courier New" pitchFamily="49" charset="0"/>
              </a:rPr>
              <a:t>SUBNUM =    </a:t>
            </a:r>
            <a:r>
              <a:rPr lang="en-US" altLang="en-US" dirty="0" err="1">
                <a:latin typeface="Courier New" pitchFamily="49" charset="0"/>
              </a:rPr>
              <a:t>pdLogChol</a:t>
            </a:r>
            <a:r>
              <a:rPr lang="en-US" altLang="en-US" dirty="0">
                <a:latin typeface="Courier New" pitchFamily="49" charset="0"/>
              </a:rPr>
              <a:t>(TIME)                    </a:t>
            </a:r>
          </a:p>
          <a:p>
            <a:r>
              <a:rPr lang="en-US" altLang="en-US" dirty="0">
                <a:latin typeface="Courier New" pitchFamily="49" charset="0"/>
              </a:rPr>
              <a:t>(Intercept) 5.992043e-01    7.740829e-01 (</a:t>
            </a:r>
            <a:r>
              <a:rPr lang="en-US" altLang="en-US" dirty="0" err="1">
                <a:latin typeface="Courier New" pitchFamily="49" charset="0"/>
              </a:rPr>
              <a:t>Intr</a:t>
            </a:r>
            <a:r>
              <a:rPr lang="en-US" altLang="en-US" dirty="0">
                <a:latin typeface="Courier New" pitchFamily="49" charset="0"/>
              </a:rPr>
              <a:t>)</a:t>
            </a:r>
          </a:p>
          <a:p>
            <a:r>
              <a:rPr lang="en-US" altLang="en-US" dirty="0">
                <a:latin typeface="Courier New" pitchFamily="49" charset="0"/>
              </a:rPr>
              <a:t>TIME        9.665609e-02    3.108956e-01 -0.555</a:t>
            </a:r>
          </a:p>
          <a:p>
            <a:r>
              <a:rPr lang="en-US" altLang="en-US" dirty="0">
                <a:latin typeface="Courier New" pitchFamily="49" charset="0"/>
              </a:rPr>
              <a:t>Residual    3.283162e-01    5.729889e-01</a:t>
            </a:r>
          </a:p>
        </p:txBody>
      </p:sp>
    </p:spTree>
    <p:extLst>
      <p:ext uri="{BB962C8B-B14F-4D97-AF65-F5344CB8AC3E}">
        <p14:creationId xmlns:p14="http://schemas.microsoft.com/office/powerpoint/2010/main" val="455733897"/>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Four-Level Model</a:t>
            </a:r>
            <a:endParaRPr lang="en-US" dirty="0"/>
          </a:p>
        </p:txBody>
      </p:sp>
      <p:sp>
        <p:nvSpPr>
          <p:cNvPr id="3" name="Content Placeholder 2"/>
          <p:cNvSpPr>
            <a:spLocks noGrp="1"/>
          </p:cNvSpPr>
          <p:nvPr>
            <p:ph idx="1"/>
          </p:nvPr>
        </p:nvSpPr>
        <p:spPr/>
        <p:txBody>
          <a:bodyPr/>
          <a:lstStyle/>
          <a:p>
            <a:r>
              <a:rPr lang="en-US" dirty="0" smtClean="0"/>
              <a:t>Compare models</a:t>
            </a:r>
          </a:p>
          <a:p>
            <a:pPr lvl="1"/>
            <a:r>
              <a:rPr lang="en-US" dirty="0" smtClean="0"/>
              <a:t>Suggests (though not significant) that the relationship between TIME and Job Satisfaction might vary among COMPANIES</a:t>
            </a:r>
          </a:p>
          <a:p>
            <a:pPr lvl="2"/>
            <a:r>
              <a:rPr lang="en-US" dirty="0" smtClean="0"/>
              <a:t>Some Companies as a whole might increase job satisfaction while other might decrease over and above individual effects.</a:t>
            </a:r>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303</a:t>
            </a:fld>
            <a:endParaRPr lang="en-US"/>
          </a:p>
        </p:txBody>
      </p:sp>
      <p:sp>
        <p:nvSpPr>
          <p:cNvPr id="7" name="Rectangle 6"/>
          <p:cNvSpPr>
            <a:spLocks noChangeArrowheads="1"/>
          </p:cNvSpPr>
          <p:nvPr/>
        </p:nvSpPr>
        <p:spPr bwMode="auto">
          <a:xfrm>
            <a:off x="303143" y="4158082"/>
            <a:ext cx="8537713" cy="107721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r>
              <a:rPr lang="en-US" altLang="en-US" sz="1600" dirty="0">
                <a:latin typeface="Courier New" pitchFamily="49" charset="0"/>
              </a:rPr>
              <a:t>&gt; </a:t>
            </a:r>
            <a:r>
              <a:rPr lang="en-US" altLang="en-US" sz="1600" dirty="0" err="1">
                <a:latin typeface="Courier New" pitchFamily="49" charset="0"/>
              </a:rPr>
              <a:t>anova</a:t>
            </a:r>
            <a:r>
              <a:rPr lang="en-US" altLang="en-US" sz="1600" dirty="0">
                <a:latin typeface="Courier New" pitchFamily="49" charset="0"/>
              </a:rPr>
              <a:t>(tmod,tmod2)</a:t>
            </a:r>
          </a:p>
          <a:p>
            <a:r>
              <a:rPr lang="en-US" altLang="en-US" sz="1600" dirty="0">
                <a:latin typeface="Courier New" pitchFamily="49" charset="0"/>
              </a:rPr>
              <a:t>      Model </a:t>
            </a:r>
            <a:r>
              <a:rPr lang="en-US" altLang="en-US" sz="1600" dirty="0" err="1">
                <a:latin typeface="Courier New" pitchFamily="49" charset="0"/>
              </a:rPr>
              <a:t>df</a:t>
            </a:r>
            <a:r>
              <a:rPr lang="en-US" altLang="en-US" sz="1600" dirty="0">
                <a:latin typeface="Courier New" pitchFamily="49" charset="0"/>
              </a:rPr>
              <a:t>      AIC      BIC    </a:t>
            </a:r>
            <a:r>
              <a:rPr lang="en-US" altLang="en-US" sz="1600" dirty="0" err="1">
                <a:latin typeface="Courier New" pitchFamily="49" charset="0"/>
              </a:rPr>
              <a:t>logLik</a:t>
            </a:r>
            <a:r>
              <a:rPr lang="en-US" altLang="en-US" sz="1600" dirty="0">
                <a:latin typeface="Courier New" pitchFamily="49" charset="0"/>
              </a:rPr>
              <a:t>   Test  </a:t>
            </a:r>
            <a:r>
              <a:rPr lang="en-US" altLang="en-US" sz="1600" dirty="0" err="1">
                <a:latin typeface="Courier New" pitchFamily="49" charset="0"/>
              </a:rPr>
              <a:t>L.Ratio</a:t>
            </a:r>
            <a:r>
              <a:rPr lang="en-US" altLang="en-US" sz="1600" dirty="0">
                <a:latin typeface="Courier New" pitchFamily="49" charset="0"/>
              </a:rPr>
              <a:t> p-value</a:t>
            </a:r>
          </a:p>
          <a:p>
            <a:r>
              <a:rPr lang="en-US" altLang="en-US" sz="1600" dirty="0" err="1">
                <a:latin typeface="Courier New" pitchFamily="49" charset="0"/>
              </a:rPr>
              <a:t>tmod</a:t>
            </a:r>
            <a:r>
              <a:rPr lang="en-US" altLang="en-US" sz="1600" dirty="0">
                <a:latin typeface="Courier New" pitchFamily="49" charset="0"/>
              </a:rPr>
              <a:t>      1  8 3431.165 3473.085 -1707.583                        </a:t>
            </a:r>
          </a:p>
          <a:p>
            <a:r>
              <a:rPr lang="en-US" altLang="en-US" sz="1600" dirty="0">
                <a:latin typeface="Courier New" pitchFamily="49" charset="0"/>
              </a:rPr>
              <a:t>tmod2     2 10 3431.419 3483.818 -1705.709 1 vs 2 3.746124  0.1537</a:t>
            </a:r>
          </a:p>
        </p:txBody>
      </p:sp>
    </p:spTree>
    <p:extLst>
      <p:ext uri="{BB962C8B-B14F-4D97-AF65-F5344CB8AC3E}">
        <p14:creationId xmlns:p14="http://schemas.microsoft.com/office/powerpoint/2010/main" val="2678119954"/>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Four-Level Model</a:t>
            </a:r>
            <a:endParaRPr lang="en-US" dirty="0"/>
          </a:p>
        </p:txBody>
      </p:sp>
      <p:sp>
        <p:nvSpPr>
          <p:cNvPr id="3" name="Content Placeholder 2"/>
          <p:cNvSpPr>
            <a:spLocks noGrp="1"/>
          </p:cNvSpPr>
          <p:nvPr>
            <p:ph idx="1"/>
          </p:nvPr>
        </p:nvSpPr>
        <p:spPr/>
        <p:txBody>
          <a:bodyPr/>
          <a:lstStyle/>
          <a:p>
            <a:r>
              <a:rPr lang="en-US" dirty="0" smtClean="0"/>
              <a:t>Empirical Bayes estimates of Random intercept and slope for an individual</a:t>
            </a:r>
          </a:p>
          <a:p>
            <a:pPr lvl="1"/>
            <a:r>
              <a:rPr lang="en-US" dirty="0" smtClean="0"/>
              <a:t>Note small differences</a:t>
            </a:r>
            <a:endParaRPr lang="en-US" dirty="0"/>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304</a:t>
            </a:fld>
            <a:endParaRPr lang="en-US"/>
          </a:p>
        </p:txBody>
      </p:sp>
      <p:sp>
        <p:nvSpPr>
          <p:cNvPr id="9" name="Rectangle 8"/>
          <p:cNvSpPr>
            <a:spLocks noChangeArrowheads="1"/>
          </p:cNvSpPr>
          <p:nvPr/>
        </p:nvSpPr>
        <p:spPr bwMode="auto">
          <a:xfrm>
            <a:off x="2267778" y="2731274"/>
            <a:ext cx="5564257" cy="341632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r>
              <a:rPr lang="pt-BR" altLang="en-US" dirty="0">
                <a:latin typeface="Courier New" pitchFamily="49" charset="0"/>
              </a:rPr>
              <a:t>&gt; coef(tmod)[1:4</a:t>
            </a:r>
            <a:r>
              <a:rPr lang="pt-BR" altLang="en-US" dirty="0" smtClean="0">
                <a:latin typeface="Courier New" pitchFamily="49" charset="0"/>
              </a:rPr>
              <a:t>,] #SUBNUM</a:t>
            </a:r>
            <a:endParaRPr lang="pt-BR" altLang="en-US" dirty="0">
              <a:latin typeface="Courier New" pitchFamily="49" charset="0"/>
            </a:endParaRPr>
          </a:p>
          <a:p>
            <a:r>
              <a:rPr lang="pt-BR" altLang="en-US" dirty="0">
                <a:latin typeface="Courier New" pitchFamily="49" charset="0"/>
              </a:rPr>
              <a:t>        (Intercept)       TIME</a:t>
            </a:r>
          </a:p>
          <a:p>
            <a:r>
              <a:rPr lang="pt-BR" altLang="en-US" dirty="0">
                <a:latin typeface="Courier New" pitchFamily="49" charset="0"/>
              </a:rPr>
              <a:t>4/A/13     3.273630 0.02852415</a:t>
            </a:r>
          </a:p>
          <a:p>
            <a:r>
              <a:rPr lang="pt-BR" altLang="en-US" dirty="0">
                <a:latin typeface="Courier New" pitchFamily="49" charset="0"/>
              </a:rPr>
              <a:t>4/A/93     2.677662 0.17940974</a:t>
            </a:r>
          </a:p>
          <a:p>
            <a:r>
              <a:rPr lang="pt-BR" altLang="en-US" dirty="0">
                <a:latin typeface="Courier New" pitchFamily="49" charset="0"/>
              </a:rPr>
              <a:t>4/A/99     2.945368 0.33742632</a:t>
            </a:r>
          </a:p>
          <a:p>
            <a:r>
              <a:rPr lang="pt-BR" altLang="en-US" dirty="0">
                <a:latin typeface="Courier New" pitchFamily="49" charset="0"/>
              </a:rPr>
              <a:t>4/A/106    2.622803 0.18263575</a:t>
            </a:r>
          </a:p>
          <a:p>
            <a:r>
              <a:rPr lang="pt-BR" altLang="en-US" dirty="0">
                <a:latin typeface="Courier New" pitchFamily="49" charset="0"/>
              </a:rPr>
              <a:t>&gt; coef(tmod2)[1:4</a:t>
            </a:r>
            <a:r>
              <a:rPr lang="pt-BR" altLang="en-US" dirty="0" smtClean="0">
                <a:latin typeface="Courier New" pitchFamily="49" charset="0"/>
              </a:rPr>
              <a:t>,]#SUBNUM and COMPANY</a:t>
            </a:r>
            <a:endParaRPr lang="pt-BR" altLang="en-US" dirty="0">
              <a:latin typeface="Courier New" pitchFamily="49" charset="0"/>
            </a:endParaRPr>
          </a:p>
          <a:p>
            <a:r>
              <a:rPr lang="pt-BR" altLang="en-US" dirty="0">
                <a:latin typeface="Courier New" pitchFamily="49" charset="0"/>
              </a:rPr>
              <a:t>        (Intercept)       TIME</a:t>
            </a:r>
          </a:p>
          <a:p>
            <a:r>
              <a:rPr lang="pt-BR" altLang="en-US" dirty="0">
                <a:latin typeface="Courier New" pitchFamily="49" charset="0"/>
              </a:rPr>
              <a:t>4/A/13     3.265009 0.03873773</a:t>
            </a:r>
          </a:p>
          <a:p>
            <a:r>
              <a:rPr lang="pt-BR" altLang="en-US" dirty="0">
                <a:latin typeface="Courier New" pitchFamily="49" charset="0"/>
              </a:rPr>
              <a:t>4/A/93     2.676473 0.18393148</a:t>
            </a:r>
          </a:p>
          <a:p>
            <a:r>
              <a:rPr lang="pt-BR" altLang="en-US" dirty="0">
                <a:latin typeface="Courier New" pitchFamily="49" charset="0"/>
              </a:rPr>
              <a:t>4/A/99     2.945421 0.34202943</a:t>
            </a:r>
          </a:p>
          <a:p>
            <a:r>
              <a:rPr lang="pt-BR" altLang="en-US" dirty="0">
                <a:latin typeface="Courier New" pitchFamily="49" charset="0"/>
              </a:rPr>
              <a:t>4/A/106    2.623414 0.18668139</a:t>
            </a:r>
          </a:p>
        </p:txBody>
      </p:sp>
    </p:spTree>
    <p:extLst>
      <p:ext uri="{BB962C8B-B14F-4D97-AF65-F5344CB8AC3E}">
        <p14:creationId xmlns:p14="http://schemas.microsoft.com/office/powerpoint/2010/main" val="681786485"/>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Centering Backup Slides</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305</a:t>
            </a:fld>
            <a:endParaRPr lang="en-US"/>
          </a:p>
        </p:txBody>
      </p:sp>
    </p:spTree>
    <p:extLst>
      <p:ext uri="{BB962C8B-B14F-4D97-AF65-F5344CB8AC3E}">
        <p14:creationId xmlns:p14="http://schemas.microsoft.com/office/powerpoint/2010/main" val="3966508802"/>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29B816DB-C5F3-47DA-A97D-532C9BB83CB0}" type="slidenum">
              <a:rPr lang="en-US" altLang="en-US"/>
              <a:pPr/>
              <a:t>306</a:t>
            </a:fld>
            <a:endParaRPr lang="en-US" altLang="en-US"/>
          </a:p>
        </p:txBody>
      </p:sp>
      <p:sp>
        <p:nvSpPr>
          <p:cNvPr id="478210" name="Rectangle 2"/>
          <p:cNvSpPr>
            <a:spLocks noGrp="1" noChangeArrowheads="1"/>
          </p:cNvSpPr>
          <p:nvPr>
            <p:ph type="title"/>
          </p:nvPr>
        </p:nvSpPr>
        <p:spPr/>
        <p:txBody>
          <a:bodyPr/>
          <a:lstStyle/>
          <a:p>
            <a:r>
              <a:rPr lang="en-US" altLang="en-US" dirty="0"/>
              <a:t>Centering</a:t>
            </a:r>
          </a:p>
        </p:txBody>
      </p:sp>
      <p:sp>
        <p:nvSpPr>
          <p:cNvPr id="478211" name="Rectangle 3"/>
          <p:cNvSpPr>
            <a:spLocks noGrp="1" noChangeArrowheads="1"/>
          </p:cNvSpPr>
          <p:nvPr>
            <p:ph type="body" idx="1"/>
          </p:nvPr>
        </p:nvSpPr>
        <p:spPr/>
        <p:txBody>
          <a:bodyPr/>
          <a:lstStyle/>
          <a:p>
            <a:r>
              <a:rPr lang="en-US" altLang="en-US" dirty="0"/>
              <a:t>An important issue in multilevel random coefficient modeling</a:t>
            </a:r>
          </a:p>
          <a:p>
            <a:r>
              <a:rPr lang="en-US" altLang="en-US" dirty="0"/>
              <a:t>Level-1 centering choices impact model interpretations</a:t>
            </a:r>
          </a:p>
          <a:p>
            <a:r>
              <a:rPr lang="en-US" altLang="en-US" dirty="0"/>
              <a:t>Types of centering</a:t>
            </a:r>
          </a:p>
          <a:p>
            <a:pPr lvl="1"/>
            <a:r>
              <a:rPr lang="en-US" altLang="en-US" dirty="0"/>
              <a:t>None (what we have worked with so far)</a:t>
            </a:r>
          </a:p>
          <a:p>
            <a:pPr lvl="1"/>
            <a:r>
              <a:rPr lang="en-US" altLang="en-US" dirty="0"/>
              <a:t>Grand-Mean (</a:t>
            </a:r>
            <a:r>
              <a:rPr lang="en-US" altLang="en-US" dirty="0" err="1"/>
              <a:t>x</a:t>
            </a:r>
            <a:r>
              <a:rPr lang="en-US" altLang="en-US" baseline="-25000" dirty="0" err="1"/>
              <a:t>ij</a:t>
            </a:r>
            <a:r>
              <a:rPr lang="en-US" altLang="en-US" dirty="0"/>
              <a:t>-x</a:t>
            </a:r>
            <a:r>
              <a:rPr lang="en-US" altLang="en-US" baseline="-25000" dirty="0"/>
              <a:t>••</a:t>
            </a:r>
            <a:r>
              <a:rPr lang="en-US" altLang="en-US" dirty="0"/>
              <a:t>)</a:t>
            </a:r>
          </a:p>
          <a:p>
            <a:pPr lvl="1"/>
            <a:r>
              <a:rPr lang="en-US" altLang="en-US" dirty="0"/>
              <a:t>Group-Mean (</a:t>
            </a:r>
            <a:r>
              <a:rPr lang="en-US" altLang="en-US" dirty="0" err="1"/>
              <a:t>x</a:t>
            </a:r>
            <a:r>
              <a:rPr lang="en-US" altLang="en-US" baseline="-25000" dirty="0" err="1"/>
              <a:t>ij</a:t>
            </a:r>
            <a:r>
              <a:rPr lang="en-US" altLang="en-US" dirty="0" err="1"/>
              <a:t>-x</a:t>
            </a:r>
            <a:r>
              <a:rPr lang="en-US" altLang="en-US" baseline="-25000" dirty="0" err="1"/>
              <a:t>•j</a:t>
            </a:r>
            <a:r>
              <a:rPr lang="en-US" altLang="en-US" dirty="0"/>
              <a:t>)</a:t>
            </a:r>
          </a:p>
          <a:p>
            <a:endParaRPr lang="en-US" altLang="en-US" dirty="0"/>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4190832870"/>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63321376-78DB-424F-82BC-17841FE9794F}" type="slidenum">
              <a:rPr lang="en-US" altLang="en-US"/>
              <a:pPr/>
              <a:t>307</a:t>
            </a:fld>
            <a:endParaRPr lang="en-US" altLang="en-US"/>
          </a:p>
        </p:txBody>
      </p:sp>
      <p:sp>
        <p:nvSpPr>
          <p:cNvPr id="491522" name="Rectangle 2"/>
          <p:cNvSpPr>
            <a:spLocks noGrp="1" noChangeArrowheads="1"/>
          </p:cNvSpPr>
          <p:nvPr>
            <p:ph type="title"/>
          </p:nvPr>
        </p:nvSpPr>
        <p:spPr/>
        <p:txBody>
          <a:bodyPr/>
          <a:lstStyle/>
          <a:p>
            <a:r>
              <a:rPr lang="en-US" altLang="en-US"/>
              <a:t>Centering:  Mathematical Issues</a:t>
            </a:r>
          </a:p>
        </p:txBody>
      </p:sp>
      <p:sp>
        <p:nvSpPr>
          <p:cNvPr id="491523" name="Rectangle 3"/>
          <p:cNvSpPr>
            <a:spLocks noGrp="1" noChangeArrowheads="1"/>
          </p:cNvSpPr>
          <p:nvPr>
            <p:ph type="body" idx="1"/>
          </p:nvPr>
        </p:nvSpPr>
        <p:spPr/>
        <p:txBody>
          <a:bodyPr/>
          <a:lstStyle/>
          <a:p>
            <a:r>
              <a:rPr lang="en-US" altLang="en-US" dirty="0"/>
              <a:t>Centering choice has implications for:</a:t>
            </a:r>
          </a:p>
          <a:p>
            <a:pPr lvl="1"/>
            <a:r>
              <a:rPr lang="en-US" altLang="en-US" dirty="0"/>
              <a:t>Interpretation of the intercept term (</a:t>
            </a:r>
            <a:r>
              <a:rPr lang="en-US" altLang="en-US" i="1" dirty="0">
                <a:sym typeface="Symbol" pitchFamily="18" charset="2"/>
              </a:rPr>
              <a:t></a:t>
            </a:r>
            <a:r>
              <a:rPr lang="en-US" altLang="en-US" baseline="-25000" dirty="0">
                <a:sym typeface="Symbol" pitchFamily="18" charset="2"/>
              </a:rPr>
              <a:t>00</a:t>
            </a:r>
            <a:r>
              <a:rPr lang="en-US" altLang="en-US" dirty="0"/>
              <a:t>)</a:t>
            </a:r>
          </a:p>
          <a:p>
            <a:pPr lvl="1"/>
            <a:r>
              <a:rPr lang="en-US" altLang="en-US" dirty="0"/>
              <a:t>(Co)variance Terms</a:t>
            </a:r>
          </a:p>
          <a:p>
            <a:pPr lvl="2"/>
            <a:r>
              <a:rPr lang="en-US" altLang="en-US" dirty="0"/>
              <a:t>The Covariance of the Intercept and Slope (</a:t>
            </a:r>
            <a:r>
              <a:rPr lang="en-US" altLang="en-US" dirty="0">
                <a:sym typeface="Symbol" pitchFamily="18" charset="2"/>
              </a:rPr>
              <a:t></a:t>
            </a:r>
            <a:r>
              <a:rPr lang="en-US" altLang="en-US" baseline="-25000" dirty="0"/>
              <a:t>01</a:t>
            </a:r>
            <a:r>
              <a:rPr lang="en-US" altLang="en-US" dirty="0"/>
              <a:t>)</a:t>
            </a:r>
          </a:p>
          <a:p>
            <a:pPr lvl="2"/>
            <a:r>
              <a:rPr lang="en-US" altLang="en-US" dirty="0"/>
              <a:t>The variance of the intercept term (</a:t>
            </a:r>
            <a:r>
              <a:rPr lang="en-US" altLang="en-US" dirty="0">
                <a:sym typeface="Symbol" pitchFamily="18" charset="2"/>
              </a:rPr>
              <a:t></a:t>
            </a:r>
            <a:r>
              <a:rPr lang="en-US" altLang="en-US" baseline="-25000" dirty="0"/>
              <a:t>00</a:t>
            </a:r>
            <a:r>
              <a:rPr lang="en-US" altLang="en-US" dirty="0"/>
              <a:t>) in models with random slopes </a:t>
            </a:r>
          </a:p>
          <a:p>
            <a:pPr lvl="1"/>
            <a:r>
              <a:rPr lang="en-US" altLang="en-US" dirty="0"/>
              <a:t>The pooled within-group slope estimate (</a:t>
            </a:r>
            <a:r>
              <a:rPr lang="en-US" altLang="en-US" i="1" dirty="0">
                <a:sym typeface="Symbol" pitchFamily="18" charset="2"/>
              </a:rPr>
              <a:t></a:t>
            </a:r>
            <a:r>
              <a:rPr lang="en-US" altLang="en-US" baseline="-25000" dirty="0">
                <a:sym typeface="Symbol" pitchFamily="18" charset="2"/>
              </a:rPr>
              <a:t>10</a:t>
            </a:r>
            <a:r>
              <a:rPr lang="en-US" altLang="en-US" dirty="0"/>
              <a:t>)</a:t>
            </a:r>
          </a:p>
          <a:p>
            <a:pPr lvl="1"/>
            <a:r>
              <a:rPr lang="en-US" altLang="en-US" dirty="0"/>
              <a:t>Interpretation of the Level-2 coefficients</a:t>
            </a:r>
          </a:p>
          <a:p>
            <a:pPr lvl="2"/>
            <a:r>
              <a:rPr lang="en-US" altLang="en-US" dirty="0"/>
              <a:t>Intercept Predictors</a:t>
            </a:r>
          </a:p>
          <a:p>
            <a:pPr lvl="2"/>
            <a:r>
              <a:rPr lang="en-US" altLang="en-US" dirty="0"/>
              <a:t>Slope Predictors</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786635525"/>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p:txBody>
          <a:bodyPr/>
          <a:lstStyle/>
          <a:p>
            <a:r>
              <a:rPr lang="en-US" altLang="en-US" smtClean="0"/>
              <a:t>Centering:  Theory Issues</a:t>
            </a:r>
            <a:endParaRPr lang="en-US" altLang="en-US"/>
          </a:p>
        </p:txBody>
      </p:sp>
      <p:sp>
        <p:nvSpPr>
          <p:cNvPr id="493571" name="Rectangle 3"/>
          <p:cNvSpPr>
            <a:spLocks noGrp="1" noChangeArrowheads="1"/>
          </p:cNvSpPr>
          <p:nvPr>
            <p:ph type="body" idx="1"/>
          </p:nvPr>
        </p:nvSpPr>
        <p:spPr/>
        <p:txBody>
          <a:bodyPr/>
          <a:lstStyle/>
          <a:p>
            <a:r>
              <a:rPr lang="en-US" altLang="en-US" smtClean="0"/>
              <a:t>No “correct” mathematical model for choosing a centering option</a:t>
            </a:r>
          </a:p>
          <a:p>
            <a:r>
              <a:rPr lang="en-US" altLang="en-US" smtClean="0"/>
              <a:t>Choice must be made on theoretical grounds to ensure that there is a match between the estimated model and theory (Hofmann &amp; Gavin, 1998)</a:t>
            </a:r>
          </a:p>
          <a:p>
            <a:r>
              <a:rPr lang="en-US" altLang="en-US" smtClean="0"/>
              <a:t>Begin by understanding mathematical effects of centering</a:t>
            </a:r>
          </a:p>
          <a:p>
            <a:endParaRPr lang="en-US" altLang="en-US"/>
          </a:p>
        </p:txBody>
      </p:sp>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5B4670D8-7A92-4EE0-8B6B-4D4AC640F9FF}" type="slidenum">
              <a:rPr lang="en-US" altLang="en-US" smtClean="0"/>
              <a:pPr/>
              <a:t>308</a:t>
            </a:fld>
            <a:endParaRPr lang="en-US" altLang="en-US"/>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569544405"/>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B6DD7280-1E6E-4750-834F-DB9E0D15F4D9}" type="slidenum">
              <a:rPr lang="en-US" altLang="en-US"/>
              <a:pPr/>
              <a:t>309</a:t>
            </a:fld>
            <a:endParaRPr lang="en-US" altLang="en-US"/>
          </a:p>
        </p:txBody>
      </p:sp>
      <p:sp>
        <p:nvSpPr>
          <p:cNvPr id="479234" name="Rectangle 2"/>
          <p:cNvSpPr>
            <a:spLocks noGrp="1" noChangeArrowheads="1"/>
          </p:cNvSpPr>
          <p:nvPr>
            <p:ph type="title"/>
          </p:nvPr>
        </p:nvSpPr>
        <p:spPr/>
        <p:txBody>
          <a:bodyPr/>
          <a:lstStyle/>
          <a:p>
            <a:r>
              <a:rPr lang="en-US" altLang="en-US"/>
              <a:t>Grand Mean Centering</a:t>
            </a:r>
          </a:p>
        </p:txBody>
      </p:sp>
      <p:sp>
        <p:nvSpPr>
          <p:cNvPr id="479235" name="Rectangle 3"/>
          <p:cNvSpPr>
            <a:spLocks noGrp="1" noChangeArrowheads="1"/>
          </p:cNvSpPr>
          <p:nvPr>
            <p:ph type="body" idx="1"/>
          </p:nvPr>
        </p:nvSpPr>
        <p:spPr/>
        <p:txBody>
          <a:bodyPr/>
          <a:lstStyle/>
          <a:p>
            <a:r>
              <a:rPr lang="en-US" altLang="en-US"/>
              <a:t>Grand-mean Centering (x</a:t>
            </a:r>
            <a:r>
              <a:rPr lang="en-US" altLang="en-US" baseline="-25000"/>
              <a:t>ij</a:t>
            </a:r>
            <a:r>
              <a:rPr lang="en-US" altLang="en-US"/>
              <a:t>-x</a:t>
            </a:r>
            <a:r>
              <a:rPr lang="en-US" altLang="en-US" baseline="-25000"/>
              <a:t>••</a:t>
            </a:r>
            <a:r>
              <a:rPr lang="en-US" altLang="en-US"/>
              <a:t>)</a:t>
            </a:r>
          </a:p>
          <a:p>
            <a:pPr lvl="1"/>
            <a:r>
              <a:rPr lang="en-US" altLang="en-US"/>
              <a:t>Involves subtracting a constant</a:t>
            </a:r>
          </a:p>
          <a:p>
            <a:pPr lvl="1"/>
            <a:r>
              <a:rPr lang="en-US" altLang="en-US"/>
              <a:t>Equivalent to raw score models </a:t>
            </a:r>
          </a:p>
          <a:p>
            <a:pPr lvl="1"/>
            <a:r>
              <a:rPr lang="en-US" altLang="en-US"/>
              <a:t>Grand-mean centered models provide “computational advantages”</a:t>
            </a:r>
          </a:p>
          <a:p>
            <a:pPr lvl="2"/>
            <a:r>
              <a:rPr lang="en-US" altLang="en-US"/>
              <a:t>Reduces multicollinearity between intercept and slope estimates across groups </a:t>
            </a:r>
          </a:p>
          <a:p>
            <a:pPr lvl="2"/>
            <a:r>
              <a:rPr lang="en-US" altLang="en-US"/>
              <a:t>Also reduces multicollinearity among variables when interaction terms are included</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2172224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82E148C4-DFCC-4716-8956-225E74F8318F}" type="slidenum">
              <a:rPr lang="en-US"/>
              <a:pPr>
                <a:defRPr/>
              </a:pPr>
              <a:t>31</a:t>
            </a:fld>
            <a:endParaRPr lang="en-US"/>
          </a:p>
        </p:txBody>
      </p:sp>
      <p:sp>
        <p:nvSpPr>
          <p:cNvPr id="41989" name="Rectangle 2"/>
          <p:cNvSpPr>
            <a:spLocks noGrp="1" noChangeArrowheads="1"/>
          </p:cNvSpPr>
          <p:nvPr>
            <p:ph type="ctrTitle"/>
          </p:nvPr>
        </p:nvSpPr>
        <p:spPr>
          <a:xfrm>
            <a:off x="685800" y="2286000"/>
            <a:ext cx="7772400" cy="1143000"/>
          </a:xfrm>
        </p:spPr>
        <p:txBody>
          <a:bodyPr/>
          <a:lstStyle/>
          <a:p>
            <a:r>
              <a:rPr lang="en-US" altLang="en-US" dirty="0" smtClean="0"/>
              <a:t>Part I</a:t>
            </a:r>
          </a:p>
        </p:txBody>
      </p:sp>
      <p:sp>
        <p:nvSpPr>
          <p:cNvPr id="41990" name="Rectangle 3"/>
          <p:cNvSpPr>
            <a:spLocks noGrp="1" noChangeArrowheads="1"/>
          </p:cNvSpPr>
          <p:nvPr>
            <p:ph type="subTitle" idx="1"/>
          </p:nvPr>
        </p:nvSpPr>
        <p:spPr/>
        <p:txBody>
          <a:bodyPr/>
          <a:lstStyle/>
          <a:p>
            <a:r>
              <a:rPr lang="en-US" altLang="en-US" dirty="0" smtClean="0"/>
              <a:t>A Brief Introduction to R</a:t>
            </a:r>
          </a:p>
          <a:p>
            <a:endParaRPr lang="en-US" altLang="en-US" dirty="0" smtClean="0"/>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C6ACCEE9-B382-4887-B38F-C6125C630C4D}" type="slidenum">
              <a:rPr lang="en-US" altLang="en-US"/>
              <a:pPr/>
              <a:t>310</a:t>
            </a:fld>
            <a:endParaRPr lang="en-US" altLang="en-US"/>
          </a:p>
        </p:txBody>
      </p:sp>
      <p:sp>
        <p:nvSpPr>
          <p:cNvPr id="483330" name="Rectangle 1026"/>
          <p:cNvSpPr>
            <a:spLocks noGrp="1" noChangeArrowheads="1"/>
          </p:cNvSpPr>
          <p:nvPr>
            <p:ph type="title"/>
          </p:nvPr>
        </p:nvSpPr>
        <p:spPr/>
        <p:txBody>
          <a:bodyPr/>
          <a:lstStyle/>
          <a:p>
            <a:r>
              <a:rPr lang="en-US" altLang="en-US"/>
              <a:t>Grand Mean Centering</a:t>
            </a:r>
          </a:p>
        </p:txBody>
      </p:sp>
      <p:sp>
        <p:nvSpPr>
          <p:cNvPr id="483331" name="Rectangle 1027"/>
          <p:cNvSpPr>
            <a:spLocks noGrp="1" noChangeArrowheads="1"/>
          </p:cNvSpPr>
          <p:nvPr>
            <p:ph type="body" idx="1"/>
          </p:nvPr>
        </p:nvSpPr>
        <p:spPr/>
        <p:txBody>
          <a:bodyPr/>
          <a:lstStyle/>
          <a:p>
            <a:r>
              <a:rPr lang="en-US" altLang="en-US"/>
              <a:t>Grand mean Centering helps reduce the correlation between Slope and Intercept</a:t>
            </a:r>
          </a:p>
          <a:p>
            <a:pPr lvl="1"/>
            <a:r>
              <a:rPr lang="en-US" altLang="en-US"/>
              <a:t>When the normal range of X values are greater than zero, the slope and intercept tend to be highly correlated (Bryk &amp; Raudenbush, 1992)</a:t>
            </a:r>
          </a:p>
          <a:p>
            <a:pPr lvl="1"/>
            <a:endParaRPr lang="en-US" altLang="en-US"/>
          </a:p>
          <a:p>
            <a:r>
              <a:rPr lang="en-US" altLang="en-US"/>
              <a:t>High multicollinearity can lead to model estimation problems</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817906985"/>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2"/>
          <p:cNvSpPr>
            <a:spLocks noGrp="1"/>
          </p:cNvSpPr>
          <p:nvPr>
            <p:ph type="dt" sz="half" idx="10"/>
          </p:nvPr>
        </p:nvSpPr>
        <p:spPr/>
        <p:txBody>
          <a:bodyPr/>
          <a:lstStyle/>
          <a:p>
            <a:r>
              <a:rPr lang="en-US" altLang="en-US" smtClean="0"/>
              <a:t>May 30, 2015 Version</a:t>
            </a:r>
            <a:endParaRPr lang="en-US" altLang="en-US"/>
          </a:p>
        </p:txBody>
      </p:sp>
      <p:sp>
        <p:nvSpPr>
          <p:cNvPr id="12" name="Slide Number Placeholder 4"/>
          <p:cNvSpPr>
            <a:spLocks noGrp="1"/>
          </p:cNvSpPr>
          <p:nvPr>
            <p:ph type="sldNum" sz="quarter" idx="12"/>
          </p:nvPr>
        </p:nvSpPr>
        <p:spPr/>
        <p:txBody>
          <a:bodyPr/>
          <a:lstStyle/>
          <a:p>
            <a:fld id="{DF591E5C-2285-489A-BBFF-84BBFE439463}" type="slidenum">
              <a:rPr lang="en-US" altLang="en-US"/>
              <a:pPr/>
              <a:t>311</a:t>
            </a:fld>
            <a:endParaRPr lang="en-US" altLang="en-US"/>
          </a:p>
        </p:txBody>
      </p:sp>
      <p:sp>
        <p:nvSpPr>
          <p:cNvPr id="482306" name="Rectangle 2"/>
          <p:cNvSpPr>
            <a:spLocks noGrp="1" noChangeArrowheads="1"/>
          </p:cNvSpPr>
          <p:nvPr>
            <p:ph type="title"/>
          </p:nvPr>
        </p:nvSpPr>
        <p:spPr/>
        <p:txBody>
          <a:bodyPr/>
          <a:lstStyle/>
          <a:p>
            <a:r>
              <a:rPr lang="en-US" altLang="en-US"/>
              <a:t>Centering: Slope-Int Correlation</a:t>
            </a:r>
          </a:p>
        </p:txBody>
      </p:sp>
      <p:graphicFrame>
        <p:nvGraphicFramePr>
          <p:cNvPr id="482313" name="Object 9"/>
          <p:cNvGraphicFramePr>
            <a:graphicFrameLocks noChangeAspect="1"/>
          </p:cNvGraphicFramePr>
          <p:nvPr/>
        </p:nvGraphicFramePr>
        <p:xfrm>
          <a:off x="2468563" y="1074738"/>
          <a:ext cx="6248400" cy="4827587"/>
        </p:xfrm>
        <a:graphic>
          <a:graphicData uri="http://schemas.openxmlformats.org/presentationml/2006/ole">
            <mc:AlternateContent xmlns:mc="http://schemas.openxmlformats.org/markup-compatibility/2006">
              <mc:Choice xmlns:v="urn:schemas-microsoft-com:vml" Requires="v">
                <p:oleObj spid="_x0000_s287822" name="Graph Sheet" r:id="rId4" imgW="3352680" imgH="2590560" progId="SPLUSGraphSheetFileType">
                  <p:embed/>
                </p:oleObj>
              </mc:Choice>
              <mc:Fallback>
                <p:oleObj name="Graph Sheet" r:id="rId4" imgW="3352680" imgH="2590560" progId="SPLUSGraphSheetFileTyp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8563" y="1074738"/>
                        <a:ext cx="6248400" cy="482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2314" name="Text Box 10"/>
          <p:cNvSpPr txBox="1">
            <a:spLocks noChangeArrowheads="1"/>
          </p:cNvSpPr>
          <p:nvPr/>
        </p:nvSpPr>
        <p:spPr bwMode="auto">
          <a:xfrm>
            <a:off x="771525" y="5664200"/>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latin typeface="Calibri" panose="020F0502020204030204" pitchFamily="34" charset="0"/>
              </a:rPr>
              <a:t>0</a:t>
            </a:r>
          </a:p>
        </p:txBody>
      </p:sp>
      <p:sp>
        <p:nvSpPr>
          <p:cNvPr id="482315" name="Line 11"/>
          <p:cNvSpPr>
            <a:spLocks noChangeShapeType="1"/>
          </p:cNvSpPr>
          <p:nvPr/>
        </p:nvSpPr>
        <p:spPr bwMode="auto">
          <a:xfrm flipH="1">
            <a:off x="977900" y="4597400"/>
            <a:ext cx="2082800" cy="977900"/>
          </a:xfrm>
          <a:prstGeom prst="line">
            <a:avLst/>
          </a:prstGeom>
          <a:noFill/>
          <a:ln w="12700" cap="rnd">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316" name="Line 12"/>
          <p:cNvSpPr>
            <a:spLocks noChangeShapeType="1"/>
          </p:cNvSpPr>
          <p:nvPr/>
        </p:nvSpPr>
        <p:spPr bwMode="auto">
          <a:xfrm flipH="1">
            <a:off x="901700" y="4013200"/>
            <a:ext cx="2171700" cy="4953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317" name="Text Box 13"/>
          <p:cNvSpPr txBox="1">
            <a:spLocks noChangeArrowheads="1"/>
          </p:cNvSpPr>
          <p:nvPr/>
        </p:nvSpPr>
        <p:spPr bwMode="auto">
          <a:xfrm>
            <a:off x="428625" y="4183063"/>
            <a:ext cx="720725" cy="1433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800"/>
              <a:t>{</a:t>
            </a:r>
            <a:endParaRPr lang="en-US" altLang="en-US"/>
          </a:p>
        </p:txBody>
      </p:sp>
      <p:sp>
        <p:nvSpPr>
          <p:cNvPr id="482318" name="Text Box 14"/>
          <p:cNvSpPr txBox="1">
            <a:spLocks noChangeArrowheads="1"/>
          </p:cNvSpPr>
          <p:nvPr/>
        </p:nvSpPr>
        <p:spPr bwMode="auto">
          <a:xfrm>
            <a:off x="2308225" y="3902075"/>
            <a:ext cx="51276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5400"/>
              <a:t>{</a:t>
            </a:r>
            <a:endParaRPr lang="en-US" altLang="en-US"/>
          </a:p>
        </p:txBody>
      </p:sp>
      <p:sp>
        <p:nvSpPr>
          <p:cNvPr id="482319" name="Text Box 15"/>
          <p:cNvSpPr txBox="1">
            <a:spLocks noChangeArrowheads="1"/>
          </p:cNvSpPr>
          <p:nvPr/>
        </p:nvSpPr>
        <p:spPr bwMode="auto">
          <a:xfrm>
            <a:off x="527050" y="1812925"/>
            <a:ext cx="2093586"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latin typeface="Calibri" panose="020F0502020204030204" pitchFamily="34" charset="0"/>
              </a:rPr>
              <a:t>By using </a:t>
            </a:r>
            <a:r>
              <a:rPr lang="en-US" altLang="en-US" dirty="0" err="1">
                <a:latin typeface="Calibri" panose="020F0502020204030204" pitchFamily="34" charset="0"/>
              </a:rPr>
              <a:t>uncentered</a:t>
            </a:r>
            <a:endParaRPr lang="en-US" altLang="en-US" dirty="0">
              <a:latin typeface="Calibri" panose="020F0502020204030204" pitchFamily="34" charset="0"/>
            </a:endParaRPr>
          </a:p>
          <a:p>
            <a:r>
              <a:rPr lang="en-US" altLang="en-US" dirty="0">
                <a:latin typeface="Calibri" panose="020F0502020204030204" pitchFamily="34" charset="0"/>
              </a:rPr>
              <a:t>data we exaggerate </a:t>
            </a:r>
          </a:p>
          <a:p>
            <a:r>
              <a:rPr lang="en-US" altLang="en-US" dirty="0">
                <a:latin typeface="Calibri" panose="020F0502020204030204" pitchFamily="34" charset="0"/>
              </a:rPr>
              <a:t>slope and intercept</a:t>
            </a:r>
          </a:p>
          <a:p>
            <a:r>
              <a:rPr lang="en-US" altLang="en-US" dirty="0">
                <a:latin typeface="Calibri" panose="020F0502020204030204" pitchFamily="34" charset="0"/>
              </a:rPr>
              <a:t>relationships and</a:t>
            </a:r>
          </a:p>
          <a:p>
            <a:r>
              <a:rPr lang="en-US" altLang="en-US" dirty="0">
                <a:latin typeface="Calibri" panose="020F0502020204030204" pitchFamily="34" charset="0"/>
              </a:rPr>
              <a:t>increase the slope-</a:t>
            </a:r>
          </a:p>
          <a:p>
            <a:r>
              <a:rPr lang="en-US" altLang="en-US" dirty="0" err="1">
                <a:latin typeface="Calibri" panose="020F0502020204030204" pitchFamily="34" charset="0"/>
              </a:rPr>
              <a:t>Int</a:t>
            </a:r>
            <a:r>
              <a:rPr lang="en-US" altLang="en-US" dirty="0">
                <a:latin typeface="Calibri" panose="020F0502020204030204" pitchFamily="34" charset="0"/>
              </a:rPr>
              <a:t> correlation as </a:t>
            </a:r>
          </a:p>
          <a:p>
            <a:r>
              <a:rPr lang="en-US" altLang="en-US" dirty="0">
                <a:latin typeface="Calibri" panose="020F0502020204030204" pitchFamily="34" charset="0"/>
              </a:rPr>
              <a:t>well as the </a:t>
            </a:r>
            <a:r>
              <a:rPr lang="en-US" altLang="en-US" dirty="0" err="1">
                <a:latin typeface="Calibri" panose="020F0502020204030204" pitchFamily="34" charset="0"/>
              </a:rPr>
              <a:t>Int</a:t>
            </a:r>
            <a:r>
              <a:rPr lang="en-US" altLang="en-US" dirty="0">
                <a:latin typeface="Calibri" panose="020F0502020204030204" pitchFamily="34" charset="0"/>
              </a:rPr>
              <a:t> </a:t>
            </a:r>
            <a:r>
              <a:rPr lang="en-US" altLang="en-US" dirty="0" err="1">
                <a:latin typeface="Calibri" panose="020F0502020204030204" pitchFamily="34" charset="0"/>
              </a:rPr>
              <a:t>Var</a:t>
            </a:r>
            <a:endParaRPr lang="en-US" altLang="en-US" dirty="0">
              <a:latin typeface="Calibri" panose="020F0502020204030204" pitchFamily="34" charset="0"/>
            </a:endParaRPr>
          </a:p>
          <a:p>
            <a:r>
              <a:rPr lang="en-US" altLang="en-US" dirty="0">
                <a:latin typeface="Calibri" panose="020F0502020204030204" pitchFamily="34" charset="0"/>
              </a:rPr>
              <a:t>Estimate</a:t>
            </a:r>
          </a:p>
          <a:p>
            <a:endParaRPr lang="en-US" altLang="en-US" dirty="0">
              <a:latin typeface="Calibri" panose="020F0502020204030204" pitchFamily="34" charset="0"/>
            </a:endParaRP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018615467"/>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2"/>
          <p:cNvSpPr>
            <a:spLocks noGrp="1"/>
          </p:cNvSpPr>
          <p:nvPr>
            <p:ph type="dt" sz="half" idx="10"/>
          </p:nvPr>
        </p:nvSpPr>
        <p:spPr/>
        <p:txBody>
          <a:bodyPr/>
          <a:lstStyle/>
          <a:p>
            <a:r>
              <a:rPr lang="en-US" altLang="en-US" smtClean="0"/>
              <a:t>May 30, 2015 Version</a:t>
            </a:r>
            <a:endParaRPr lang="en-US" altLang="en-US"/>
          </a:p>
        </p:txBody>
      </p:sp>
      <p:sp>
        <p:nvSpPr>
          <p:cNvPr id="8" name="Slide Number Placeholder 4"/>
          <p:cNvSpPr>
            <a:spLocks noGrp="1"/>
          </p:cNvSpPr>
          <p:nvPr>
            <p:ph type="sldNum" sz="quarter" idx="12"/>
          </p:nvPr>
        </p:nvSpPr>
        <p:spPr/>
        <p:txBody>
          <a:bodyPr/>
          <a:lstStyle/>
          <a:p>
            <a:fld id="{F8A1DDD3-8E84-4C9F-949D-038985C1B79F}" type="slidenum">
              <a:rPr lang="en-US" altLang="en-US"/>
              <a:pPr/>
              <a:t>312</a:t>
            </a:fld>
            <a:endParaRPr lang="en-US" altLang="en-US"/>
          </a:p>
        </p:txBody>
      </p:sp>
      <p:sp>
        <p:nvSpPr>
          <p:cNvPr id="486402" name="Rectangle 2"/>
          <p:cNvSpPr>
            <a:spLocks noGrp="1" noChangeArrowheads="1"/>
          </p:cNvSpPr>
          <p:nvPr>
            <p:ph type="title"/>
          </p:nvPr>
        </p:nvSpPr>
        <p:spPr/>
        <p:txBody>
          <a:bodyPr/>
          <a:lstStyle/>
          <a:p>
            <a:r>
              <a:rPr lang="en-US" altLang="en-US"/>
              <a:t>Centering: Slope-Int Correlation</a:t>
            </a:r>
          </a:p>
        </p:txBody>
      </p:sp>
      <p:graphicFrame>
        <p:nvGraphicFramePr>
          <p:cNvPr id="486403" name="Object 3"/>
          <p:cNvGraphicFramePr>
            <a:graphicFrameLocks noChangeAspect="1"/>
          </p:cNvGraphicFramePr>
          <p:nvPr/>
        </p:nvGraphicFramePr>
        <p:xfrm>
          <a:off x="2479675" y="1535113"/>
          <a:ext cx="6407150" cy="4949825"/>
        </p:xfrm>
        <a:graphic>
          <a:graphicData uri="http://schemas.openxmlformats.org/presentationml/2006/ole">
            <mc:AlternateContent xmlns:mc="http://schemas.openxmlformats.org/markup-compatibility/2006">
              <mc:Choice xmlns:v="urn:schemas-microsoft-com:vml" Requires="v">
                <p:oleObj spid="_x0000_s288846" name="Graph Sheet" r:id="rId3" imgW="3352680" imgH="2590560" progId="SPLUSGraphSheetFileType">
                  <p:embed/>
                </p:oleObj>
              </mc:Choice>
              <mc:Fallback>
                <p:oleObj name="Graph Sheet" r:id="rId3" imgW="3352680" imgH="2590560" progId="SPLUSGraphSheetFileTyp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9675" y="1535113"/>
                        <a:ext cx="6407150" cy="494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6404" name="Rectangle 4"/>
          <p:cNvSpPr>
            <a:spLocks noChangeArrowheads="1"/>
          </p:cNvSpPr>
          <p:nvPr/>
        </p:nvSpPr>
        <p:spPr bwMode="auto">
          <a:xfrm>
            <a:off x="365126" y="2510689"/>
            <a:ext cx="222567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latin typeface="Calibri" panose="020F0502020204030204" pitchFamily="34" charset="0"/>
              </a:rPr>
              <a:t>By using grand-mean</a:t>
            </a:r>
          </a:p>
          <a:p>
            <a:r>
              <a:rPr lang="en-US" altLang="en-US" dirty="0" smtClean="0">
                <a:latin typeface="Calibri" panose="020F0502020204030204" pitchFamily="34" charset="0"/>
              </a:rPr>
              <a:t>Centering, </a:t>
            </a:r>
            <a:r>
              <a:rPr lang="en-US" altLang="en-US" dirty="0">
                <a:latin typeface="Calibri" panose="020F0502020204030204" pitchFamily="34" charset="0"/>
              </a:rPr>
              <a:t>the </a:t>
            </a:r>
            <a:r>
              <a:rPr lang="en-US" altLang="en-US" dirty="0" smtClean="0">
                <a:latin typeface="Calibri" panose="020F0502020204030204" pitchFamily="34" charset="0"/>
              </a:rPr>
              <a:t>relationship </a:t>
            </a:r>
            <a:r>
              <a:rPr lang="en-US" altLang="en-US" dirty="0">
                <a:latin typeface="Calibri" panose="020F0502020204030204" pitchFamily="34" charset="0"/>
              </a:rPr>
              <a:t>between the </a:t>
            </a:r>
            <a:r>
              <a:rPr lang="en-US" altLang="en-US" dirty="0" smtClean="0">
                <a:latin typeface="Calibri" panose="020F0502020204030204" pitchFamily="34" charset="0"/>
              </a:rPr>
              <a:t>slope and </a:t>
            </a:r>
            <a:r>
              <a:rPr lang="en-US" altLang="en-US" dirty="0">
                <a:latin typeface="Calibri" panose="020F0502020204030204" pitchFamily="34" charset="0"/>
              </a:rPr>
              <a:t>the intercept is </a:t>
            </a:r>
          </a:p>
          <a:p>
            <a:r>
              <a:rPr lang="en-US" altLang="en-US" dirty="0">
                <a:latin typeface="Calibri" panose="020F0502020204030204" pitchFamily="34" charset="0"/>
              </a:rPr>
              <a:t>minimized, and the </a:t>
            </a:r>
          </a:p>
          <a:p>
            <a:r>
              <a:rPr lang="en-US" altLang="en-US" dirty="0">
                <a:latin typeface="Calibri" panose="020F0502020204030204" pitchFamily="34" charset="0"/>
              </a:rPr>
              <a:t>Variance of the Inter-</a:t>
            </a:r>
          </a:p>
          <a:p>
            <a:r>
              <a:rPr lang="en-US" altLang="en-US" dirty="0" err="1">
                <a:latin typeface="Calibri" panose="020F0502020204030204" pitchFamily="34" charset="0"/>
              </a:rPr>
              <a:t>cept</a:t>
            </a:r>
            <a:r>
              <a:rPr lang="en-US" altLang="en-US" dirty="0">
                <a:latin typeface="Calibri" panose="020F0502020204030204" pitchFamily="34" charset="0"/>
              </a:rPr>
              <a:t> is also minimized</a:t>
            </a:r>
          </a:p>
        </p:txBody>
      </p:sp>
      <p:sp>
        <p:nvSpPr>
          <p:cNvPr id="486405" name="Oval 5"/>
          <p:cNvSpPr>
            <a:spLocks noChangeArrowheads="1"/>
          </p:cNvSpPr>
          <p:nvPr/>
        </p:nvSpPr>
        <p:spPr bwMode="auto">
          <a:xfrm>
            <a:off x="5364163" y="3721100"/>
            <a:ext cx="547687" cy="54610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701143645"/>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332E23E4-04E0-441E-B92B-C9316D50CE3E}" type="slidenum">
              <a:rPr lang="en-US" altLang="en-US"/>
              <a:pPr/>
              <a:t>313</a:t>
            </a:fld>
            <a:endParaRPr lang="en-US" altLang="en-US" dirty="0"/>
          </a:p>
        </p:txBody>
      </p:sp>
      <p:sp>
        <p:nvSpPr>
          <p:cNvPr id="480258" name="Rectangle 2"/>
          <p:cNvSpPr>
            <a:spLocks noGrp="1" noChangeArrowheads="1"/>
          </p:cNvSpPr>
          <p:nvPr>
            <p:ph type="title"/>
          </p:nvPr>
        </p:nvSpPr>
        <p:spPr/>
        <p:txBody>
          <a:bodyPr/>
          <a:lstStyle/>
          <a:p>
            <a:r>
              <a:rPr lang="en-US" altLang="en-US"/>
              <a:t>Leadership and Well-Being Example</a:t>
            </a:r>
          </a:p>
        </p:txBody>
      </p:sp>
      <p:sp>
        <p:nvSpPr>
          <p:cNvPr id="480259" name="Rectangle 3"/>
          <p:cNvSpPr>
            <a:spLocks noGrp="1" noChangeArrowheads="1"/>
          </p:cNvSpPr>
          <p:nvPr>
            <p:ph type="body" idx="1"/>
          </p:nvPr>
        </p:nvSpPr>
        <p:spPr>
          <a:xfrm>
            <a:off x="685800" y="1447800"/>
            <a:ext cx="8120063" cy="4648200"/>
          </a:xfrm>
        </p:spPr>
        <p:txBody>
          <a:bodyPr/>
          <a:lstStyle/>
          <a:p>
            <a:pPr>
              <a:buFontTx/>
              <a:buNone/>
            </a:pPr>
            <a:r>
              <a:rPr lang="en-US" altLang="en-US" dirty="0"/>
              <a:t>In bh1996 data set, the relationship between leadership (lead) and well-being randomly varies among groups</a:t>
            </a:r>
            <a:endParaRPr lang="en-US" altLang="en-US" b="1" dirty="0">
              <a:latin typeface="Courier New" pitchFamily="49" charset="0"/>
            </a:endParaRPr>
          </a:p>
          <a:p>
            <a:pPr>
              <a:buFontTx/>
              <a:buNone/>
            </a:pPr>
            <a:endParaRPr lang="en-US" altLang="en-US" sz="2000" b="1" dirty="0">
              <a:latin typeface="Courier New" pitchFamily="49" charset="0"/>
            </a:endParaRPr>
          </a:p>
          <a:p>
            <a:pPr>
              <a:buFontTx/>
              <a:buNone/>
            </a:pPr>
            <a:r>
              <a:rPr lang="en-US" altLang="en-US" sz="1600" dirty="0">
                <a:latin typeface="Courier New" pitchFamily="49" charset="0"/>
              </a:rPr>
              <a:t>&gt; </a:t>
            </a:r>
            <a:r>
              <a:rPr lang="en-US" altLang="en-US" sz="1600" dirty="0" err="1">
                <a:latin typeface="Courier New" pitchFamily="49" charset="0"/>
              </a:rPr>
              <a:t>tmod</a:t>
            </a:r>
            <a:r>
              <a:rPr lang="en-US" altLang="en-US" sz="1600" dirty="0">
                <a:latin typeface="Courier New" pitchFamily="49" charset="0"/>
              </a:rPr>
              <a:t>&lt;-</a:t>
            </a:r>
            <a:r>
              <a:rPr lang="en-US" altLang="en-US" sz="1600" dirty="0" err="1">
                <a:latin typeface="Courier New" pitchFamily="49" charset="0"/>
              </a:rPr>
              <a:t>lme</a:t>
            </a:r>
            <a:r>
              <a:rPr lang="en-US" altLang="en-US" sz="1600" dirty="0">
                <a:latin typeface="Courier New" pitchFamily="49" charset="0"/>
              </a:rPr>
              <a:t>(</a:t>
            </a:r>
            <a:r>
              <a:rPr lang="en-US" altLang="en-US" sz="1600" dirty="0" err="1">
                <a:latin typeface="Courier New" pitchFamily="49" charset="0"/>
              </a:rPr>
              <a:t>WBEING~LEAD,random</a:t>
            </a:r>
            <a:r>
              <a:rPr lang="en-US" altLang="en-US" sz="1600" dirty="0">
                <a:latin typeface="Courier New" pitchFamily="49" charset="0"/>
              </a:rPr>
              <a:t>=~</a:t>
            </a:r>
            <a:r>
              <a:rPr lang="en-US" altLang="en-US" sz="1600" dirty="0" smtClean="0">
                <a:latin typeface="Courier New" pitchFamily="49" charset="0"/>
              </a:rPr>
              <a:t>1|GRP,data=bh1996</a:t>
            </a:r>
            <a:r>
              <a:rPr lang="en-US" altLang="en-US" sz="1600" dirty="0">
                <a:latin typeface="Courier New" pitchFamily="49" charset="0"/>
              </a:rPr>
              <a:t>)</a:t>
            </a:r>
          </a:p>
          <a:p>
            <a:pPr>
              <a:buFontTx/>
              <a:buNone/>
            </a:pPr>
            <a:r>
              <a:rPr lang="en-US" altLang="en-US" sz="1600" dirty="0">
                <a:latin typeface="Courier New" pitchFamily="49" charset="0"/>
              </a:rPr>
              <a:t>&gt; tmod.rs&lt;-</a:t>
            </a:r>
            <a:r>
              <a:rPr lang="en-US" altLang="en-US" sz="1600" dirty="0" err="1" smtClean="0">
                <a:latin typeface="Courier New" pitchFamily="49" charset="0"/>
              </a:rPr>
              <a:t>lme</a:t>
            </a:r>
            <a:r>
              <a:rPr lang="en-US" altLang="en-US" sz="1600" dirty="0" smtClean="0">
                <a:latin typeface="Courier New" pitchFamily="49" charset="0"/>
              </a:rPr>
              <a:t>(</a:t>
            </a:r>
            <a:r>
              <a:rPr lang="en-US" altLang="en-US" sz="1600" dirty="0" err="1" smtClean="0">
                <a:latin typeface="Courier New" pitchFamily="49" charset="0"/>
              </a:rPr>
              <a:t>WBEING~LEAD,random</a:t>
            </a:r>
            <a:r>
              <a:rPr lang="en-US" altLang="en-US" sz="1600" dirty="0">
                <a:latin typeface="Courier New" pitchFamily="49" charset="0"/>
              </a:rPr>
              <a:t>=~</a:t>
            </a:r>
            <a:r>
              <a:rPr lang="en-US" altLang="en-US" sz="1600" dirty="0" err="1">
                <a:latin typeface="Courier New" pitchFamily="49" charset="0"/>
              </a:rPr>
              <a:t>LEAD|GRP,data</a:t>
            </a:r>
            <a:r>
              <a:rPr lang="en-US" altLang="en-US" sz="1600" dirty="0">
                <a:latin typeface="Courier New" pitchFamily="49" charset="0"/>
              </a:rPr>
              <a:t>=bh1996)</a:t>
            </a:r>
          </a:p>
          <a:p>
            <a:pPr>
              <a:buFontTx/>
              <a:buNone/>
            </a:pPr>
            <a:r>
              <a:rPr lang="en-US" altLang="en-US" sz="1600" dirty="0">
                <a:latin typeface="Courier New" pitchFamily="49" charset="0"/>
              </a:rPr>
              <a:t>&gt; </a:t>
            </a:r>
            <a:r>
              <a:rPr lang="en-US" altLang="en-US" sz="1600" dirty="0" err="1">
                <a:latin typeface="Courier New" pitchFamily="49" charset="0"/>
              </a:rPr>
              <a:t>anova</a:t>
            </a:r>
            <a:r>
              <a:rPr lang="en-US" altLang="en-US" sz="1600" dirty="0">
                <a:latin typeface="Courier New" pitchFamily="49" charset="0"/>
              </a:rPr>
              <a:t>(</a:t>
            </a:r>
            <a:r>
              <a:rPr lang="en-US" altLang="en-US" sz="1600" dirty="0" err="1">
                <a:latin typeface="Courier New" pitchFamily="49" charset="0"/>
              </a:rPr>
              <a:t>tmod,tmod.rs</a:t>
            </a:r>
            <a:r>
              <a:rPr lang="en-US" altLang="en-US" sz="1600" dirty="0">
                <a:latin typeface="Courier New" pitchFamily="49" charset="0"/>
              </a:rPr>
              <a:t>)</a:t>
            </a:r>
          </a:p>
          <a:p>
            <a:pPr>
              <a:buFontTx/>
              <a:buNone/>
            </a:pPr>
            <a:r>
              <a:rPr lang="en-US" altLang="en-US" sz="1600" dirty="0">
                <a:latin typeface="Courier New" pitchFamily="49" charset="0"/>
              </a:rPr>
              <a:t>        Model </a:t>
            </a:r>
            <a:r>
              <a:rPr lang="en-US" altLang="en-US" sz="1600" dirty="0" err="1">
                <a:latin typeface="Courier New" pitchFamily="49" charset="0"/>
              </a:rPr>
              <a:t>df</a:t>
            </a:r>
            <a:r>
              <a:rPr lang="en-US" altLang="en-US" sz="1600" dirty="0">
                <a:latin typeface="Courier New" pitchFamily="49" charset="0"/>
              </a:rPr>
              <a:t>    </a:t>
            </a:r>
            <a:r>
              <a:rPr lang="en-US" altLang="en-US" sz="1600" dirty="0" err="1">
                <a:latin typeface="Courier New" pitchFamily="49" charset="0"/>
              </a:rPr>
              <a:t>logLik</a:t>
            </a:r>
            <a:r>
              <a:rPr lang="en-US" altLang="en-US" sz="1600" dirty="0">
                <a:latin typeface="Courier New" pitchFamily="49" charset="0"/>
              </a:rPr>
              <a:t>   Test  </a:t>
            </a:r>
            <a:r>
              <a:rPr lang="en-US" altLang="en-US" sz="1600" dirty="0" err="1">
                <a:latin typeface="Courier New" pitchFamily="49" charset="0"/>
              </a:rPr>
              <a:t>L.Ratio</a:t>
            </a:r>
            <a:r>
              <a:rPr lang="en-US" altLang="en-US" sz="1600" dirty="0">
                <a:latin typeface="Courier New" pitchFamily="49" charset="0"/>
              </a:rPr>
              <a:t> p-value</a:t>
            </a:r>
          </a:p>
          <a:p>
            <a:pPr>
              <a:buFontTx/>
              <a:buNone/>
            </a:pPr>
            <a:r>
              <a:rPr lang="en-US" altLang="en-US" sz="1600" dirty="0" err="1">
                <a:latin typeface="Courier New" pitchFamily="49" charset="0"/>
              </a:rPr>
              <a:t>tmod</a:t>
            </a:r>
            <a:r>
              <a:rPr lang="en-US" altLang="en-US" sz="1600" dirty="0">
                <a:latin typeface="Courier New" pitchFamily="49" charset="0"/>
              </a:rPr>
              <a:t>        1  4 -8950.971                        </a:t>
            </a:r>
          </a:p>
          <a:p>
            <a:pPr>
              <a:buFontTx/>
              <a:buNone/>
            </a:pPr>
            <a:r>
              <a:rPr lang="en-US" altLang="en-US" sz="1600" dirty="0">
                <a:latin typeface="Courier New" pitchFamily="49" charset="0"/>
              </a:rPr>
              <a:t>tmod.rs     2  6 -8936.326 1 vs 2 29.29034  &lt;.0001</a:t>
            </a:r>
          </a:p>
          <a:p>
            <a:pPr>
              <a:buFontTx/>
              <a:buNone/>
            </a:pPr>
            <a:endParaRPr lang="en-US" altLang="en-US" sz="1600" dirty="0">
              <a:latin typeface="Courier New" pitchFamily="49" charset="0"/>
            </a:endParaRPr>
          </a:p>
          <a:p>
            <a:pPr>
              <a:buFontTx/>
              <a:buNone/>
            </a:pPr>
            <a:endParaRPr lang="en-US" altLang="en-US" sz="1600" dirty="0">
              <a:latin typeface="Courier New" pitchFamily="49" charset="0"/>
            </a:endParaRP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237066085"/>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half" idx="10"/>
          </p:nvPr>
        </p:nvSpPr>
        <p:spPr/>
        <p:txBody>
          <a:bodyPr/>
          <a:lstStyle/>
          <a:p>
            <a:r>
              <a:rPr lang="en-US" altLang="en-US" smtClean="0"/>
              <a:t>May 30, 2015 Version</a:t>
            </a:r>
            <a:endParaRPr lang="en-US" altLang="en-US"/>
          </a:p>
        </p:txBody>
      </p:sp>
      <p:sp>
        <p:nvSpPr>
          <p:cNvPr id="7" name="Slide Number Placeholder 4"/>
          <p:cNvSpPr>
            <a:spLocks noGrp="1"/>
          </p:cNvSpPr>
          <p:nvPr>
            <p:ph type="sldNum" sz="quarter" idx="12"/>
          </p:nvPr>
        </p:nvSpPr>
        <p:spPr/>
        <p:txBody>
          <a:bodyPr/>
          <a:lstStyle/>
          <a:p>
            <a:fld id="{B9E68126-DCE1-4B6E-BDF4-C74B47EF04FC}" type="slidenum">
              <a:rPr lang="en-US" altLang="en-US"/>
              <a:pPr/>
              <a:t>314</a:t>
            </a:fld>
            <a:endParaRPr lang="en-US" altLang="en-US"/>
          </a:p>
        </p:txBody>
      </p:sp>
      <p:sp>
        <p:nvSpPr>
          <p:cNvPr id="569346" name="Rectangle 2"/>
          <p:cNvSpPr>
            <a:spLocks noGrp="1" noChangeArrowheads="1"/>
          </p:cNvSpPr>
          <p:nvPr>
            <p:ph type="title"/>
          </p:nvPr>
        </p:nvSpPr>
        <p:spPr/>
        <p:txBody>
          <a:bodyPr/>
          <a:lstStyle/>
          <a:p>
            <a:r>
              <a:rPr lang="en-US" altLang="en-US"/>
              <a:t>Leadership and Well-Being Example</a:t>
            </a:r>
          </a:p>
        </p:txBody>
      </p:sp>
      <p:pic>
        <p:nvPicPr>
          <p:cNvPr id="56935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6581" y="1215992"/>
            <a:ext cx="5430838" cy="542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85575875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half" idx="10"/>
          </p:nvPr>
        </p:nvSpPr>
        <p:spPr/>
        <p:txBody>
          <a:bodyPr/>
          <a:lstStyle/>
          <a:p>
            <a:r>
              <a:rPr lang="en-US" altLang="en-US" smtClean="0"/>
              <a:t>May 30, 2015 Version</a:t>
            </a:r>
            <a:endParaRPr lang="en-US" altLang="en-US"/>
          </a:p>
        </p:txBody>
      </p:sp>
      <p:sp>
        <p:nvSpPr>
          <p:cNvPr id="10" name="Slide Number Placeholder 5"/>
          <p:cNvSpPr>
            <a:spLocks noGrp="1"/>
          </p:cNvSpPr>
          <p:nvPr>
            <p:ph type="sldNum" sz="quarter" idx="12"/>
          </p:nvPr>
        </p:nvSpPr>
        <p:spPr/>
        <p:txBody>
          <a:bodyPr/>
          <a:lstStyle/>
          <a:p>
            <a:fld id="{93242548-58BF-4D5A-8599-18C4960CAB07}" type="slidenum">
              <a:rPr lang="en-US" altLang="en-US"/>
              <a:pPr/>
              <a:t>315</a:t>
            </a:fld>
            <a:endParaRPr lang="en-US" altLang="en-US"/>
          </a:p>
        </p:txBody>
      </p:sp>
      <p:sp>
        <p:nvSpPr>
          <p:cNvPr id="568326" name="Rectangle 6"/>
          <p:cNvSpPr>
            <a:spLocks noChangeArrowheads="1"/>
          </p:cNvSpPr>
          <p:nvPr/>
        </p:nvSpPr>
        <p:spPr bwMode="auto">
          <a:xfrm>
            <a:off x="2370900" y="3074289"/>
            <a:ext cx="1493964" cy="363538"/>
          </a:xfrm>
          <a:prstGeom prst="rect">
            <a:avLst/>
          </a:prstGeom>
          <a:solidFill>
            <a:srgbClr val="FFCC99">
              <a:alpha val="50000"/>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8324" name="Rectangle 4"/>
          <p:cNvSpPr>
            <a:spLocks noChangeArrowheads="1"/>
          </p:cNvSpPr>
          <p:nvPr/>
        </p:nvSpPr>
        <p:spPr bwMode="auto">
          <a:xfrm>
            <a:off x="5217287" y="3429318"/>
            <a:ext cx="976249" cy="363537"/>
          </a:xfrm>
          <a:prstGeom prst="rect">
            <a:avLst/>
          </a:prstGeom>
          <a:solidFill>
            <a:srgbClr val="CCFFFF">
              <a:alpha val="50000"/>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8322" name="Rectangle 2"/>
          <p:cNvSpPr>
            <a:spLocks noGrp="1" noChangeArrowheads="1"/>
          </p:cNvSpPr>
          <p:nvPr>
            <p:ph type="title"/>
          </p:nvPr>
        </p:nvSpPr>
        <p:spPr/>
        <p:txBody>
          <a:bodyPr/>
          <a:lstStyle/>
          <a:p>
            <a:r>
              <a:rPr lang="en-US" altLang="en-US"/>
              <a:t>Leadership and Well-Being Example</a:t>
            </a:r>
          </a:p>
        </p:txBody>
      </p:sp>
      <p:sp>
        <p:nvSpPr>
          <p:cNvPr id="568325" name="Rectangle 5"/>
          <p:cNvSpPr>
            <a:spLocks noChangeArrowheads="1"/>
          </p:cNvSpPr>
          <p:nvPr/>
        </p:nvSpPr>
        <p:spPr bwMode="auto">
          <a:xfrm>
            <a:off x="838200" y="4452938"/>
            <a:ext cx="7772400" cy="803275"/>
          </a:xfrm>
          <a:prstGeom prst="rect">
            <a:avLst/>
          </a:prstGeom>
          <a:solidFill>
            <a:srgbClr val="CCFFFF">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a:buFontTx/>
              <a:buNone/>
            </a:pPr>
            <a:r>
              <a:rPr lang="en-US" altLang="en-US" sz="2400"/>
              <a:t>Note the high correlation between the intercept and slope values.  Can lead to estimation problems.</a:t>
            </a:r>
          </a:p>
        </p:txBody>
      </p:sp>
      <p:sp>
        <p:nvSpPr>
          <p:cNvPr id="568327" name="Rectangle 7"/>
          <p:cNvSpPr>
            <a:spLocks noChangeArrowheads="1"/>
          </p:cNvSpPr>
          <p:nvPr/>
        </p:nvSpPr>
        <p:spPr bwMode="auto">
          <a:xfrm>
            <a:off x="823913" y="5402263"/>
            <a:ext cx="7772400" cy="803275"/>
          </a:xfrm>
          <a:prstGeom prst="rect">
            <a:avLst/>
          </a:prstGeom>
          <a:solidFill>
            <a:srgbClr val="FFCC99">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a:buFontTx/>
              <a:buNone/>
            </a:pPr>
            <a:r>
              <a:rPr lang="en-US" altLang="en-US" sz="2400"/>
              <a:t>Note the variance value of .16 in the non-centered model.  Contrast this with the grand-mean centered model.</a:t>
            </a:r>
          </a:p>
        </p:txBody>
      </p:sp>
      <p:sp>
        <p:nvSpPr>
          <p:cNvPr id="568323" name="Rectangle 3"/>
          <p:cNvSpPr>
            <a:spLocks noGrp="1" noChangeArrowheads="1"/>
          </p:cNvSpPr>
          <p:nvPr>
            <p:ph type="body" idx="1"/>
          </p:nvPr>
        </p:nvSpPr>
        <p:spPr>
          <a:xfrm>
            <a:off x="685800" y="1447800"/>
            <a:ext cx="7772400" cy="2690813"/>
          </a:xfrm>
        </p:spPr>
        <p:txBody>
          <a:bodyPr/>
          <a:lstStyle/>
          <a:p>
            <a:pPr>
              <a:buFontTx/>
              <a:buNone/>
            </a:pPr>
            <a:r>
              <a:rPr lang="en-US" altLang="en-US" sz="1800" dirty="0" smtClean="0">
                <a:latin typeface="Courier New" pitchFamily="49" charset="0"/>
              </a:rPr>
              <a:t>&gt; tmod.rs</a:t>
            </a:r>
            <a:r>
              <a:rPr lang="en-US" altLang="en-US" sz="1800" dirty="0">
                <a:latin typeface="Courier New" pitchFamily="49" charset="0"/>
              </a:rPr>
              <a:t>&lt;-</a:t>
            </a:r>
            <a:r>
              <a:rPr lang="en-US" altLang="en-US" sz="1800" dirty="0" err="1">
                <a:latin typeface="Courier New" pitchFamily="49" charset="0"/>
              </a:rPr>
              <a:t>lme</a:t>
            </a:r>
            <a:r>
              <a:rPr lang="en-US" altLang="en-US" sz="1800" dirty="0">
                <a:latin typeface="Courier New" pitchFamily="49" charset="0"/>
              </a:rPr>
              <a:t>(</a:t>
            </a:r>
            <a:r>
              <a:rPr lang="en-US" altLang="en-US" sz="1800" dirty="0" err="1">
                <a:latin typeface="Courier New" pitchFamily="49" charset="0"/>
              </a:rPr>
              <a:t>WBEING~LEAD,random</a:t>
            </a:r>
            <a:r>
              <a:rPr lang="en-US" altLang="en-US" sz="1800" dirty="0">
                <a:latin typeface="Courier New" pitchFamily="49" charset="0"/>
              </a:rPr>
              <a:t>=~LEAD|GRP</a:t>
            </a:r>
            <a:r>
              <a:rPr lang="en-US" altLang="en-US" sz="1800" dirty="0" smtClean="0">
                <a:latin typeface="Courier New" pitchFamily="49" charset="0"/>
              </a:rPr>
              <a:t>,</a:t>
            </a:r>
          </a:p>
          <a:p>
            <a:pPr>
              <a:buFontTx/>
              <a:buNone/>
            </a:pPr>
            <a:r>
              <a:rPr lang="en-US" altLang="en-US" sz="1800" dirty="0" smtClean="0">
                <a:latin typeface="Courier New" pitchFamily="49" charset="0"/>
              </a:rPr>
              <a:t>  data=bh1996</a:t>
            </a:r>
            <a:r>
              <a:rPr lang="en-US" altLang="en-US" sz="1800" dirty="0">
                <a:latin typeface="Courier New" pitchFamily="49" charset="0"/>
              </a:rPr>
              <a:t>)</a:t>
            </a:r>
          </a:p>
          <a:p>
            <a:pPr>
              <a:buFontTx/>
              <a:buNone/>
            </a:pPr>
            <a:r>
              <a:rPr lang="en-US" altLang="en-US" sz="1800" dirty="0">
                <a:latin typeface="Courier New" pitchFamily="49" charset="0"/>
              </a:rPr>
              <a:t>&gt; </a:t>
            </a:r>
            <a:r>
              <a:rPr lang="en-US" altLang="en-US" sz="1800" dirty="0" err="1">
                <a:latin typeface="Courier New" pitchFamily="49" charset="0"/>
              </a:rPr>
              <a:t>VarCorr</a:t>
            </a:r>
            <a:r>
              <a:rPr lang="en-US" altLang="en-US" sz="1800" dirty="0">
                <a:latin typeface="Courier New" pitchFamily="49" charset="0"/>
              </a:rPr>
              <a:t>(tmod.rs)</a:t>
            </a:r>
          </a:p>
          <a:p>
            <a:pPr>
              <a:buFontTx/>
              <a:buNone/>
            </a:pPr>
            <a:r>
              <a:rPr lang="en-US" altLang="en-US" sz="1800" dirty="0">
                <a:latin typeface="Courier New" pitchFamily="49" charset="0"/>
              </a:rPr>
              <a:t>GRP = </a:t>
            </a:r>
            <a:r>
              <a:rPr lang="en-US" altLang="en-US" sz="1800" dirty="0" err="1">
                <a:latin typeface="Courier New" pitchFamily="49" charset="0"/>
              </a:rPr>
              <a:t>pdLogChol</a:t>
            </a:r>
            <a:r>
              <a:rPr lang="en-US" altLang="en-US" sz="1800" dirty="0">
                <a:latin typeface="Courier New" pitchFamily="49" charset="0"/>
              </a:rPr>
              <a:t>(LEAD) </a:t>
            </a:r>
          </a:p>
          <a:p>
            <a:pPr>
              <a:buFontTx/>
              <a:buNone/>
            </a:pPr>
            <a:r>
              <a:rPr lang="en-US" altLang="en-US" sz="1800" dirty="0">
                <a:latin typeface="Courier New" pitchFamily="49" charset="0"/>
              </a:rPr>
              <a:t>            Variance   </a:t>
            </a:r>
            <a:r>
              <a:rPr lang="en-US" altLang="en-US" sz="1800" dirty="0" err="1">
                <a:latin typeface="Courier New" pitchFamily="49" charset="0"/>
              </a:rPr>
              <a:t>StdDev</a:t>
            </a:r>
            <a:r>
              <a:rPr lang="en-US" altLang="en-US" sz="1800" dirty="0">
                <a:latin typeface="Courier New" pitchFamily="49" charset="0"/>
              </a:rPr>
              <a:t>    </a:t>
            </a:r>
            <a:r>
              <a:rPr lang="en-US" altLang="en-US" sz="1800" dirty="0" err="1">
                <a:latin typeface="Courier New" pitchFamily="49" charset="0"/>
              </a:rPr>
              <a:t>Corr</a:t>
            </a:r>
            <a:r>
              <a:rPr lang="en-US" altLang="en-US" sz="1800" dirty="0">
                <a:latin typeface="Courier New" pitchFamily="49" charset="0"/>
              </a:rPr>
              <a:t>  </a:t>
            </a:r>
          </a:p>
          <a:p>
            <a:pPr>
              <a:buFontTx/>
              <a:buNone/>
            </a:pPr>
            <a:r>
              <a:rPr lang="en-US" altLang="en-US" sz="1800" dirty="0">
                <a:latin typeface="Courier New" pitchFamily="49" charset="0"/>
              </a:rPr>
              <a:t>(Intercept) 0.16440592 0.4054700 (</a:t>
            </a:r>
            <a:r>
              <a:rPr lang="en-US" altLang="en-US" sz="1800" dirty="0" err="1">
                <a:latin typeface="Courier New" pitchFamily="49" charset="0"/>
              </a:rPr>
              <a:t>Intr</a:t>
            </a:r>
            <a:r>
              <a:rPr lang="en-US" altLang="en-US" sz="1800" dirty="0">
                <a:latin typeface="Courier New" pitchFamily="49" charset="0"/>
              </a:rPr>
              <a:t>)</a:t>
            </a:r>
          </a:p>
          <a:p>
            <a:pPr>
              <a:buFontTx/>
              <a:buNone/>
            </a:pPr>
            <a:r>
              <a:rPr lang="en-US" altLang="en-US" sz="1800" dirty="0">
                <a:latin typeface="Courier New" pitchFamily="49" charset="0"/>
              </a:rPr>
              <a:t>LEAD        0.01045513 0.1022503 -0.953</a:t>
            </a:r>
          </a:p>
          <a:p>
            <a:pPr>
              <a:buFontTx/>
              <a:buNone/>
            </a:pPr>
            <a:r>
              <a:rPr lang="en-US" altLang="en-US" sz="1800" dirty="0">
                <a:latin typeface="Courier New" pitchFamily="49" charset="0"/>
              </a:rPr>
              <a:t>Residual    0.64410168 0.8025595</a:t>
            </a:r>
            <a:r>
              <a:rPr lang="en-US" altLang="en-US" sz="1600" dirty="0" smtClean="0">
                <a:latin typeface="Courier New" pitchFamily="49" charset="0"/>
              </a:rPr>
              <a:t> </a:t>
            </a:r>
            <a:endParaRPr lang="en-US" altLang="en-US" sz="1600" dirty="0">
              <a:latin typeface="Courier New" pitchFamily="49" charset="0"/>
            </a:endParaRPr>
          </a:p>
          <a:p>
            <a:pPr>
              <a:buFontTx/>
              <a:buNone/>
            </a:pPr>
            <a:endParaRPr lang="en-US" altLang="en-US" b="1" dirty="0">
              <a:latin typeface="Courier New" pitchFamily="49" charset="0"/>
            </a:endParaRP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860307136"/>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half" idx="10"/>
          </p:nvPr>
        </p:nvSpPr>
        <p:spPr/>
        <p:txBody>
          <a:bodyPr/>
          <a:lstStyle/>
          <a:p>
            <a:r>
              <a:rPr lang="en-US" altLang="en-US" smtClean="0"/>
              <a:t>May 30, 2015 Version</a:t>
            </a:r>
            <a:endParaRPr lang="en-US" altLang="en-US"/>
          </a:p>
        </p:txBody>
      </p:sp>
      <p:sp>
        <p:nvSpPr>
          <p:cNvPr id="10" name="Slide Number Placeholder 5"/>
          <p:cNvSpPr>
            <a:spLocks noGrp="1"/>
          </p:cNvSpPr>
          <p:nvPr>
            <p:ph type="sldNum" sz="quarter" idx="12"/>
          </p:nvPr>
        </p:nvSpPr>
        <p:spPr/>
        <p:txBody>
          <a:bodyPr/>
          <a:lstStyle/>
          <a:p>
            <a:fld id="{93242548-58BF-4D5A-8599-18C4960CAB07}" type="slidenum">
              <a:rPr lang="en-US" altLang="en-US"/>
              <a:pPr/>
              <a:t>316</a:t>
            </a:fld>
            <a:endParaRPr lang="en-US" altLang="en-US" dirty="0"/>
          </a:p>
        </p:txBody>
      </p:sp>
      <p:sp>
        <p:nvSpPr>
          <p:cNvPr id="568326" name="Rectangle 6"/>
          <p:cNvSpPr>
            <a:spLocks noChangeArrowheads="1"/>
          </p:cNvSpPr>
          <p:nvPr/>
        </p:nvSpPr>
        <p:spPr bwMode="auto">
          <a:xfrm>
            <a:off x="3577908" y="3074289"/>
            <a:ext cx="1493964" cy="363538"/>
          </a:xfrm>
          <a:prstGeom prst="rect">
            <a:avLst/>
          </a:prstGeom>
          <a:solidFill>
            <a:srgbClr val="FFCC99">
              <a:alpha val="50000"/>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8324" name="Rectangle 4"/>
          <p:cNvSpPr>
            <a:spLocks noChangeArrowheads="1"/>
          </p:cNvSpPr>
          <p:nvPr/>
        </p:nvSpPr>
        <p:spPr bwMode="auto">
          <a:xfrm>
            <a:off x="6460871" y="3429318"/>
            <a:ext cx="976249" cy="363537"/>
          </a:xfrm>
          <a:prstGeom prst="rect">
            <a:avLst/>
          </a:prstGeom>
          <a:solidFill>
            <a:srgbClr val="CCFFFF">
              <a:alpha val="50000"/>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8322" name="Rectangle 2"/>
          <p:cNvSpPr>
            <a:spLocks noGrp="1" noChangeArrowheads="1"/>
          </p:cNvSpPr>
          <p:nvPr>
            <p:ph type="title"/>
          </p:nvPr>
        </p:nvSpPr>
        <p:spPr/>
        <p:txBody>
          <a:bodyPr/>
          <a:lstStyle/>
          <a:p>
            <a:r>
              <a:rPr lang="en-US" altLang="en-US"/>
              <a:t>Leadership and Well-Being Example</a:t>
            </a:r>
          </a:p>
        </p:txBody>
      </p:sp>
      <p:sp>
        <p:nvSpPr>
          <p:cNvPr id="568325" name="Rectangle 5"/>
          <p:cNvSpPr>
            <a:spLocks noChangeArrowheads="1"/>
          </p:cNvSpPr>
          <p:nvPr/>
        </p:nvSpPr>
        <p:spPr bwMode="auto">
          <a:xfrm>
            <a:off x="823913" y="4455796"/>
            <a:ext cx="7772400" cy="803275"/>
          </a:xfrm>
          <a:prstGeom prst="rect">
            <a:avLst/>
          </a:prstGeom>
          <a:solidFill>
            <a:srgbClr val="CCFFFF">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a:buFontTx/>
              <a:buNone/>
            </a:pPr>
            <a:r>
              <a:rPr lang="en-US" altLang="en-US" sz="2400" dirty="0" smtClean="0"/>
              <a:t>The correlation </a:t>
            </a:r>
            <a:r>
              <a:rPr lang="en-US" altLang="en-US" sz="2400" dirty="0"/>
              <a:t>between the intercept and slope </a:t>
            </a:r>
            <a:r>
              <a:rPr lang="en-US" altLang="en-US" sz="2400" dirty="0" smtClean="0"/>
              <a:t>values drops from -.953 to -.592.</a:t>
            </a:r>
            <a:endParaRPr lang="en-US" altLang="en-US" sz="2400" dirty="0"/>
          </a:p>
        </p:txBody>
      </p:sp>
      <p:sp>
        <p:nvSpPr>
          <p:cNvPr id="568327" name="Rectangle 7"/>
          <p:cNvSpPr>
            <a:spLocks noChangeArrowheads="1"/>
          </p:cNvSpPr>
          <p:nvPr/>
        </p:nvSpPr>
        <p:spPr bwMode="auto">
          <a:xfrm>
            <a:off x="823913" y="5402263"/>
            <a:ext cx="7772400" cy="803275"/>
          </a:xfrm>
          <a:prstGeom prst="rect">
            <a:avLst/>
          </a:prstGeom>
          <a:solidFill>
            <a:srgbClr val="FFCC99">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a:buFontTx/>
              <a:buNone/>
            </a:pPr>
            <a:r>
              <a:rPr lang="en-US" altLang="en-US" sz="2400" dirty="0" smtClean="0"/>
              <a:t>The estimate of the intercept variance decreases from .164 to .023 </a:t>
            </a:r>
            <a:endParaRPr lang="en-US" altLang="en-US" sz="2400" dirty="0"/>
          </a:p>
        </p:txBody>
      </p:sp>
      <p:sp>
        <p:nvSpPr>
          <p:cNvPr id="568323" name="Rectangle 3"/>
          <p:cNvSpPr>
            <a:spLocks noGrp="1" noChangeArrowheads="1"/>
          </p:cNvSpPr>
          <p:nvPr>
            <p:ph type="body" idx="1"/>
          </p:nvPr>
        </p:nvSpPr>
        <p:spPr>
          <a:xfrm>
            <a:off x="685800" y="1447800"/>
            <a:ext cx="7772400" cy="2690813"/>
          </a:xfrm>
        </p:spPr>
        <p:txBody>
          <a:bodyPr/>
          <a:lstStyle/>
          <a:p>
            <a:pPr>
              <a:buFontTx/>
              <a:buNone/>
            </a:pPr>
            <a:r>
              <a:rPr lang="en-US" altLang="en-US" sz="1800" dirty="0" smtClean="0">
                <a:latin typeface="Courier New" pitchFamily="49" charset="0"/>
              </a:rPr>
              <a:t>&gt; </a:t>
            </a:r>
            <a:r>
              <a:rPr lang="en-US" altLang="en-US" sz="1800" dirty="0" err="1" smtClean="0">
                <a:latin typeface="Courier New" pitchFamily="49" charset="0"/>
              </a:rPr>
              <a:t>tmod</a:t>
            </a:r>
            <a:r>
              <a:rPr lang="en-US" altLang="en-US" sz="1800" dirty="0">
                <a:latin typeface="Courier New" pitchFamily="49" charset="0"/>
              </a:rPr>
              <a:t>&lt;-</a:t>
            </a:r>
            <a:r>
              <a:rPr lang="en-US" altLang="en-US" sz="1800" dirty="0" err="1">
                <a:latin typeface="Courier New" pitchFamily="49" charset="0"/>
              </a:rPr>
              <a:t>lme</a:t>
            </a:r>
            <a:r>
              <a:rPr lang="en-US" altLang="en-US" sz="1800" dirty="0">
                <a:latin typeface="Courier New" pitchFamily="49" charset="0"/>
              </a:rPr>
              <a:t>(WBEING~I(LEAD-mean(LEAD</a:t>
            </a:r>
            <a:r>
              <a:rPr lang="en-US" altLang="en-US" sz="1800" dirty="0" smtClean="0">
                <a:latin typeface="Courier New" pitchFamily="49" charset="0"/>
              </a:rPr>
              <a:t>)),</a:t>
            </a:r>
          </a:p>
          <a:p>
            <a:pPr>
              <a:buFontTx/>
              <a:buNone/>
            </a:pPr>
            <a:r>
              <a:rPr lang="en-US" altLang="en-US" sz="1800" dirty="0" smtClean="0">
                <a:latin typeface="Courier New" pitchFamily="49" charset="0"/>
              </a:rPr>
              <a:t>  random</a:t>
            </a:r>
            <a:r>
              <a:rPr lang="en-US" altLang="en-US" sz="1800" dirty="0">
                <a:latin typeface="Courier New" pitchFamily="49" charset="0"/>
              </a:rPr>
              <a:t>=~I(LEAD-mean(LEAD))|GRP,bh1996)</a:t>
            </a:r>
          </a:p>
          <a:p>
            <a:pPr>
              <a:buFontTx/>
              <a:buNone/>
            </a:pPr>
            <a:r>
              <a:rPr lang="en-US" altLang="en-US" sz="1800" dirty="0" smtClean="0">
                <a:latin typeface="Courier New" pitchFamily="49" charset="0"/>
              </a:rPr>
              <a:t>&gt; </a:t>
            </a:r>
            <a:r>
              <a:rPr lang="en-US" altLang="en-US" sz="1800" dirty="0" err="1">
                <a:latin typeface="Courier New" pitchFamily="49" charset="0"/>
              </a:rPr>
              <a:t>VarCorr</a:t>
            </a:r>
            <a:r>
              <a:rPr lang="en-US" altLang="en-US" sz="1800" dirty="0">
                <a:latin typeface="Courier New" pitchFamily="49" charset="0"/>
              </a:rPr>
              <a:t>(</a:t>
            </a:r>
            <a:r>
              <a:rPr lang="en-US" altLang="en-US" sz="1800" dirty="0" err="1">
                <a:latin typeface="Courier New" pitchFamily="49" charset="0"/>
              </a:rPr>
              <a:t>tmod</a:t>
            </a:r>
            <a:r>
              <a:rPr lang="en-US" altLang="en-US" sz="1800" dirty="0">
                <a:latin typeface="Courier New" pitchFamily="49" charset="0"/>
              </a:rPr>
              <a:t>)</a:t>
            </a:r>
          </a:p>
          <a:p>
            <a:pPr>
              <a:buFontTx/>
              <a:buNone/>
            </a:pPr>
            <a:r>
              <a:rPr lang="en-US" altLang="en-US" sz="1800" dirty="0">
                <a:latin typeface="Courier New" pitchFamily="49" charset="0"/>
              </a:rPr>
              <a:t>GRP = </a:t>
            </a:r>
            <a:r>
              <a:rPr lang="en-US" altLang="en-US" sz="1800" dirty="0" err="1">
                <a:latin typeface="Courier New" pitchFamily="49" charset="0"/>
              </a:rPr>
              <a:t>pdLogChol</a:t>
            </a:r>
            <a:r>
              <a:rPr lang="en-US" altLang="en-US" sz="1800" dirty="0">
                <a:latin typeface="Courier New" pitchFamily="49" charset="0"/>
              </a:rPr>
              <a:t>(I(LEAD - mean(LEAD))) </a:t>
            </a:r>
          </a:p>
          <a:p>
            <a:pPr>
              <a:buFontTx/>
              <a:buNone/>
            </a:pPr>
            <a:r>
              <a:rPr lang="en-US" altLang="en-US" sz="1800" dirty="0">
                <a:latin typeface="Courier New" pitchFamily="49" charset="0"/>
              </a:rPr>
              <a:t>                     Variance   </a:t>
            </a:r>
            <a:r>
              <a:rPr lang="en-US" altLang="en-US" sz="1800" dirty="0" err="1">
                <a:latin typeface="Courier New" pitchFamily="49" charset="0"/>
              </a:rPr>
              <a:t>StdDev</a:t>
            </a:r>
            <a:r>
              <a:rPr lang="en-US" altLang="en-US" sz="1800" dirty="0">
                <a:latin typeface="Courier New" pitchFamily="49" charset="0"/>
              </a:rPr>
              <a:t>    </a:t>
            </a:r>
            <a:r>
              <a:rPr lang="en-US" altLang="en-US" sz="1800" dirty="0" err="1">
                <a:latin typeface="Courier New" pitchFamily="49" charset="0"/>
              </a:rPr>
              <a:t>Corr</a:t>
            </a:r>
            <a:r>
              <a:rPr lang="en-US" altLang="en-US" sz="1800" dirty="0">
                <a:latin typeface="Courier New" pitchFamily="49" charset="0"/>
              </a:rPr>
              <a:t>  </a:t>
            </a:r>
          </a:p>
          <a:p>
            <a:pPr>
              <a:buFontTx/>
              <a:buNone/>
            </a:pPr>
            <a:r>
              <a:rPr lang="en-US" altLang="en-US" sz="1800" dirty="0">
                <a:latin typeface="Courier New" pitchFamily="49" charset="0"/>
              </a:rPr>
              <a:t>(Intercept)          0.02344350 0.1531127 (</a:t>
            </a:r>
            <a:r>
              <a:rPr lang="en-US" altLang="en-US" sz="1800" dirty="0" err="1">
                <a:latin typeface="Courier New" pitchFamily="49" charset="0"/>
              </a:rPr>
              <a:t>Intr</a:t>
            </a:r>
            <a:r>
              <a:rPr lang="en-US" altLang="en-US" sz="1800" dirty="0">
                <a:latin typeface="Courier New" pitchFamily="49" charset="0"/>
              </a:rPr>
              <a:t>)</a:t>
            </a:r>
          </a:p>
          <a:p>
            <a:pPr>
              <a:buFontTx/>
              <a:buNone/>
            </a:pPr>
            <a:r>
              <a:rPr lang="en-US" altLang="en-US" sz="1800" dirty="0">
                <a:latin typeface="Courier New" pitchFamily="49" charset="0"/>
              </a:rPr>
              <a:t>I(LEAD - mean(LEAD)) 0.01045517 0.1022505 -0.592</a:t>
            </a:r>
          </a:p>
          <a:p>
            <a:pPr>
              <a:buFontTx/>
              <a:buNone/>
            </a:pPr>
            <a:r>
              <a:rPr lang="en-US" altLang="en-US" sz="1800" dirty="0">
                <a:latin typeface="Courier New" pitchFamily="49" charset="0"/>
              </a:rPr>
              <a:t>Residual             0.64410166 0.8025594 </a:t>
            </a:r>
            <a:endParaRPr lang="en-US" altLang="en-US" b="1" dirty="0">
              <a:latin typeface="Courier New" pitchFamily="49" charset="0"/>
            </a:endParaRP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2524334031"/>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1E0BC507-76B2-48F6-893E-24C8A950681C}" type="slidenum">
              <a:rPr lang="en-US" altLang="en-US"/>
              <a:pPr/>
              <a:t>317</a:t>
            </a:fld>
            <a:endParaRPr lang="en-US" altLang="en-US"/>
          </a:p>
        </p:txBody>
      </p:sp>
      <p:sp>
        <p:nvSpPr>
          <p:cNvPr id="577538" name="Rectangle 2"/>
          <p:cNvSpPr>
            <a:spLocks noGrp="1" noChangeArrowheads="1"/>
          </p:cNvSpPr>
          <p:nvPr>
            <p:ph type="title"/>
          </p:nvPr>
        </p:nvSpPr>
        <p:spPr/>
        <p:txBody>
          <a:bodyPr/>
          <a:lstStyle/>
          <a:p>
            <a:r>
              <a:rPr lang="en-US" altLang="en-US" dirty="0"/>
              <a:t>Leadership and Well-Being Example</a:t>
            </a:r>
          </a:p>
        </p:txBody>
      </p:sp>
      <p:sp>
        <p:nvSpPr>
          <p:cNvPr id="577539" name="Rectangle 3"/>
          <p:cNvSpPr>
            <a:spLocks noGrp="1" noChangeArrowheads="1"/>
          </p:cNvSpPr>
          <p:nvPr>
            <p:ph type="body" idx="1"/>
          </p:nvPr>
        </p:nvSpPr>
        <p:spPr/>
        <p:txBody>
          <a:bodyPr/>
          <a:lstStyle/>
          <a:p>
            <a:r>
              <a:rPr lang="en-US" altLang="en-US" dirty="0" smtClean="0"/>
              <a:t>Estimates of intercept variance in models with random slopes represent variance when x is zero</a:t>
            </a:r>
          </a:p>
          <a:p>
            <a:pPr lvl="1"/>
            <a:r>
              <a:rPr lang="en-US" altLang="en-US" dirty="0" smtClean="0"/>
              <a:t>Values change if x is re-scaled</a:t>
            </a:r>
          </a:p>
          <a:p>
            <a:pPr lvl="1"/>
            <a:r>
              <a:rPr lang="en-US" altLang="en-US" dirty="0" smtClean="0"/>
              <a:t>Variance typically reduced when x is centered at zero (close to null model estimate)</a:t>
            </a:r>
          </a:p>
          <a:p>
            <a:r>
              <a:rPr lang="en-US" altLang="en-US" dirty="0" smtClean="0"/>
              <a:t>Example: Add a large constant</a:t>
            </a:r>
          </a:p>
          <a:p>
            <a:pPr>
              <a:buFontTx/>
              <a:buNone/>
            </a:pPr>
            <a:r>
              <a:rPr lang="en-US" altLang="en-US" sz="1600" dirty="0">
                <a:latin typeface="Courier New" panose="02070309020205020404" pitchFamily="49" charset="0"/>
                <a:cs typeface="Courier New" panose="02070309020205020404" pitchFamily="49" charset="0"/>
              </a:rPr>
              <a:t>&gt; </a:t>
            </a:r>
            <a:r>
              <a:rPr lang="en-US" altLang="en-US" sz="1600" dirty="0" err="1">
                <a:latin typeface="Courier New" pitchFamily="49" charset="0"/>
                <a:cs typeface="Courier New" panose="02070309020205020404" pitchFamily="49" charset="0"/>
              </a:rPr>
              <a:t>tmod</a:t>
            </a:r>
            <a:r>
              <a:rPr lang="en-US" altLang="en-US" sz="1600" dirty="0">
                <a:latin typeface="Courier New" pitchFamily="49" charset="0"/>
                <a:cs typeface="Courier New" panose="02070309020205020404" pitchFamily="49" charset="0"/>
              </a:rPr>
              <a:t>&lt;-</a:t>
            </a:r>
            <a:r>
              <a:rPr lang="en-US" altLang="en-US" sz="1600" dirty="0" err="1">
                <a:latin typeface="Courier New" pitchFamily="49" charset="0"/>
                <a:cs typeface="Courier New" panose="02070309020205020404" pitchFamily="49" charset="0"/>
              </a:rPr>
              <a:t>lme</a:t>
            </a:r>
            <a:r>
              <a:rPr lang="en-US" altLang="en-US" sz="1600" dirty="0">
                <a:latin typeface="Courier New" pitchFamily="49" charset="0"/>
                <a:cs typeface="Courier New" panose="02070309020205020404" pitchFamily="49" charset="0"/>
              </a:rPr>
              <a:t>(WBEING~I(LEAD+10),random=~I(LEAD+10)|GRP,bh1996)</a:t>
            </a:r>
          </a:p>
          <a:p>
            <a:pPr>
              <a:buFontTx/>
              <a:buNone/>
            </a:pPr>
            <a:r>
              <a:rPr lang="en-US" altLang="en-US" sz="1600" dirty="0">
                <a:latin typeface="Courier New" pitchFamily="49" charset="0"/>
                <a:cs typeface="Courier New" panose="02070309020205020404" pitchFamily="49" charset="0"/>
              </a:rPr>
              <a:t>&gt; </a:t>
            </a:r>
            <a:r>
              <a:rPr lang="en-US" altLang="en-US" sz="1600" dirty="0" err="1">
                <a:latin typeface="Courier New" pitchFamily="49" charset="0"/>
                <a:cs typeface="Courier New" panose="02070309020205020404" pitchFamily="49" charset="0"/>
              </a:rPr>
              <a:t>VarCorr</a:t>
            </a:r>
            <a:r>
              <a:rPr lang="en-US" altLang="en-US" sz="1600" dirty="0">
                <a:latin typeface="Courier New" pitchFamily="49" charset="0"/>
                <a:cs typeface="Courier New" panose="02070309020205020404" pitchFamily="49" charset="0"/>
              </a:rPr>
              <a:t>(</a:t>
            </a:r>
            <a:r>
              <a:rPr lang="en-US" altLang="en-US" sz="1600" dirty="0" err="1">
                <a:latin typeface="Courier New" pitchFamily="49" charset="0"/>
                <a:cs typeface="Courier New" panose="02070309020205020404" pitchFamily="49" charset="0"/>
              </a:rPr>
              <a:t>tmod</a:t>
            </a:r>
            <a:r>
              <a:rPr lang="en-US" altLang="en-US" sz="1600" dirty="0">
                <a:latin typeface="Courier New" pitchFamily="49" charset="0"/>
                <a:cs typeface="Courier New" panose="02070309020205020404" pitchFamily="49" charset="0"/>
              </a:rPr>
              <a:t>)</a:t>
            </a:r>
          </a:p>
          <a:p>
            <a:pPr>
              <a:buFontTx/>
              <a:buNone/>
            </a:pPr>
            <a:r>
              <a:rPr lang="en-US" altLang="en-US" sz="1600" dirty="0">
                <a:latin typeface="Courier New" pitchFamily="49" charset="0"/>
                <a:cs typeface="Courier New" panose="02070309020205020404" pitchFamily="49" charset="0"/>
              </a:rPr>
              <a:t>GRP = </a:t>
            </a:r>
            <a:r>
              <a:rPr lang="en-US" altLang="en-US" sz="1600" dirty="0" err="1">
                <a:latin typeface="Courier New" pitchFamily="49" charset="0"/>
                <a:cs typeface="Courier New" panose="02070309020205020404" pitchFamily="49" charset="0"/>
              </a:rPr>
              <a:t>pdLogChol</a:t>
            </a:r>
            <a:r>
              <a:rPr lang="en-US" altLang="en-US" sz="1600" dirty="0">
                <a:latin typeface="Courier New" pitchFamily="49" charset="0"/>
                <a:cs typeface="Courier New" panose="02070309020205020404" pitchFamily="49" charset="0"/>
              </a:rPr>
              <a:t>(I(LEAD + 10)) </a:t>
            </a:r>
          </a:p>
          <a:p>
            <a:pPr>
              <a:buFontTx/>
              <a:buNone/>
            </a:pPr>
            <a:r>
              <a:rPr lang="en-US" altLang="en-US" sz="1600" dirty="0">
                <a:latin typeface="Courier New" pitchFamily="49" charset="0"/>
                <a:cs typeface="Courier New" panose="02070309020205020404" pitchFamily="49" charset="0"/>
              </a:rPr>
              <a:t>             Variance   </a:t>
            </a:r>
            <a:r>
              <a:rPr lang="en-US" altLang="en-US" sz="1600" dirty="0" err="1">
                <a:latin typeface="Courier New" pitchFamily="49" charset="0"/>
                <a:cs typeface="Courier New" panose="02070309020205020404" pitchFamily="49" charset="0"/>
              </a:rPr>
              <a:t>StdDev</a:t>
            </a:r>
            <a:r>
              <a:rPr lang="en-US" altLang="en-US" sz="1600" dirty="0">
                <a:latin typeface="Courier New" pitchFamily="49" charset="0"/>
                <a:cs typeface="Courier New" panose="02070309020205020404" pitchFamily="49" charset="0"/>
              </a:rPr>
              <a:t>    </a:t>
            </a:r>
            <a:r>
              <a:rPr lang="en-US" altLang="en-US" sz="1600" dirty="0" err="1">
                <a:latin typeface="Courier New" pitchFamily="49" charset="0"/>
                <a:cs typeface="Courier New" panose="02070309020205020404" pitchFamily="49" charset="0"/>
              </a:rPr>
              <a:t>Corr</a:t>
            </a:r>
            <a:r>
              <a:rPr lang="en-US" altLang="en-US" sz="1600" dirty="0">
                <a:latin typeface="Courier New" pitchFamily="49" charset="0"/>
                <a:cs typeface="Courier New" panose="02070309020205020404" pitchFamily="49" charset="0"/>
              </a:rPr>
              <a:t>  </a:t>
            </a:r>
          </a:p>
          <a:p>
            <a:pPr>
              <a:buFontTx/>
              <a:buNone/>
            </a:pPr>
            <a:r>
              <a:rPr lang="en-US" altLang="en-US" sz="1600" dirty="0">
                <a:latin typeface="Courier New" pitchFamily="49" charset="0"/>
                <a:cs typeface="Courier New" panose="02070309020205020404" pitchFamily="49" charset="0"/>
              </a:rPr>
              <a:t>(Intercept)  1.99975406 1.4141266 (</a:t>
            </a:r>
            <a:r>
              <a:rPr lang="en-US" altLang="en-US" sz="1600" dirty="0" err="1">
                <a:latin typeface="Courier New" pitchFamily="49" charset="0"/>
                <a:cs typeface="Courier New" panose="02070309020205020404" pitchFamily="49" charset="0"/>
              </a:rPr>
              <a:t>Intr</a:t>
            </a:r>
            <a:r>
              <a:rPr lang="en-US" altLang="en-US" sz="1600" dirty="0">
                <a:latin typeface="Courier New" pitchFamily="49" charset="0"/>
                <a:cs typeface="Courier New" panose="02070309020205020404" pitchFamily="49" charset="0"/>
              </a:rPr>
              <a:t>)</a:t>
            </a:r>
          </a:p>
          <a:p>
            <a:pPr>
              <a:buFontTx/>
              <a:buNone/>
            </a:pPr>
            <a:r>
              <a:rPr lang="en-US" altLang="en-US" sz="1600" dirty="0">
                <a:latin typeface="Courier New" pitchFamily="49" charset="0"/>
                <a:cs typeface="Courier New" panose="02070309020205020404" pitchFamily="49" charset="0"/>
              </a:rPr>
              <a:t>I(LEAD + 10) 0.01045494 0.1022494 -0.996</a:t>
            </a:r>
          </a:p>
          <a:p>
            <a:pPr>
              <a:buFontTx/>
              <a:buNone/>
            </a:pPr>
            <a:r>
              <a:rPr lang="en-US" altLang="en-US" sz="1600" dirty="0">
                <a:latin typeface="Courier New" pitchFamily="49" charset="0"/>
                <a:cs typeface="Courier New" panose="02070309020205020404" pitchFamily="49" charset="0"/>
              </a:rPr>
              <a:t>Residual     0.64410173 0.8025595</a:t>
            </a:r>
          </a:p>
          <a:p>
            <a:endParaRPr lang="en-US" altLang="en-US" sz="1600" dirty="0">
              <a:latin typeface="Courier New" pitchFamily="49" charset="0"/>
              <a:cs typeface="Courier New" panose="02070309020205020404" pitchFamily="49" charset="0"/>
            </a:endParaRP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931815822"/>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7" name="Rectangle 2"/>
          <p:cNvSpPr>
            <a:spLocks noGrp="1" noChangeArrowheads="1"/>
          </p:cNvSpPr>
          <p:nvPr>
            <p:ph type="title"/>
          </p:nvPr>
        </p:nvSpPr>
        <p:spPr/>
        <p:txBody>
          <a:bodyPr/>
          <a:lstStyle/>
          <a:p>
            <a:r>
              <a:rPr lang="en-US" altLang="en-US" smtClean="0"/>
              <a:t>Leadership and Well-Being Example</a:t>
            </a:r>
            <a:endParaRPr lang="en-US" altLang="en-US" dirty="0" smtClean="0"/>
          </a:p>
        </p:txBody>
      </p:sp>
      <p:sp>
        <p:nvSpPr>
          <p:cNvPr id="238598" name="Rectangle 3"/>
          <p:cNvSpPr>
            <a:spLocks noGrp="1" noChangeArrowheads="1"/>
          </p:cNvSpPr>
          <p:nvPr>
            <p:ph sz="half" idx="1"/>
          </p:nvPr>
        </p:nvSpPr>
        <p:spPr/>
        <p:txBody>
          <a:bodyPr/>
          <a:lstStyle/>
          <a:p>
            <a:r>
              <a:rPr lang="en-US" altLang="en-US" dirty="0" smtClean="0"/>
              <a:t>When the slope is fixed for each group, the </a:t>
            </a:r>
            <a:r>
              <a:rPr lang="en-US" altLang="en-US" dirty="0"/>
              <a:t>variance of the intercept term (</a:t>
            </a:r>
            <a:r>
              <a:rPr lang="en-US" altLang="en-US" dirty="0">
                <a:sym typeface="Symbol" pitchFamily="18" charset="2"/>
              </a:rPr>
              <a:t></a:t>
            </a:r>
            <a:r>
              <a:rPr lang="en-US" altLang="en-US" baseline="-25000" dirty="0"/>
              <a:t>00</a:t>
            </a:r>
            <a:r>
              <a:rPr lang="en-US" altLang="en-US" dirty="0"/>
              <a:t>) </a:t>
            </a:r>
            <a:r>
              <a:rPr lang="en-US" altLang="en-US" dirty="0" smtClean="0"/>
              <a:t>is the same for different values of X</a:t>
            </a:r>
          </a:p>
          <a:p>
            <a:pPr lvl="1"/>
            <a:r>
              <a:rPr lang="en-US" altLang="en-US" dirty="0" smtClean="0"/>
              <a:t>The estimate of </a:t>
            </a:r>
            <a:r>
              <a:rPr lang="en-US" altLang="en-US" dirty="0">
                <a:sym typeface="Symbol" pitchFamily="18" charset="2"/>
              </a:rPr>
              <a:t></a:t>
            </a:r>
            <a:r>
              <a:rPr lang="en-US" altLang="en-US" baseline="-25000" dirty="0"/>
              <a:t>00</a:t>
            </a:r>
            <a:r>
              <a:rPr lang="en-US" altLang="en-US" dirty="0" smtClean="0"/>
              <a:t>  is not impacted by centering</a:t>
            </a:r>
          </a:p>
        </p:txBody>
      </p:sp>
      <p:sp>
        <p:nvSpPr>
          <p:cNvPr id="8" name="Date Placeholder 3"/>
          <p:cNvSpPr>
            <a:spLocks noGrp="1"/>
          </p:cNvSpPr>
          <p:nvPr>
            <p:ph type="dt" sz="half" idx="10"/>
          </p:nvPr>
        </p:nvSpPr>
        <p:spPr/>
        <p:txBody>
          <a:bodyPr/>
          <a:lstStyle/>
          <a:p>
            <a:r>
              <a:rPr lang="en-US" smtClean="0"/>
              <a:t>May 30, 2015 Version</a:t>
            </a:r>
            <a:endParaRPr lang="en-US"/>
          </a:p>
        </p:txBody>
      </p:sp>
      <p:sp>
        <p:nvSpPr>
          <p:cNvPr id="9" name="Footer Placeholder 4"/>
          <p:cNvSpPr>
            <a:spLocks noGrp="1"/>
          </p:cNvSpPr>
          <p:nvPr>
            <p:ph type="ftr" sz="quarter" idx="11"/>
          </p:nvPr>
        </p:nvSpPr>
        <p:spPr/>
        <p:txBody>
          <a:bodyPr/>
          <a:lstStyle/>
          <a:p>
            <a:r>
              <a:rPr lang="en-US" smtClean="0"/>
              <a:t>Copyright Paul D. Bliese</a:t>
            </a:r>
            <a:endParaRPr lang="en-US"/>
          </a:p>
        </p:txBody>
      </p:sp>
      <p:sp>
        <p:nvSpPr>
          <p:cNvPr id="238596" name="Slide Number Placeholder 5"/>
          <p:cNvSpPr>
            <a:spLocks noGrp="1"/>
          </p:cNvSpPr>
          <p:nvPr>
            <p:ph type="sldNum" sz="quarter" idx="12"/>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p>
            <a:fld id="{EA53A3D9-DFD0-4179-9AD1-8C6149CB2BA6}" type="slidenum">
              <a:rPr lang="en-US" altLang="en-US"/>
              <a:pPr/>
              <a:t>318</a:t>
            </a:fld>
            <a:endParaRPr lang="en-US" altLang="en-US"/>
          </a:p>
        </p:txBody>
      </p:sp>
      <p:grpSp>
        <p:nvGrpSpPr>
          <p:cNvPr id="3" name="Group 2"/>
          <p:cNvGrpSpPr/>
          <p:nvPr/>
        </p:nvGrpSpPr>
        <p:grpSpPr>
          <a:xfrm>
            <a:off x="4809617" y="1923860"/>
            <a:ext cx="3462337" cy="3709606"/>
            <a:chOff x="835025" y="2166938"/>
            <a:chExt cx="3462337" cy="3709606"/>
          </a:xfrm>
        </p:grpSpPr>
        <p:sp>
          <p:nvSpPr>
            <p:cNvPr id="238599" name="Text Box 4"/>
            <p:cNvSpPr txBox="1">
              <a:spLocks noChangeArrowheads="1"/>
            </p:cNvSpPr>
            <p:nvPr/>
          </p:nvSpPr>
          <p:spPr bwMode="auto">
            <a:xfrm>
              <a:off x="1901571" y="2166938"/>
              <a:ext cx="1647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dirty="0">
                  <a:latin typeface="Calibri" panose="020F0502020204030204" pitchFamily="34" charset="0"/>
                </a:rPr>
                <a:t>Fixed Slope</a:t>
              </a:r>
            </a:p>
          </p:txBody>
        </p:sp>
        <p:grpSp>
          <p:nvGrpSpPr>
            <p:cNvPr id="2" name="Group 4"/>
            <p:cNvGrpSpPr>
              <a:grpSpLocks noChangeAspect="1"/>
            </p:cNvGrpSpPr>
            <p:nvPr/>
          </p:nvGrpSpPr>
          <p:grpSpPr bwMode="auto">
            <a:xfrm>
              <a:off x="835025" y="2660269"/>
              <a:ext cx="3462337" cy="3216275"/>
              <a:chOff x="395" y="1692"/>
              <a:chExt cx="2181" cy="2026"/>
            </a:xfrm>
          </p:grpSpPr>
          <p:sp>
            <p:nvSpPr>
              <p:cNvPr id="4" name="Line 5"/>
              <p:cNvSpPr>
                <a:spLocks noChangeShapeType="1"/>
              </p:cNvSpPr>
              <p:nvPr/>
            </p:nvSpPr>
            <p:spPr bwMode="auto">
              <a:xfrm>
                <a:off x="706" y="3451"/>
                <a:ext cx="1796" cy="0"/>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Line 6"/>
              <p:cNvSpPr>
                <a:spLocks noChangeShapeType="1"/>
              </p:cNvSpPr>
              <p:nvPr/>
            </p:nvSpPr>
            <p:spPr bwMode="auto">
              <a:xfrm>
                <a:off x="706" y="3451"/>
                <a:ext cx="0" cy="30"/>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Line 7"/>
              <p:cNvSpPr>
                <a:spLocks noChangeShapeType="1"/>
              </p:cNvSpPr>
              <p:nvPr/>
            </p:nvSpPr>
            <p:spPr bwMode="auto">
              <a:xfrm>
                <a:off x="1155" y="3451"/>
                <a:ext cx="0" cy="30"/>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Line 8"/>
              <p:cNvSpPr>
                <a:spLocks noChangeShapeType="1"/>
              </p:cNvSpPr>
              <p:nvPr/>
            </p:nvSpPr>
            <p:spPr bwMode="auto">
              <a:xfrm>
                <a:off x="1604" y="3451"/>
                <a:ext cx="0" cy="30"/>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9"/>
              <p:cNvSpPr>
                <a:spLocks noChangeShapeType="1"/>
              </p:cNvSpPr>
              <p:nvPr/>
            </p:nvSpPr>
            <p:spPr bwMode="auto">
              <a:xfrm>
                <a:off x="2053" y="3451"/>
                <a:ext cx="0" cy="30"/>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0"/>
              <p:cNvSpPr>
                <a:spLocks noChangeShapeType="1"/>
              </p:cNvSpPr>
              <p:nvPr/>
            </p:nvSpPr>
            <p:spPr bwMode="auto">
              <a:xfrm>
                <a:off x="2502" y="3451"/>
                <a:ext cx="0" cy="30"/>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Rectangle 11"/>
              <p:cNvSpPr>
                <a:spLocks noChangeArrowheads="1"/>
              </p:cNvSpPr>
              <p:nvPr/>
            </p:nvSpPr>
            <p:spPr bwMode="auto">
              <a:xfrm>
                <a:off x="678" y="3518"/>
                <a:ext cx="5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000000"/>
                    </a:solidFill>
                    <a:effectLst/>
                    <a:latin typeface="Arial" pitchFamily="34" charset="0"/>
                    <a:cs typeface="Arial" pitchFamily="34" charset="0"/>
                  </a:rPr>
                  <a:t>1</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Rectangle 12"/>
              <p:cNvSpPr>
                <a:spLocks noChangeArrowheads="1"/>
              </p:cNvSpPr>
              <p:nvPr/>
            </p:nvSpPr>
            <p:spPr bwMode="auto">
              <a:xfrm>
                <a:off x="1127" y="3518"/>
                <a:ext cx="5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000000"/>
                    </a:solidFill>
                    <a:effectLst/>
                    <a:latin typeface="Arial" pitchFamily="34" charset="0"/>
                    <a:cs typeface="Arial" pitchFamily="34" charset="0"/>
                  </a:rPr>
                  <a:t>2</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Rectangle 13"/>
              <p:cNvSpPr>
                <a:spLocks noChangeArrowheads="1"/>
              </p:cNvSpPr>
              <p:nvPr/>
            </p:nvSpPr>
            <p:spPr bwMode="auto">
              <a:xfrm>
                <a:off x="1576" y="3518"/>
                <a:ext cx="5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000000"/>
                    </a:solidFill>
                    <a:effectLst/>
                    <a:latin typeface="Arial" pitchFamily="34" charset="0"/>
                    <a:cs typeface="Arial" pitchFamily="34" charset="0"/>
                  </a:rPr>
                  <a:t>3</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 name="Rectangle 14"/>
              <p:cNvSpPr>
                <a:spLocks noChangeArrowheads="1"/>
              </p:cNvSpPr>
              <p:nvPr/>
            </p:nvSpPr>
            <p:spPr bwMode="auto">
              <a:xfrm>
                <a:off x="2025" y="3518"/>
                <a:ext cx="5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000000"/>
                    </a:solidFill>
                    <a:effectLst/>
                    <a:latin typeface="Arial" pitchFamily="34" charset="0"/>
                    <a:cs typeface="Arial" pitchFamily="34" charset="0"/>
                  </a:rPr>
                  <a:t>4</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 name="Rectangle 15"/>
              <p:cNvSpPr>
                <a:spLocks noChangeArrowheads="1"/>
              </p:cNvSpPr>
              <p:nvPr/>
            </p:nvSpPr>
            <p:spPr bwMode="auto">
              <a:xfrm>
                <a:off x="2474" y="3518"/>
                <a:ext cx="5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000000"/>
                    </a:solidFill>
                    <a:effectLst/>
                    <a:latin typeface="Arial" pitchFamily="34" charset="0"/>
                    <a:cs typeface="Arial" pitchFamily="34" charset="0"/>
                  </a:rPr>
                  <a:t>5</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 name="Line 16"/>
              <p:cNvSpPr>
                <a:spLocks noChangeShapeType="1"/>
              </p:cNvSpPr>
              <p:nvPr/>
            </p:nvSpPr>
            <p:spPr bwMode="auto">
              <a:xfrm flipV="1">
                <a:off x="631" y="1760"/>
                <a:ext cx="0" cy="1624"/>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7"/>
              <p:cNvSpPr>
                <a:spLocks noChangeShapeType="1"/>
              </p:cNvSpPr>
              <p:nvPr/>
            </p:nvSpPr>
            <p:spPr bwMode="auto">
              <a:xfrm flipH="1">
                <a:off x="601" y="3384"/>
                <a:ext cx="30" cy="0"/>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8"/>
              <p:cNvSpPr>
                <a:spLocks noChangeShapeType="1"/>
              </p:cNvSpPr>
              <p:nvPr/>
            </p:nvSpPr>
            <p:spPr bwMode="auto">
              <a:xfrm flipH="1">
                <a:off x="601" y="3060"/>
                <a:ext cx="30" cy="0"/>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9"/>
              <p:cNvSpPr>
                <a:spLocks noChangeShapeType="1"/>
              </p:cNvSpPr>
              <p:nvPr/>
            </p:nvSpPr>
            <p:spPr bwMode="auto">
              <a:xfrm flipH="1">
                <a:off x="601" y="2735"/>
                <a:ext cx="30" cy="0"/>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20"/>
              <p:cNvSpPr>
                <a:spLocks noChangeShapeType="1"/>
              </p:cNvSpPr>
              <p:nvPr/>
            </p:nvSpPr>
            <p:spPr bwMode="auto">
              <a:xfrm flipH="1">
                <a:off x="601" y="2408"/>
                <a:ext cx="30" cy="0"/>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1"/>
              <p:cNvSpPr>
                <a:spLocks noChangeShapeType="1"/>
              </p:cNvSpPr>
              <p:nvPr/>
            </p:nvSpPr>
            <p:spPr bwMode="auto">
              <a:xfrm flipH="1">
                <a:off x="601" y="2084"/>
                <a:ext cx="30" cy="0"/>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2"/>
              <p:cNvSpPr>
                <a:spLocks noChangeShapeType="1"/>
              </p:cNvSpPr>
              <p:nvPr/>
            </p:nvSpPr>
            <p:spPr bwMode="auto">
              <a:xfrm flipH="1">
                <a:off x="601" y="1760"/>
                <a:ext cx="30" cy="0"/>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23"/>
              <p:cNvSpPr>
                <a:spLocks noChangeArrowheads="1"/>
              </p:cNvSpPr>
              <p:nvPr/>
            </p:nvSpPr>
            <p:spPr bwMode="auto">
              <a:xfrm rot="16200000">
                <a:off x="527" y="3345"/>
                <a:ext cx="5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000000"/>
                    </a:solidFill>
                    <a:effectLst/>
                    <a:latin typeface="Arial" pitchFamily="34" charset="0"/>
                    <a:cs typeface="Arial" pitchFamily="34" charset="0"/>
                  </a:rPr>
                  <a:t>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 name="Rectangle 24"/>
              <p:cNvSpPr>
                <a:spLocks noChangeArrowheads="1"/>
              </p:cNvSpPr>
              <p:nvPr/>
            </p:nvSpPr>
            <p:spPr bwMode="auto">
              <a:xfrm rot="16200000">
                <a:off x="527" y="3021"/>
                <a:ext cx="5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000000"/>
                    </a:solidFill>
                    <a:effectLst/>
                    <a:latin typeface="Arial" pitchFamily="34" charset="0"/>
                    <a:cs typeface="Arial" pitchFamily="34" charset="0"/>
                  </a:rPr>
                  <a:t>1</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6" name="Rectangle 25"/>
              <p:cNvSpPr>
                <a:spLocks noChangeArrowheads="1"/>
              </p:cNvSpPr>
              <p:nvPr/>
            </p:nvSpPr>
            <p:spPr bwMode="auto">
              <a:xfrm rot="16200000">
                <a:off x="527" y="2696"/>
                <a:ext cx="5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000000"/>
                    </a:solidFill>
                    <a:effectLst/>
                    <a:latin typeface="Arial" pitchFamily="34" charset="0"/>
                    <a:cs typeface="Arial" pitchFamily="34" charset="0"/>
                  </a:rPr>
                  <a:t>2</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 name="Rectangle 26"/>
              <p:cNvSpPr>
                <a:spLocks noChangeArrowheads="1"/>
              </p:cNvSpPr>
              <p:nvPr/>
            </p:nvSpPr>
            <p:spPr bwMode="auto">
              <a:xfrm rot="16200000">
                <a:off x="527" y="2369"/>
                <a:ext cx="5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000000"/>
                    </a:solidFill>
                    <a:effectLst/>
                    <a:latin typeface="Arial" pitchFamily="34" charset="0"/>
                    <a:cs typeface="Arial" pitchFamily="34" charset="0"/>
                  </a:rPr>
                  <a:t>3</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Rectangle 27"/>
              <p:cNvSpPr>
                <a:spLocks noChangeArrowheads="1"/>
              </p:cNvSpPr>
              <p:nvPr/>
            </p:nvSpPr>
            <p:spPr bwMode="auto">
              <a:xfrm rot="16200000">
                <a:off x="527" y="2045"/>
                <a:ext cx="5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000000"/>
                    </a:solidFill>
                    <a:effectLst/>
                    <a:latin typeface="Arial" pitchFamily="34" charset="0"/>
                    <a:cs typeface="Arial" pitchFamily="34" charset="0"/>
                  </a:rPr>
                  <a:t>4</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 name="Rectangle 28"/>
              <p:cNvSpPr>
                <a:spLocks noChangeArrowheads="1"/>
              </p:cNvSpPr>
              <p:nvPr/>
            </p:nvSpPr>
            <p:spPr bwMode="auto">
              <a:xfrm rot="16200000">
                <a:off x="527" y="1721"/>
                <a:ext cx="5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000000"/>
                    </a:solidFill>
                    <a:effectLst/>
                    <a:latin typeface="Arial" pitchFamily="34" charset="0"/>
                    <a:cs typeface="Arial" pitchFamily="34" charset="0"/>
                  </a:rPr>
                  <a:t>5</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 name="Rectangle 29"/>
              <p:cNvSpPr>
                <a:spLocks noChangeArrowheads="1"/>
              </p:cNvSpPr>
              <p:nvPr/>
            </p:nvSpPr>
            <p:spPr bwMode="auto">
              <a:xfrm>
                <a:off x="631" y="1692"/>
                <a:ext cx="1945" cy="1759"/>
              </a:xfrm>
              <a:prstGeom prst="rect">
                <a:avLst/>
              </a:prstGeom>
              <a:noFill/>
              <a:ln w="4763">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Rectangle 30"/>
              <p:cNvSpPr>
                <a:spLocks noChangeArrowheads="1"/>
              </p:cNvSpPr>
              <p:nvPr/>
            </p:nvSpPr>
            <p:spPr bwMode="auto">
              <a:xfrm>
                <a:off x="1275" y="3640"/>
                <a:ext cx="65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000000"/>
                    </a:solidFill>
                    <a:effectLst/>
                    <a:latin typeface="Arial" pitchFamily="34" charset="0"/>
                    <a:cs typeface="Arial" pitchFamily="34" charset="0"/>
                  </a:rPr>
                  <a:t>Leadership Consideration</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2" name="Rectangle 31"/>
              <p:cNvSpPr>
                <a:spLocks noChangeArrowheads="1"/>
              </p:cNvSpPr>
              <p:nvPr/>
            </p:nvSpPr>
            <p:spPr bwMode="auto">
              <a:xfrm rot="16200000">
                <a:off x="286" y="2534"/>
                <a:ext cx="29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000000"/>
                    </a:solidFill>
                    <a:effectLst/>
                    <a:latin typeface="Arial" pitchFamily="34" charset="0"/>
                    <a:cs typeface="Arial" pitchFamily="34" charset="0"/>
                  </a:rPr>
                  <a:t>Well-Being</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3" name="Line 32"/>
              <p:cNvSpPr>
                <a:spLocks noChangeShapeType="1"/>
              </p:cNvSpPr>
              <p:nvPr/>
            </p:nvSpPr>
            <p:spPr bwMode="auto">
              <a:xfrm flipV="1">
                <a:off x="631" y="2104"/>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p:cNvSpPr>
                <a:spLocks noChangeShapeType="1"/>
              </p:cNvSpPr>
              <p:nvPr/>
            </p:nvSpPr>
            <p:spPr bwMode="auto">
              <a:xfrm flipV="1">
                <a:off x="631" y="2070"/>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p:cNvSpPr>
                <a:spLocks noChangeShapeType="1"/>
              </p:cNvSpPr>
              <p:nvPr/>
            </p:nvSpPr>
            <p:spPr bwMode="auto">
              <a:xfrm flipV="1">
                <a:off x="631" y="2118"/>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p:cNvSpPr>
                <a:spLocks noChangeShapeType="1"/>
              </p:cNvSpPr>
              <p:nvPr/>
            </p:nvSpPr>
            <p:spPr bwMode="auto">
              <a:xfrm flipV="1">
                <a:off x="631" y="2037"/>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6"/>
              <p:cNvSpPr>
                <a:spLocks noChangeShapeType="1"/>
              </p:cNvSpPr>
              <p:nvPr/>
            </p:nvSpPr>
            <p:spPr bwMode="auto">
              <a:xfrm flipV="1">
                <a:off x="631" y="2054"/>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7"/>
              <p:cNvSpPr>
                <a:spLocks noChangeShapeType="1"/>
              </p:cNvSpPr>
              <p:nvPr/>
            </p:nvSpPr>
            <p:spPr bwMode="auto">
              <a:xfrm flipV="1">
                <a:off x="631" y="2114"/>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8"/>
              <p:cNvSpPr>
                <a:spLocks noChangeShapeType="1"/>
              </p:cNvSpPr>
              <p:nvPr/>
            </p:nvSpPr>
            <p:spPr bwMode="auto">
              <a:xfrm flipV="1">
                <a:off x="631" y="2091"/>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p:cNvSpPr>
                <a:spLocks noChangeShapeType="1"/>
              </p:cNvSpPr>
              <p:nvPr/>
            </p:nvSpPr>
            <p:spPr bwMode="auto">
              <a:xfrm flipV="1">
                <a:off x="631" y="2091"/>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p:cNvSpPr>
                <a:spLocks noChangeShapeType="1"/>
              </p:cNvSpPr>
              <p:nvPr/>
            </p:nvSpPr>
            <p:spPr bwMode="auto">
              <a:xfrm flipV="1">
                <a:off x="631" y="2074"/>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p:cNvSpPr>
                <a:spLocks noChangeShapeType="1"/>
              </p:cNvSpPr>
              <p:nvPr/>
            </p:nvSpPr>
            <p:spPr bwMode="auto">
              <a:xfrm flipV="1">
                <a:off x="631" y="2074"/>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p:cNvSpPr>
                <a:spLocks noChangeShapeType="1"/>
              </p:cNvSpPr>
              <p:nvPr/>
            </p:nvSpPr>
            <p:spPr bwMode="auto">
              <a:xfrm flipV="1">
                <a:off x="631" y="2074"/>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3"/>
              <p:cNvSpPr>
                <a:spLocks noChangeShapeType="1"/>
              </p:cNvSpPr>
              <p:nvPr/>
            </p:nvSpPr>
            <p:spPr bwMode="auto">
              <a:xfrm flipV="1">
                <a:off x="631" y="2077"/>
                <a:ext cx="1945" cy="723"/>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4"/>
              <p:cNvSpPr>
                <a:spLocks noChangeShapeType="1"/>
              </p:cNvSpPr>
              <p:nvPr/>
            </p:nvSpPr>
            <p:spPr bwMode="auto">
              <a:xfrm flipV="1">
                <a:off x="631" y="2050"/>
                <a:ext cx="1945" cy="723"/>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5"/>
              <p:cNvSpPr>
                <a:spLocks noChangeShapeType="1"/>
              </p:cNvSpPr>
              <p:nvPr/>
            </p:nvSpPr>
            <p:spPr bwMode="auto">
              <a:xfrm flipV="1">
                <a:off x="631" y="2151"/>
                <a:ext cx="1945" cy="723"/>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6"/>
              <p:cNvSpPr>
                <a:spLocks noChangeShapeType="1"/>
              </p:cNvSpPr>
              <p:nvPr/>
            </p:nvSpPr>
            <p:spPr bwMode="auto">
              <a:xfrm flipV="1">
                <a:off x="631" y="2114"/>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7"/>
              <p:cNvSpPr>
                <a:spLocks noChangeShapeType="1"/>
              </p:cNvSpPr>
              <p:nvPr/>
            </p:nvSpPr>
            <p:spPr bwMode="auto">
              <a:xfrm flipV="1">
                <a:off x="631" y="2104"/>
                <a:ext cx="1945" cy="723"/>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8"/>
              <p:cNvSpPr>
                <a:spLocks noChangeShapeType="1"/>
              </p:cNvSpPr>
              <p:nvPr/>
            </p:nvSpPr>
            <p:spPr bwMode="auto">
              <a:xfrm flipV="1">
                <a:off x="631" y="2094"/>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9"/>
              <p:cNvSpPr>
                <a:spLocks noChangeShapeType="1"/>
              </p:cNvSpPr>
              <p:nvPr/>
            </p:nvSpPr>
            <p:spPr bwMode="auto">
              <a:xfrm flipV="1">
                <a:off x="631" y="2182"/>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50"/>
              <p:cNvSpPr>
                <a:spLocks noChangeShapeType="1"/>
              </p:cNvSpPr>
              <p:nvPr/>
            </p:nvSpPr>
            <p:spPr bwMode="auto">
              <a:xfrm flipV="1">
                <a:off x="631" y="2128"/>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51"/>
              <p:cNvSpPr>
                <a:spLocks noChangeShapeType="1"/>
              </p:cNvSpPr>
              <p:nvPr/>
            </p:nvSpPr>
            <p:spPr bwMode="auto">
              <a:xfrm flipV="1">
                <a:off x="631" y="2087"/>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2"/>
              <p:cNvSpPr>
                <a:spLocks noChangeShapeType="1"/>
              </p:cNvSpPr>
              <p:nvPr/>
            </p:nvSpPr>
            <p:spPr bwMode="auto">
              <a:xfrm flipV="1">
                <a:off x="631" y="2175"/>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3"/>
              <p:cNvSpPr>
                <a:spLocks noChangeShapeType="1"/>
              </p:cNvSpPr>
              <p:nvPr/>
            </p:nvSpPr>
            <p:spPr bwMode="auto">
              <a:xfrm flipV="1">
                <a:off x="631" y="2097"/>
                <a:ext cx="1945" cy="723"/>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4"/>
              <p:cNvSpPr>
                <a:spLocks noChangeShapeType="1"/>
              </p:cNvSpPr>
              <p:nvPr/>
            </p:nvSpPr>
            <p:spPr bwMode="auto">
              <a:xfrm flipV="1">
                <a:off x="631" y="2114"/>
                <a:ext cx="1945" cy="723"/>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5"/>
              <p:cNvSpPr>
                <a:spLocks noChangeShapeType="1"/>
              </p:cNvSpPr>
              <p:nvPr/>
            </p:nvSpPr>
            <p:spPr bwMode="auto">
              <a:xfrm flipV="1">
                <a:off x="631" y="2077"/>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6"/>
              <p:cNvSpPr>
                <a:spLocks noChangeShapeType="1"/>
              </p:cNvSpPr>
              <p:nvPr/>
            </p:nvSpPr>
            <p:spPr bwMode="auto">
              <a:xfrm flipV="1">
                <a:off x="631" y="2070"/>
                <a:ext cx="1945" cy="723"/>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7"/>
              <p:cNvSpPr>
                <a:spLocks noChangeShapeType="1"/>
              </p:cNvSpPr>
              <p:nvPr/>
            </p:nvSpPr>
            <p:spPr bwMode="auto">
              <a:xfrm flipV="1">
                <a:off x="631" y="2101"/>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8"/>
              <p:cNvSpPr>
                <a:spLocks noChangeShapeType="1"/>
              </p:cNvSpPr>
              <p:nvPr/>
            </p:nvSpPr>
            <p:spPr bwMode="auto">
              <a:xfrm flipV="1">
                <a:off x="631" y="2084"/>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9"/>
              <p:cNvSpPr>
                <a:spLocks noChangeShapeType="1"/>
              </p:cNvSpPr>
              <p:nvPr/>
            </p:nvSpPr>
            <p:spPr bwMode="auto">
              <a:xfrm flipV="1">
                <a:off x="631" y="2111"/>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60"/>
              <p:cNvSpPr>
                <a:spLocks noChangeShapeType="1"/>
              </p:cNvSpPr>
              <p:nvPr/>
            </p:nvSpPr>
            <p:spPr bwMode="auto">
              <a:xfrm flipV="1">
                <a:off x="631" y="2030"/>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61"/>
              <p:cNvSpPr>
                <a:spLocks noChangeShapeType="1"/>
              </p:cNvSpPr>
              <p:nvPr/>
            </p:nvSpPr>
            <p:spPr bwMode="auto">
              <a:xfrm flipV="1">
                <a:off x="631" y="2067"/>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2"/>
              <p:cNvSpPr>
                <a:spLocks noChangeShapeType="1"/>
              </p:cNvSpPr>
              <p:nvPr/>
            </p:nvSpPr>
            <p:spPr bwMode="auto">
              <a:xfrm flipV="1">
                <a:off x="631" y="2135"/>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592" name="Line 63"/>
              <p:cNvSpPr>
                <a:spLocks noChangeShapeType="1"/>
              </p:cNvSpPr>
              <p:nvPr/>
            </p:nvSpPr>
            <p:spPr bwMode="auto">
              <a:xfrm flipV="1">
                <a:off x="631" y="2070"/>
                <a:ext cx="1945" cy="723"/>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593" name="Line 64"/>
              <p:cNvSpPr>
                <a:spLocks noChangeShapeType="1"/>
              </p:cNvSpPr>
              <p:nvPr/>
            </p:nvSpPr>
            <p:spPr bwMode="auto">
              <a:xfrm flipV="1">
                <a:off x="631" y="2077"/>
                <a:ext cx="1945" cy="723"/>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594" name="Line 65"/>
              <p:cNvSpPr>
                <a:spLocks noChangeShapeType="1"/>
              </p:cNvSpPr>
              <p:nvPr/>
            </p:nvSpPr>
            <p:spPr bwMode="auto">
              <a:xfrm flipV="1">
                <a:off x="631" y="2145"/>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595" name="Line 66"/>
              <p:cNvSpPr>
                <a:spLocks noChangeShapeType="1"/>
              </p:cNvSpPr>
              <p:nvPr/>
            </p:nvSpPr>
            <p:spPr bwMode="auto">
              <a:xfrm flipV="1">
                <a:off x="631" y="2148"/>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03" name="Line 67"/>
              <p:cNvSpPr>
                <a:spLocks noChangeShapeType="1"/>
              </p:cNvSpPr>
              <p:nvPr/>
            </p:nvSpPr>
            <p:spPr bwMode="auto">
              <a:xfrm flipV="1">
                <a:off x="631" y="2111"/>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04" name="Line 68"/>
              <p:cNvSpPr>
                <a:spLocks noChangeShapeType="1"/>
              </p:cNvSpPr>
              <p:nvPr/>
            </p:nvSpPr>
            <p:spPr bwMode="auto">
              <a:xfrm flipV="1">
                <a:off x="631" y="2141"/>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05" name="Line 69"/>
              <p:cNvSpPr>
                <a:spLocks noChangeShapeType="1"/>
              </p:cNvSpPr>
              <p:nvPr/>
            </p:nvSpPr>
            <p:spPr bwMode="auto">
              <a:xfrm flipV="1">
                <a:off x="631" y="2010"/>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06" name="Line 70"/>
              <p:cNvSpPr>
                <a:spLocks noChangeShapeType="1"/>
              </p:cNvSpPr>
              <p:nvPr/>
            </p:nvSpPr>
            <p:spPr bwMode="auto">
              <a:xfrm flipV="1">
                <a:off x="631" y="2124"/>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07" name="Line 71"/>
              <p:cNvSpPr>
                <a:spLocks noChangeShapeType="1"/>
              </p:cNvSpPr>
              <p:nvPr/>
            </p:nvSpPr>
            <p:spPr bwMode="auto">
              <a:xfrm flipV="1">
                <a:off x="631" y="2192"/>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08" name="Line 72"/>
              <p:cNvSpPr>
                <a:spLocks noChangeShapeType="1"/>
              </p:cNvSpPr>
              <p:nvPr/>
            </p:nvSpPr>
            <p:spPr bwMode="auto">
              <a:xfrm flipV="1">
                <a:off x="631" y="2091"/>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09" name="Line 73"/>
              <p:cNvSpPr>
                <a:spLocks noChangeShapeType="1"/>
              </p:cNvSpPr>
              <p:nvPr/>
            </p:nvSpPr>
            <p:spPr bwMode="auto">
              <a:xfrm flipV="1">
                <a:off x="631" y="2131"/>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10" name="Line 74"/>
              <p:cNvSpPr>
                <a:spLocks noChangeShapeType="1"/>
              </p:cNvSpPr>
              <p:nvPr/>
            </p:nvSpPr>
            <p:spPr bwMode="auto">
              <a:xfrm flipV="1">
                <a:off x="631" y="2175"/>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11" name="Line 75"/>
              <p:cNvSpPr>
                <a:spLocks noChangeShapeType="1"/>
              </p:cNvSpPr>
              <p:nvPr/>
            </p:nvSpPr>
            <p:spPr bwMode="auto">
              <a:xfrm flipV="1">
                <a:off x="631" y="2145"/>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12" name="Line 76"/>
              <p:cNvSpPr>
                <a:spLocks noChangeShapeType="1"/>
              </p:cNvSpPr>
              <p:nvPr/>
            </p:nvSpPr>
            <p:spPr bwMode="auto">
              <a:xfrm flipV="1">
                <a:off x="631" y="2135"/>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13" name="Line 77"/>
              <p:cNvSpPr>
                <a:spLocks noChangeShapeType="1"/>
              </p:cNvSpPr>
              <p:nvPr/>
            </p:nvSpPr>
            <p:spPr bwMode="auto">
              <a:xfrm flipV="1">
                <a:off x="631" y="2111"/>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14" name="Line 78"/>
              <p:cNvSpPr>
                <a:spLocks noChangeShapeType="1"/>
              </p:cNvSpPr>
              <p:nvPr/>
            </p:nvSpPr>
            <p:spPr bwMode="auto">
              <a:xfrm flipV="1">
                <a:off x="631" y="2050"/>
                <a:ext cx="1945" cy="723"/>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15" name="Line 79"/>
              <p:cNvSpPr>
                <a:spLocks noChangeShapeType="1"/>
              </p:cNvSpPr>
              <p:nvPr/>
            </p:nvSpPr>
            <p:spPr bwMode="auto">
              <a:xfrm flipV="1">
                <a:off x="631" y="2070"/>
                <a:ext cx="1945" cy="723"/>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16" name="Line 80"/>
              <p:cNvSpPr>
                <a:spLocks noChangeShapeType="1"/>
              </p:cNvSpPr>
              <p:nvPr/>
            </p:nvSpPr>
            <p:spPr bwMode="auto">
              <a:xfrm flipV="1">
                <a:off x="631" y="2094"/>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17" name="Line 81"/>
              <p:cNvSpPr>
                <a:spLocks noChangeShapeType="1"/>
              </p:cNvSpPr>
              <p:nvPr/>
            </p:nvSpPr>
            <p:spPr bwMode="auto">
              <a:xfrm flipV="1">
                <a:off x="631" y="2101"/>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18" name="Line 82"/>
              <p:cNvSpPr>
                <a:spLocks noChangeShapeType="1"/>
              </p:cNvSpPr>
              <p:nvPr/>
            </p:nvSpPr>
            <p:spPr bwMode="auto">
              <a:xfrm flipV="1">
                <a:off x="631" y="2131"/>
                <a:ext cx="1945" cy="723"/>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19" name="Line 83"/>
              <p:cNvSpPr>
                <a:spLocks noChangeShapeType="1"/>
              </p:cNvSpPr>
              <p:nvPr/>
            </p:nvSpPr>
            <p:spPr bwMode="auto">
              <a:xfrm flipV="1">
                <a:off x="631" y="2067"/>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20" name="Line 84"/>
              <p:cNvSpPr>
                <a:spLocks noChangeShapeType="1"/>
              </p:cNvSpPr>
              <p:nvPr/>
            </p:nvSpPr>
            <p:spPr bwMode="auto">
              <a:xfrm flipV="1">
                <a:off x="631" y="2104"/>
                <a:ext cx="1945" cy="723"/>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21" name="Line 85"/>
              <p:cNvSpPr>
                <a:spLocks noChangeShapeType="1"/>
              </p:cNvSpPr>
              <p:nvPr/>
            </p:nvSpPr>
            <p:spPr bwMode="auto">
              <a:xfrm flipV="1">
                <a:off x="631" y="2108"/>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22" name="Line 86"/>
              <p:cNvSpPr>
                <a:spLocks noChangeShapeType="1"/>
              </p:cNvSpPr>
              <p:nvPr/>
            </p:nvSpPr>
            <p:spPr bwMode="auto">
              <a:xfrm flipV="1">
                <a:off x="631" y="2155"/>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23" name="Line 87"/>
              <p:cNvSpPr>
                <a:spLocks noChangeShapeType="1"/>
              </p:cNvSpPr>
              <p:nvPr/>
            </p:nvSpPr>
            <p:spPr bwMode="auto">
              <a:xfrm flipV="1">
                <a:off x="631" y="2118"/>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24" name="Line 88"/>
              <p:cNvSpPr>
                <a:spLocks noChangeShapeType="1"/>
              </p:cNvSpPr>
              <p:nvPr/>
            </p:nvSpPr>
            <p:spPr bwMode="auto">
              <a:xfrm flipV="1">
                <a:off x="631" y="2260"/>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25" name="Line 89"/>
              <p:cNvSpPr>
                <a:spLocks noChangeShapeType="1"/>
              </p:cNvSpPr>
              <p:nvPr/>
            </p:nvSpPr>
            <p:spPr bwMode="auto">
              <a:xfrm flipV="1">
                <a:off x="631" y="2135"/>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26" name="Line 90"/>
              <p:cNvSpPr>
                <a:spLocks noChangeShapeType="1"/>
              </p:cNvSpPr>
              <p:nvPr/>
            </p:nvSpPr>
            <p:spPr bwMode="auto">
              <a:xfrm flipV="1">
                <a:off x="631" y="2087"/>
                <a:ext cx="1945" cy="723"/>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27" name="Line 91"/>
              <p:cNvSpPr>
                <a:spLocks noChangeShapeType="1"/>
              </p:cNvSpPr>
              <p:nvPr/>
            </p:nvSpPr>
            <p:spPr bwMode="auto">
              <a:xfrm flipV="1">
                <a:off x="631" y="2185"/>
                <a:ext cx="1945" cy="723"/>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28" name="Line 92"/>
              <p:cNvSpPr>
                <a:spLocks noChangeShapeType="1"/>
              </p:cNvSpPr>
              <p:nvPr/>
            </p:nvSpPr>
            <p:spPr bwMode="auto">
              <a:xfrm flipV="1">
                <a:off x="631" y="2101"/>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29" name="Line 93"/>
              <p:cNvSpPr>
                <a:spLocks noChangeShapeType="1"/>
              </p:cNvSpPr>
              <p:nvPr/>
            </p:nvSpPr>
            <p:spPr bwMode="auto">
              <a:xfrm flipV="1">
                <a:off x="631" y="2175"/>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30" name="Line 94"/>
              <p:cNvSpPr>
                <a:spLocks noChangeShapeType="1"/>
              </p:cNvSpPr>
              <p:nvPr/>
            </p:nvSpPr>
            <p:spPr bwMode="auto">
              <a:xfrm flipV="1">
                <a:off x="631" y="2138"/>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31" name="Line 95"/>
              <p:cNvSpPr>
                <a:spLocks noChangeShapeType="1"/>
              </p:cNvSpPr>
              <p:nvPr/>
            </p:nvSpPr>
            <p:spPr bwMode="auto">
              <a:xfrm flipV="1">
                <a:off x="631" y="2165"/>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32" name="Line 96"/>
              <p:cNvSpPr>
                <a:spLocks noChangeShapeType="1"/>
              </p:cNvSpPr>
              <p:nvPr/>
            </p:nvSpPr>
            <p:spPr bwMode="auto">
              <a:xfrm flipV="1">
                <a:off x="631" y="2175"/>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33" name="Line 97"/>
              <p:cNvSpPr>
                <a:spLocks noChangeShapeType="1"/>
              </p:cNvSpPr>
              <p:nvPr/>
            </p:nvSpPr>
            <p:spPr bwMode="auto">
              <a:xfrm flipV="1">
                <a:off x="631" y="2091"/>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34" name="Line 98"/>
              <p:cNvSpPr>
                <a:spLocks noChangeShapeType="1"/>
              </p:cNvSpPr>
              <p:nvPr/>
            </p:nvSpPr>
            <p:spPr bwMode="auto">
              <a:xfrm flipV="1">
                <a:off x="631" y="2145"/>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35" name="Line 99"/>
              <p:cNvSpPr>
                <a:spLocks noChangeShapeType="1"/>
              </p:cNvSpPr>
              <p:nvPr/>
            </p:nvSpPr>
            <p:spPr bwMode="auto">
              <a:xfrm flipV="1">
                <a:off x="631" y="2097"/>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36" name="Line 100"/>
              <p:cNvSpPr>
                <a:spLocks noChangeShapeType="1"/>
              </p:cNvSpPr>
              <p:nvPr/>
            </p:nvSpPr>
            <p:spPr bwMode="auto">
              <a:xfrm flipV="1">
                <a:off x="631" y="2124"/>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37" name="Line 101"/>
              <p:cNvSpPr>
                <a:spLocks noChangeShapeType="1"/>
              </p:cNvSpPr>
              <p:nvPr/>
            </p:nvSpPr>
            <p:spPr bwMode="auto">
              <a:xfrm flipV="1">
                <a:off x="631" y="2101"/>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38" name="Line 102"/>
              <p:cNvSpPr>
                <a:spLocks noChangeShapeType="1"/>
              </p:cNvSpPr>
              <p:nvPr/>
            </p:nvSpPr>
            <p:spPr bwMode="auto">
              <a:xfrm flipV="1">
                <a:off x="631" y="2081"/>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39" name="Line 103"/>
              <p:cNvSpPr>
                <a:spLocks noChangeShapeType="1"/>
              </p:cNvSpPr>
              <p:nvPr/>
            </p:nvSpPr>
            <p:spPr bwMode="auto">
              <a:xfrm flipV="1">
                <a:off x="631" y="2118"/>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40" name="Line 104"/>
              <p:cNvSpPr>
                <a:spLocks noChangeShapeType="1"/>
              </p:cNvSpPr>
              <p:nvPr/>
            </p:nvSpPr>
            <p:spPr bwMode="auto">
              <a:xfrm flipV="1">
                <a:off x="631" y="2114"/>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41" name="Line 105"/>
              <p:cNvSpPr>
                <a:spLocks noChangeShapeType="1"/>
              </p:cNvSpPr>
              <p:nvPr/>
            </p:nvSpPr>
            <p:spPr bwMode="auto">
              <a:xfrm flipV="1">
                <a:off x="631" y="2097"/>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42" name="Line 106"/>
              <p:cNvSpPr>
                <a:spLocks noChangeShapeType="1"/>
              </p:cNvSpPr>
              <p:nvPr/>
            </p:nvSpPr>
            <p:spPr bwMode="auto">
              <a:xfrm flipV="1">
                <a:off x="631" y="2057"/>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43" name="Line 107"/>
              <p:cNvSpPr>
                <a:spLocks noChangeShapeType="1"/>
              </p:cNvSpPr>
              <p:nvPr/>
            </p:nvSpPr>
            <p:spPr bwMode="auto">
              <a:xfrm flipV="1">
                <a:off x="631" y="2091"/>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44" name="Line 108"/>
              <p:cNvSpPr>
                <a:spLocks noChangeShapeType="1"/>
              </p:cNvSpPr>
              <p:nvPr/>
            </p:nvSpPr>
            <p:spPr bwMode="auto">
              <a:xfrm flipV="1">
                <a:off x="631" y="2070"/>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45" name="Line 109"/>
              <p:cNvSpPr>
                <a:spLocks noChangeShapeType="1"/>
              </p:cNvSpPr>
              <p:nvPr/>
            </p:nvSpPr>
            <p:spPr bwMode="auto">
              <a:xfrm flipV="1">
                <a:off x="631" y="2077"/>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46" name="Line 110"/>
              <p:cNvSpPr>
                <a:spLocks noChangeShapeType="1"/>
              </p:cNvSpPr>
              <p:nvPr/>
            </p:nvSpPr>
            <p:spPr bwMode="auto">
              <a:xfrm flipV="1">
                <a:off x="631" y="2070"/>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47" name="Line 111"/>
              <p:cNvSpPr>
                <a:spLocks noChangeShapeType="1"/>
              </p:cNvSpPr>
              <p:nvPr/>
            </p:nvSpPr>
            <p:spPr bwMode="auto">
              <a:xfrm flipV="1">
                <a:off x="631" y="2118"/>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48" name="Line 112"/>
              <p:cNvSpPr>
                <a:spLocks noChangeShapeType="1"/>
              </p:cNvSpPr>
              <p:nvPr/>
            </p:nvSpPr>
            <p:spPr bwMode="auto">
              <a:xfrm flipV="1">
                <a:off x="631" y="2023"/>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49" name="Line 113"/>
              <p:cNvSpPr>
                <a:spLocks noChangeShapeType="1"/>
              </p:cNvSpPr>
              <p:nvPr/>
            </p:nvSpPr>
            <p:spPr bwMode="auto">
              <a:xfrm flipV="1">
                <a:off x="631" y="2121"/>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50" name="Line 114"/>
              <p:cNvSpPr>
                <a:spLocks noChangeShapeType="1"/>
              </p:cNvSpPr>
              <p:nvPr/>
            </p:nvSpPr>
            <p:spPr bwMode="auto">
              <a:xfrm flipV="1">
                <a:off x="631" y="2087"/>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51" name="Line 115"/>
              <p:cNvSpPr>
                <a:spLocks noChangeShapeType="1"/>
              </p:cNvSpPr>
              <p:nvPr/>
            </p:nvSpPr>
            <p:spPr bwMode="auto">
              <a:xfrm flipV="1">
                <a:off x="631" y="2047"/>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52" name="Line 116"/>
              <p:cNvSpPr>
                <a:spLocks noChangeShapeType="1"/>
              </p:cNvSpPr>
              <p:nvPr/>
            </p:nvSpPr>
            <p:spPr bwMode="auto">
              <a:xfrm flipV="1">
                <a:off x="631" y="2077"/>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53" name="Line 117"/>
              <p:cNvSpPr>
                <a:spLocks noChangeShapeType="1"/>
              </p:cNvSpPr>
              <p:nvPr/>
            </p:nvSpPr>
            <p:spPr bwMode="auto">
              <a:xfrm flipV="1">
                <a:off x="631" y="2040"/>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54" name="Line 118"/>
              <p:cNvSpPr>
                <a:spLocks noChangeShapeType="1"/>
              </p:cNvSpPr>
              <p:nvPr/>
            </p:nvSpPr>
            <p:spPr bwMode="auto">
              <a:xfrm flipV="1">
                <a:off x="631" y="2030"/>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55" name="Line 119"/>
              <p:cNvSpPr>
                <a:spLocks noChangeShapeType="1"/>
              </p:cNvSpPr>
              <p:nvPr/>
            </p:nvSpPr>
            <p:spPr bwMode="auto">
              <a:xfrm flipV="1">
                <a:off x="631" y="2111"/>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56" name="Line 120"/>
              <p:cNvSpPr>
                <a:spLocks noChangeShapeType="1"/>
              </p:cNvSpPr>
              <p:nvPr/>
            </p:nvSpPr>
            <p:spPr bwMode="auto">
              <a:xfrm flipV="1">
                <a:off x="631" y="2118"/>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57" name="Line 121"/>
              <p:cNvSpPr>
                <a:spLocks noChangeShapeType="1"/>
              </p:cNvSpPr>
              <p:nvPr/>
            </p:nvSpPr>
            <p:spPr bwMode="auto">
              <a:xfrm flipV="1">
                <a:off x="631" y="2104"/>
                <a:ext cx="1945" cy="723"/>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58" name="Line 122"/>
              <p:cNvSpPr>
                <a:spLocks noChangeShapeType="1"/>
              </p:cNvSpPr>
              <p:nvPr/>
            </p:nvSpPr>
            <p:spPr bwMode="auto">
              <a:xfrm flipV="1">
                <a:off x="631" y="2094"/>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59" name="Line 123"/>
              <p:cNvSpPr>
                <a:spLocks noChangeShapeType="1"/>
              </p:cNvSpPr>
              <p:nvPr/>
            </p:nvSpPr>
            <p:spPr bwMode="auto">
              <a:xfrm flipV="1">
                <a:off x="631" y="2162"/>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60" name="Line 124"/>
              <p:cNvSpPr>
                <a:spLocks noChangeShapeType="1"/>
              </p:cNvSpPr>
              <p:nvPr/>
            </p:nvSpPr>
            <p:spPr bwMode="auto">
              <a:xfrm flipV="1">
                <a:off x="631" y="2060"/>
                <a:ext cx="1945" cy="723"/>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61" name="Line 125"/>
              <p:cNvSpPr>
                <a:spLocks noChangeShapeType="1"/>
              </p:cNvSpPr>
              <p:nvPr/>
            </p:nvSpPr>
            <p:spPr bwMode="auto">
              <a:xfrm flipV="1">
                <a:off x="631" y="2101"/>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62" name="Line 126"/>
              <p:cNvSpPr>
                <a:spLocks noChangeShapeType="1"/>
              </p:cNvSpPr>
              <p:nvPr/>
            </p:nvSpPr>
            <p:spPr bwMode="auto">
              <a:xfrm flipV="1">
                <a:off x="631" y="2151"/>
                <a:ext cx="1945" cy="723"/>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63" name="Line 127"/>
              <p:cNvSpPr>
                <a:spLocks noChangeShapeType="1"/>
              </p:cNvSpPr>
              <p:nvPr/>
            </p:nvSpPr>
            <p:spPr bwMode="auto">
              <a:xfrm flipV="1">
                <a:off x="631" y="2077"/>
                <a:ext cx="1945" cy="723"/>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64" name="Line 128"/>
              <p:cNvSpPr>
                <a:spLocks noChangeShapeType="1"/>
              </p:cNvSpPr>
              <p:nvPr/>
            </p:nvSpPr>
            <p:spPr bwMode="auto">
              <a:xfrm flipV="1">
                <a:off x="631" y="2074"/>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65" name="Line 129"/>
              <p:cNvSpPr>
                <a:spLocks noChangeShapeType="1"/>
              </p:cNvSpPr>
              <p:nvPr/>
            </p:nvSpPr>
            <p:spPr bwMode="auto">
              <a:xfrm flipV="1">
                <a:off x="631" y="2091"/>
                <a:ext cx="1945" cy="719"/>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66" name="Line 130"/>
              <p:cNvSpPr>
                <a:spLocks noChangeShapeType="1"/>
              </p:cNvSpPr>
              <p:nvPr/>
            </p:nvSpPr>
            <p:spPr bwMode="auto">
              <a:xfrm flipV="1">
                <a:off x="631" y="2074"/>
                <a:ext cx="1945" cy="722"/>
              </a:xfrm>
              <a:prstGeom prst="line">
                <a:avLst/>
              </a:prstGeom>
              <a:noFill/>
              <a:ln w="47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540556768"/>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7" name="Rectangle 2"/>
          <p:cNvSpPr>
            <a:spLocks noGrp="1" noChangeArrowheads="1"/>
          </p:cNvSpPr>
          <p:nvPr>
            <p:ph type="title"/>
          </p:nvPr>
        </p:nvSpPr>
        <p:spPr/>
        <p:txBody>
          <a:bodyPr/>
          <a:lstStyle/>
          <a:p>
            <a:r>
              <a:rPr lang="en-US" altLang="en-US" smtClean="0"/>
              <a:t>Leadership and Well-Being Example</a:t>
            </a:r>
            <a:endParaRPr lang="en-US" altLang="en-US" dirty="0" smtClean="0"/>
          </a:p>
        </p:txBody>
      </p:sp>
      <p:sp>
        <p:nvSpPr>
          <p:cNvPr id="238598" name="Rectangle 3"/>
          <p:cNvSpPr>
            <a:spLocks noGrp="1" noChangeArrowheads="1"/>
          </p:cNvSpPr>
          <p:nvPr>
            <p:ph sz="half" idx="1"/>
          </p:nvPr>
        </p:nvSpPr>
        <p:spPr>
          <a:xfrm>
            <a:off x="685800" y="1447800"/>
            <a:ext cx="7775448" cy="4648200"/>
          </a:xfrm>
        </p:spPr>
        <p:txBody>
          <a:bodyPr/>
          <a:lstStyle/>
          <a:p>
            <a:r>
              <a:rPr lang="en-US" altLang="en-US" dirty="0" smtClean="0"/>
              <a:t>With random slopes, the estimate of </a:t>
            </a:r>
            <a:r>
              <a:rPr lang="en-US" altLang="en-US" dirty="0" smtClean="0">
                <a:sym typeface="Symbol" pitchFamily="18" charset="2"/>
              </a:rPr>
              <a:t></a:t>
            </a:r>
            <a:r>
              <a:rPr lang="en-US" altLang="en-US" baseline="-25000" dirty="0"/>
              <a:t>00</a:t>
            </a:r>
            <a:r>
              <a:rPr lang="en-US" altLang="en-US" dirty="0"/>
              <a:t> </a:t>
            </a:r>
            <a:r>
              <a:rPr lang="en-US" altLang="en-US" dirty="0" smtClean="0"/>
              <a:t>is dependent on the zero point of X</a:t>
            </a:r>
          </a:p>
          <a:p>
            <a:pPr lvl="1"/>
            <a:r>
              <a:rPr lang="en-US" altLang="en-US" dirty="0" smtClean="0"/>
              <a:t>Group mean centered vs. Leadership plus 10</a:t>
            </a:r>
          </a:p>
        </p:txBody>
      </p:sp>
      <p:sp>
        <p:nvSpPr>
          <p:cNvPr id="8" name="Date Placeholder 3"/>
          <p:cNvSpPr>
            <a:spLocks noGrp="1"/>
          </p:cNvSpPr>
          <p:nvPr>
            <p:ph type="dt" sz="half" idx="10"/>
          </p:nvPr>
        </p:nvSpPr>
        <p:spPr/>
        <p:txBody>
          <a:bodyPr/>
          <a:lstStyle/>
          <a:p>
            <a:r>
              <a:rPr lang="en-US" smtClean="0"/>
              <a:t>May 30, 2015 Version</a:t>
            </a:r>
            <a:endParaRPr lang="en-US"/>
          </a:p>
        </p:txBody>
      </p:sp>
      <p:sp>
        <p:nvSpPr>
          <p:cNvPr id="9" name="Footer Placeholder 4"/>
          <p:cNvSpPr>
            <a:spLocks noGrp="1"/>
          </p:cNvSpPr>
          <p:nvPr>
            <p:ph type="ftr" sz="quarter" idx="11"/>
          </p:nvPr>
        </p:nvSpPr>
        <p:spPr/>
        <p:txBody>
          <a:bodyPr/>
          <a:lstStyle/>
          <a:p>
            <a:r>
              <a:rPr lang="en-US" smtClean="0"/>
              <a:t>Copyright Paul D. Bliese</a:t>
            </a:r>
            <a:endParaRPr lang="en-US"/>
          </a:p>
        </p:txBody>
      </p:sp>
      <p:sp>
        <p:nvSpPr>
          <p:cNvPr id="238596" name="Slide Number Placeholder 5"/>
          <p:cNvSpPr>
            <a:spLocks noGrp="1"/>
          </p:cNvSpPr>
          <p:nvPr>
            <p:ph type="sldNum" sz="quarter" idx="12"/>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p>
            <a:fld id="{EA53A3D9-DFD0-4179-9AD1-8C6149CB2BA6}" type="slidenum">
              <a:rPr lang="en-US" altLang="en-US"/>
              <a:pPr/>
              <a:t>319</a:t>
            </a:fld>
            <a:endParaRPr lang="en-US" altLang="en-US" dirty="0"/>
          </a:p>
        </p:txBody>
      </p:sp>
      <p:pic>
        <p:nvPicPr>
          <p:cNvPr id="4884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6943" y="2426208"/>
            <a:ext cx="3922888" cy="391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84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847" y="2487168"/>
            <a:ext cx="3910678" cy="3904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83374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7EA9D203-4A3F-458A-BBC0-CC10166DAD53}" type="slidenum">
              <a:rPr lang="en-US"/>
              <a:pPr>
                <a:defRPr/>
              </a:pPr>
              <a:t>32</a:t>
            </a:fld>
            <a:endParaRPr lang="en-US"/>
          </a:p>
        </p:txBody>
      </p:sp>
      <p:sp>
        <p:nvSpPr>
          <p:cNvPr id="43013" name="Rectangle 2"/>
          <p:cNvSpPr>
            <a:spLocks noGrp="1" noChangeArrowheads="1"/>
          </p:cNvSpPr>
          <p:nvPr>
            <p:ph type="title"/>
          </p:nvPr>
        </p:nvSpPr>
        <p:spPr/>
        <p:txBody>
          <a:bodyPr/>
          <a:lstStyle/>
          <a:p>
            <a:r>
              <a:rPr lang="en-US" altLang="en-US" smtClean="0"/>
              <a:t>Introduction to R</a:t>
            </a:r>
          </a:p>
        </p:txBody>
      </p:sp>
      <p:sp>
        <p:nvSpPr>
          <p:cNvPr id="43014" name="Rectangle 3"/>
          <p:cNvSpPr>
            <a:spLocks noGrp="1" noChangeArrowheads="1"/>
          </p:cNvSpPr>
          <p:nvPr>
            <p:ph type="body" idx="1"/>
          </p:nvPr>
        </p:nvSpPr>
        <p:spPr/>
        <p:txBody>
          <a:bodyPr/>
          <a:lstStyle/>
          <a:p>
            <a:r>
              <a:rPr lang="en-US" altLang="en-US" smtClean="0">
                <a:cs typeface="Times New Roman" pitchFamily="18" charset="0"/>
              </a:rPr>
              <a:t>R is a re-implementation of the S language developed at AT&amp;T </a:t>
            </a:r>
          </a:p>
          <a:p>
            <a:r>
              <a:rPr lang="en-US" altLang="en-US" smtClean="0">
                <a:cs typeface="Times New Roman" pitchFamily="18" charset="0"/>
              </a:rPr>
              <a:t>Features</a:t>
            </a:r>
          </a:p>
          <a:p>
            <a:pPr lvl="1"/>
            <a:r>
              <a:rPr lang="en-US" altLang="en-US" smtClean="0">
                <a:cs typeface="Times New Roman" pitchFamily="18" charset="0"/>
              </a:rPr>
              <a:t>Effective data handling and storage </a:t>
            </a:r>
          </a:p>
          <a:p>
            <a:pPr lvl="1"/>
            <a:r>
              <a:rPr lang="en-US" altLang="en-US" smtClean="0">
                <a:cs typeface="Times New Roman" pitchFamily="18" charset="0"/>
              </a:rPr>
              <a:t>A large collection of tools for data analysis</a:t>
            </a:r>
          </a:p>
          <a:p>
            <a:pPr lvl="1"/>
            <a:r>
              <a:rPr lang="en-US" altLang="en-US" smtClean="0">
                <a:cs typeface="Times New Roman" pitchFamily="18" charset="0"/>
              </a:rPr>
              <a:t>A well-developed and concise programming language</a:t>
            </a:r>
          </a:p>
          <a:p>
            <a:pPr lvl="1"/>
            <a:r>
              <a:rPr lang="en-US" altLang="en-US" smtClean="0">
                <a:cs typeface="Times New Roman" pitchFamily="18" charset="0"/>
              </a:rPr>
              <a:t>graphical facilities for data analysis and display</a:t>
            </a:r>
          </a:p>
          <a:p>
            <a:pPr lvl="1"/>
            <a:endParaRPr lang="en-US" altLang="en-US" smtClean="0">
              <a:cs typeface="Times New Roman" pitchFamily="18"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1E0BC507-76B2-48F6-893E-24C8A950681C}" type="slidenum">
              <a:rPr lang="en-US" altLang="en-US"/>
              <a:pPr/>
              <a:t>320</a:t>
            </a:fld>
            <a:endParaRPr lang="en-US" altLang="en-US"/>
          </a:p>
        </p:txBody>
      </p:sp>
      <p:sp>
        <p:nvSpPr>
          <p:cNvPr id="577538" name="Rectangle 2"/>
          <p:cNvSpPr>
            <a:spLocks noGrp="1" noChangeArrowheads="1"/>
          </p:cNvSpPr>
          <p:nvPr>
            <p:ph type="title"/>
          </p:nvPr>
        </p:nvSpPr>
        <p:spPr/>
        <p:txBody>
          <a:bodyPr/>
          <a:lstStyle/>
          <a:p>
            <a:r>
              <a:rPr lang="en-US" altLang="en-US"/>
              <a:t>Leadership and Well-Being Example</a:t>
            </a:r>
          </a:p>
        </p:txBody>
      </p:sp>
      <p:sp>
        <p:nvSpPr>
          <p:cNvPr id="577539" name="Rectangle 3"/>
          <p:cNvSpPr>
            <a:spLocks noGrp="1" noChangeArrowheads="1"/>
          </p:cNvSpPr>
          <p:nvPr>
            <p:ph type="body" idx="1"/>
          </p:nvPr>
        </p:nvSpPr>
        <p:spPr/>
        <p:txBody>
          <a:bodyPr/>
          <a:lstStyle/>
          <a:p>
            <a:r>
              <a:rPr lang="en-US" altLang="en-US"/>
              <a:t>Interpreting Fixed Effects (raw variables)</a:t>
            </a:r>
          </a:p>
          <a:p>
            <a:pPr lvl="1">
              <a:buFontTx/>
              <a:buNone/>
            </a:pPr>
            <a:r>
              <a:rPr lang="en-US" altLang="en-US" sz="2000">
                <a:latin typeface="Courier New" pitchFamily="49" charset="0"/>
              </a:rPr>
              <a:t>&gt; summary(tmod.rs)$tTable</a:t>
            </a:r>
          </a:p>
          <a:p>
            <a:pPr lvl="1">
              <a:buFontTx/>
              <a:buNone/>
            </a:pPr>
            <a:r>
              <a:rPr lang="en-US" altLang="en-US" sz="2000">
                <a:latin typeface="Courier New" pitchFamily="49" charset="0"/>
              </a:rPr>
              <a:t>              Value  Std.Error   DF  t-value</a:t>
            </a:r>
          </a:p>
          <a:p>
            <a:pPr lvl="1">
              <a:buFontTx/>
              <a:buNone/>
            </a:pPr>
            <a:r>
              <a:rPr lang="en-US" altLang="en-US" sz="2000">
                <a:latin typeface="Courier New" pitchFamily="49" charset="0"/>
              </a:rPr>
              <a:t>Intercept) 1.2905131 0.05709755 7282 22.60190</a:t>
            </a:r>
          </a:p>
          <a:p>
            <a:pPr lvl="1">
              <a:buFontTx/>
              <a:buNone/>
            </a:pPr>
            <a:r>
              <a:rPr lang="en-US" altLang="en-US" sz="2000">
                <a:latin typeface="Courier New" pitchFamily="49" charset="0"/>
              </a:rPr>
              <a:t>LEAD       0.5124108 0.01669078 7282 30.70024</a:t>
            </a:r>
          </a:p>
          <a:p>
            <a:pPr lvl="1"/>
            <a:endParaRPr lang="en-US" altLang="en-US" sz="2000">
              <a:latin typeface="Courier New" pitchFamily="49" charset="0"/>
            </a:endParaRPr>
          </a:p>
          <a:p>
            <a:r>
              <a:rPr lang="en-US" altLang="en-US"/>
              <a:t>Raw Score:  Expected value of Y</a:t>
            </a:r>
            <a:r>
              <a:rPr lang="en-US" altLang="en-US" baseline="-25000"/>
              <a:t>ij</a:t>
            </a:r>
            <a:r>
              <a:rPr lang="en-US" altLang="en-US"/>
              <a:t> when X</a:t>
            </a:r>
            <a:r>
              <a:rPr lang="en-US" altLang="en-US" baseline="-25000"/>
              <a:t>ij</a:t>
            </a:r>
            <a:r>
              <a:rPr lang="en-US" altLang="en-US"/>
              <a:t> equals zero</a:t>
            </a:r>
          </a:p>
          <a:p>
            <a:pPr lvl="1"/>
            <a:r>
              <a:rPr lang="en-US" altLang="en-US"/>
              <a:t>Expect a soldier who has a leadership score of zero to have a well-being score of 1.29</a:t>
            </a:r>
          </a:p>
          <a:p>
            <a:endParaRPr lang="en-US" altLang="en-US"/>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620354834"/>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040288D9-1685-4BE2-8F17-D8CAD7520953}" type="slidenum">
              <a:rPr lang="en-US" altLang="en-US"/>
              <a:pPr/>
              <a:t>321</a:t>
            </a:fld>
            <a:endParaRPr lang="en-US" altLang="en-US"/>
          </a:p>
        </p:txBody>
      </p:sp>
      <p:sp>
        <p:nvSpPr>
          <p:cNvPr id="576514" name="Rectangle 2"/>
          <p:cNvSpPr>
            <a:spLocks noGrp="1" noChangeArrowheads="1"/>
          </p:cNvSpPr>
          <p:nvPr>
            <p:ph type="title"/>
          </p:nvPr>
        </p:nvSpPr>
        <p:spPr/>
        <p:txBody>
          <a:bodyPr/>
          <a:lstStyle/>
          <a:p>
            <a:r>
              <a:rPr lang="en-US" altLang="en-US"/>
              <a:t>Leadership and Well-Being Example</a:t>
            </a:r>
          </a:p>
        </p:txBody>
      </p:sp>
      <p:sp>
        <p:nvSpPr>
          <p:cNvPr id="576515" name="Rectangle 3"/>
          <p:cNvSpPr>
            <a:spLocks noGrp="1" noChangeArrowheads="1"/>
          </p:cNvSpPr>
          <p:nvPr>
            <p:ph type="body" idx="1"/>
          </p:nvPr>
        </p:nvSpPr>
        <p:spPr/>
        <p:txBody>
          <a:bodyPr/>
          <a:lstStyle/>
          <a:p>
            <a:r>
              <a:rPr lang="en-US" altLang="en-US" dirty="0"/>
              <a:t>Interpreting Fixed Effects (grand-mean variables)</a:t>
            </a:r>
          </a:p>
          <a:p>
            <a:pPr lvl="1">
              <a:buFontTx/>
              <a:buNone/>
            </a:pPr>
            <a:r>
              <a:rPr lang="en-US" altLang="en-US" sz="2000" dirty="0">
                <a:latin typeface="Courier New" pitchFamily="49" charset="0"/>
              </a:rPr>
              <a:t>&gt; summary(</a:t>
            </a:r>
            <a:r>
              <a:rPr lang="en-US" altLang="en-US" sz="2000" dirty="0" err="1">
                <a:latin typeface="Courier New" pitchFamily="49" charset="0"/>
              </a:rPr>
              <a:t>tmod.rs.grand</a:t>
            </a:r>
            <a:r>
              <a:rPr lang="en-US" altLang="en-US" sz="2000" dirty="0">
                <a:latin typeface="Courier New" pitchFamily="49" charset="0"/>
              </a:rPr>
              <a:t>)$</a:t>
            </a:r>
            <a:r>
              <a:rPr lang="en-US" altLang="en-US" sz="2000" dirty="0" err="1">
                <a:latin typeface="Courier New" pitchFamily="49" charset="0"/>
              </a:rPr>
              <a:t>tTable</a:t>
            </a:r>
            <a:endParaRPr lang="en-US" altLang="en-US" sz="2000" dirty="0">
              <a:latin typeface="Courier New" pitchFamily="49" charset="0"/>
            </a:endParaRPr>
          </a:p>
          <a:p>
            <a:pPr lvl="1">
              <a:buFontTx/>
              <a:buNone/>
            </a:pPr>
            <a:r>
              <a:rPr lang="en-US" altLang="en-US" sz="2000" dirty="0">
                <a:latin typeface="Courier New" pitchFamily="49" charset="0"/>
              </a:rPr>
              <a:t>               Value  </a:t>
            </a:r>
            <a:r>
              <a:rPr lang="en-US" altLang="en-US" sz="2000" dirty="0" err="1">
                <a:latin typeface="Courier New" pitchFamily="49" charset="0"/>
              </a:rPr>
              <a:t>Std.Error</a:t>
            </a:r>
            <a:r>
              <a:rPr lang="en-US" altLang="en-US" sz="2000" dirty="0">
                <a:latin typeface="Courier New" pitchFamily="49" charset="0"/>
              </a:rPr>
              <a:t>   DF   t-value</a:t>
            </a:r>
          </a:p>
          <a:p>
            <a:pPr lvl="1">
              <a:buFontTx/>
              <a:buNone/>
            </a:pPr>
            <a:r>
              <a:rPr lang="en-US" altLang="en-US" sz="2000" dirty="0">
                <a:latin typeface="Courier New" pitchFamily="49" charset="0"/>
              </a:rPr>
              <a:t>(Intercept) 2.7716485 0.01863378 7282 148.74</a:t>
            </a:r>
          </a:p>
          <a:p>
            <a:pPr lvl="1">
              <a:buFontTx/>
              <a:buNone/>
            </a:pPr>
            <a:r>
              <a:rPr lang="en-US" altLang="en-US" sz="2000" dirty="0">
                <a:latin typeface="Courier New" pitchFamily="49" charset="0"/>
              </a:rPr>
              <a:t>LEAD        0.5123878 0.01693707 7282  30.25</a:t>
            </a:r>
          </a:p>
          <a:p>
            <a:pPr lvl="1">
              <a:buFontTx/>
              <a:buNone/>
            </a:pPr>
            <a:endParaRPr lang="en-US" altLang="en-US" sz="2000" dirty="0">
              <a:latin typeface="Courier New" pitchFamily="49" charset="0"/>
            </a:endParaRPr>
          </a:p>
          <a:p>
            <a:r>
              <a:rPr lang="en-US" altLang="en-US" dirty="0"/>
              <a:t>Grand Mean Centered:  Expected value of </a:t>
            </a:r>
            <a:r>
              <a:rPr lang="en-US" altLang="en-US" dirty="0" err="1"/>
              <a:t>Y</a:t>
            </a:r>
            <a:r>
              <a:rPr lang="en-US" altLang="en-US" baseline="-25000" dirty="0" err="1"/>
              <a:t>ij</a:t>
            </a:r>
            <a:r>
              <a:rPr lang="en-US" altLang="en-US" dirty="0"/>
              <a:t> for an individual with an “average” level of </a:t>
            </a:r>
            <a:r>
              <a:rPr lang="en-US" altLang="en-US" dirty="0" err="1"/>
              <a:t>X</a:t>
            </a:r>
            <a:r>
              <a:rPr lang="en-US" altLang="en-US" baseline="-25000" dirty="0" err="1"/>
              <a:t>ij</a:t>
            </a:r>
            <a:r>
              <a:rPr lang="en-US" altLang="en-US" dirty="0"/>
              <a:t>.</a:t>
            </a:r>
          </a:p>
          <a:p>
            <a:pPr lvl="1"/>
            <a:r>
              <a:rPr lang="en-US" altLang="en-US" dirty="0"/>
              <a:t>Expect a soldier who has an average leadership score to have a well-being score of 2.77</a:t>
            </a:r>
          </a:p>
          <a:p>
            <a:pPr>
              <a:buFontTx/>
              <a:buNone/>
            </a:pPr>
            <a:endParaRPr lang="en-US" altLang="en-US" dirty="0"/>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237151857"/>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5EE5EC3C-6913-43DC-AFE6-60864F6E384E}" type="slidenum">
              <a:rPr lang="en-US" altLang="en-US"/>
              <a:pPr/>
              <a:t>322</a:t>
            </a:fld>
            <a:endParaRPr lang="en-US" altLang="en-US"/>
          </a:p>
        </p:txBody>
      </p:sp>
      <p:sp>
        <p:nvSpPr>
          <p:cNvPr id="481282" name="Rectangle 2"/>
          <p:cNvSpPr>
            <a:spLocks noGrp="1" noChangeArrowheads="1"/>
          </p:cNvSpPr>
          <p:nvPr>
            <p:ph type="title"/>
          </p:nvPr>
        </p:nvSpPr>
        <p:spPr/>
        <p:txBody>
          <a:bodyPr/>
          <a:lstStyle/>
          <a:p>
            <a:r>
              <a:rPr lang="en-US" altLang="en-US"/>
              <a:t>Centering:  Interpreting Intercepts</a:t>
            </a:r>
          </a:p>
        </p:txBody>
      </p:sp>
      <p:sp>
        <p:nvSpPr>
          <p:cNvPr id="481283" name="Rectangle 3"/>
          <p:cNvSpPr>
            <a:spLocks noGrp="1" noChangeArrowheads="1"/>
          </p:cNvSpPr>
          <p:nvPr>
            <p:ph type="body" idx="1"/>
          </p:nvPr>
        </p:nvSpPr>
        <p:spPr/>
        <p:txBody>
          <a:bodyPr/>
          <a:lstStyle/>
          <a:p>
            <a:r>
              <a:rPr lang="en-US" altLang="en-US" dirty="0"/>
              <a:t>Effects - Mathematical:</a:t>
            </a:r>
          </a:p>
          <a:p>
            <a:pPr lvl="1"/>
            <a:r>
              <a:rPr lang="en-US" altLang="en-US" dirty="0"/>
              <a:t>Variance of Intercept (</a:t>
            </a:r>
            <a:r>
              <a:rPr lang="en-US" altLang="en-US" dirty="0">
                <a:sym typeface="Symbol" pitchFamily="18" charset="2"/>
              </a:rPr>
              <a:t></a:t>
            </a:r>
            <a:r>
              <a:rPr lang="en-US" altLang="en-US" baseline="-25000" dirty="0"/>
              <a:t>00</a:t>
            </a:r>
            <a:r>
              <a:rPr lang="en-US" altLang="en-US" dirty="0"/>
              <a:t>) reduced (only when random slope present</a:t>
            </a:r>
            <a:r>
              <a:rPr lang="en-US" altLang="en-US" dirty="0" smtClean="0"/>
              <a:t>)</a:t>
            </a:r>
          </a:p>
          <a:p>
            <a:pPr lvl="1"/>
            <a:r>
              <a:rPr lang="en-US" altLang="en-US" dirty="0" smtClean="0"/>
              <a:t>Observed variance in </a:t>
            </a:r>
            <a:r>
              <a:rPr lang="en-US" altLang="en-US" dirty="0">
                <a:sym typeface="Symbol" pitchFamily="18" charset="2"/>
              </a:rPr>
              <a:t></a:t>
            </a:r>
            <a:r>
              <a:rPr lang="en-US" altLang="en-US" baseline="-25000" dirty="0"/>
              <a:t>00</a:t>
            </a:r>
            <a:r>
              <a:rPr lang="en-US" altLang="en-US" dirty="0" smtClean="0"/>
              <a:t> is typically more similar to null model estimate than when </a:t>
            </a:r>
            <a:r>
              <a:rPr lang="en-US" altLang="en-US" smtClean="0"/>
              <a:t>raw variables are used</a:t>
            </a:r>
            <a:endParaRPr lang="en-US" altLang="en-US" dirty="0"/>
          </a:p>
          <a:p>
            <a:pPr lvl="1"/>
            <a:r>
              <a:rPr lang="en-US" altLang="en-US" dirty="0"/>
              <a:t>Covariance/correlation between Intercept and slope (</a:t>
            </a:r>
            <a:r>
              <a:rPr lang="en-US" altLang="en-US" dirty="0">
                <a:sym typeface="Symbol" pitchFamily="18" charset="2"/>
              </a:rPr>
              <a:t></a:t>
            </a:r>
            <a:r>
              <a:rPr lang="en-US" altLang="en-US" baseline="-25000" dirty="0"/>
              <a:t>01</a:t>
            </a:r>
            <a:r>
              <a:rPr lang="en-US" altLang="en-US" dirty="0"/>
              <a:t>) reduced</a:t>
            </a:r>
          </a:p>
          <a:p>
            <a:pPr lvl="1"/>
            <a:endParaRPr lang="en-US" altLang="en-US" dirty="0"/>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058309277"/>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42912100-FBE1-4734-8F46-9937D040A8FB}" type="slidenum">
              <a:rPr lang="en-US" altLang="en-US"/>
              <a:pPr/>
              <a:t>323</a:t>
            </a:fld>
            <a:endParaRPr lang="en-US" altLang="en-US"/>
          </a:p>
        </p:txBody>
      </p:sp>
      <p:sp>
        <p:nvSpPr>
          <p:cNvPr id="494594" name="Rectangle 2"/>
          <p:cNvSpPr>
            <a:spLocks noGrp="1" noChangeArrowheads="1"/>
          </p:cNvSpPr>
          <p:nvPr>
            <p:ph type="title"/>
          </p:nvPr>
        </p:nvSpPr>
        <p:spPr/>
        <p:txBody>
          <a:bodyPr/>
          <a:lstStyle/>
          <a:p>
            <a:r>
              <a:rPr lang="en-US" altLang="en-US"/>
              <a:t>Centering:  Grand Mean</a:t>
            </a:r>
          </a:p>
        </p:txBody>
      </p:sp>
      <p:sp>
        <p:nvSpPr>
          <p:cNvPr id="494595" name="Rectangle 3"/>
          <p:cNvSpPr>
            <a:spLocks noGrp="1" noChangeArrowheads="1"/>
          </p:cNvSpPr>
          <p:nvPr>
            <p:ph type="body" idx="1"/>
          </p:nvPr>
        </p:nvSpPr>
        <p:spPr/>
        <p:txBody>
          <a:bodyPr/>
          <a:lstStyle/>
          <a:p>
            <a:r>
              <a:rPr lang="en-US" altLang="en-US" dirty="0" smtClean="0"/>
              <a:t>Theoretical </a:t>
            </a:r>
            <a:r>
              <a:rPr lang="en-US" altLang="en-US" dirty="0"/>
              <a:t>Issues</a:t>
            </a:r>
          </a:p>
          <a:p>
            <a:pPr lvl="1"/>
            <a:r>
              <a:rPr lang="en-US" altLang="en-US" dirty="0" smtClean="0"/>
              <a:t>Relationships </a:t>
            </a:r>
            <a:r>
              <a:rPr lang="en-US" altLang="en-US" dirty="0"/>
              <a:t>between raw </a:t>
            </a:r>
            <a:r>
              <a:rPr lang="en-US" altLang="en-US" dirty="0" smtClean="0"/>
              <a:t>level-1 variables </a:t>
            </a:r>
            <a:r>
              <a:rPr lang="en-US" altLang="en-US" dirty="0"/>
              <a:t>almost always </a:t>
            </a:r>
            <a:r>
              <a:rPr lang="en-US" altLang="en-US" dirty="0" smtClean="0"/>
              <a:t>contain a mix of between-group </a:t>
            </a:r>
            <a:r>
              <a:rPr lang="en-US" altLang="en-US" dirty="0"/>
              <a:t>and within-group </a:t>
            </a:r>
            <a:r>
              <a:rPr lang="en-US" altLang="en-US" dirty="0" smtClean="0"/>
              <a:t>effects</a:t>
            </a:r>
          </a:p>
          <a:p>
            <a:pPr lvl="2"/>
            <a:r>
              <a:rPr lang="en-US" altLang="en-US" dirty="0"/>
              <a:t>Same holds for Grand-Mean centered variables.</a:t>
            </a:r>
          </a:p>
          <a:p>
            <a:pPr lvl="1"/>
            <a:r>
              <a:rPr lang="en-US" altLang="en-US" dirty="0" smtClean="0"/>
              <a:t>Grand-mean </a:t>
            </a:r>
            <a:r>
              <a:rPr lang="en-US" altLang="en-US" dirty="0"/>
              <a:t>Centering </a:t>
            </a:r>
            <a:r>
              <a:rPr lang="en-US" altLang="en-US" dirty="0" smtClean="0"/>
              <a:t>(and raw variables) confound </a:t>
            </a:r>
            <a:r>
              <a:rPr lang="en-US" altLang="en-US" dirty="0"/>
              <a:t>within and between-group effects in</a:t>
            </a:r>
          </a:p>
          <a:p>
            <a:pPr lvl="2"/>
            <a:r>
              <a:rPr lang="en-US" altLang="en-US" dirty="0"/>
              <a:t>The slope estimate (</a:t>
            </a:r>
            <a:r>
              <a:rPr lang="en-US" altLang="en-US" i="1" dirty="0">
                <a:sym typeface="Symbol" pitchFamily="18" charset="2"/>
              </a:rPr>
              <a:t></a:t>
            </a:r>
            <a:r>
              <a:rPr lang="en-US" altLang="en-US" baseline="-25000" dirty="0">
                <a:sym typeface="Symbol" pitchFamily="18" charset="2"/>
              </a:rPr>
              <a:t>10</a:t>
            </a:r>
            <a:r>
              <a:rPr lang="en-US" altLang="en-US" dirty="0"/>
              <a:t>)</a:t>
            </a:r>
          </a:p>
          <a:p>
            <a:pPr lvl="2"/>
            <a:r>
              <a:rPr lang="en-US" altLang="en-US" dirty="0"/>
              <a:t>The intercept variance estimate (</a:t>
            </a:r>
            <a:r>
              <a:rPr lang="en-US" altLang="en-US" dirty="0">
                <a:sym typeface="Symbol" pitchFamily="18" charset="2"/>
              </a:rPr>
              <a:t></a:t>
            </a:r>
            <a:r>
              <a:rPr lang="en-US" altLang="en-US" baseline="-25000" dirty="0"/>
              <a:t>00</a:t>
            </a:r>
            <a:r>
              <a:rPr lang="en-US" altLang="en-US" dirty="0"/>
              <a:t>)</a:t>
            </a:r>
          </a:p>
          <a:p>
            <a:pPr lvl="1"/>
            <a:endParaRPr lang="en-US" altLang="en-US" dirty="0" smtClean="0"/>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211916889"/>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1A821BD2-3987-4C27-B94A-5E2C7050D7AA}" type="slidenum">
              <a:rPr lang="en-US" altLang="en-US"/>
              <a:pPr/>
              <a:t>324</a:t>
            </a:fld>
            <a:endParaRPr lang="en-US" altLang="en-US"/>
          </a:p>
        </p:txBody>
      </p:sp>
      <p:sp>
        <p:nvSpPr>
          <p:cNvPr id="495618" name="Rectangle 2"/>
          <p:cNvSpPr>
            <a:spLocks noGrp="1" noChangeArrowheads="1"/>
          </p:cNvSpPr>
          <p:nvPr>
            <p:ph type="title"/>
          </p:nvPr>
        </p:nvSpPr>
        <p:spPr/>
        <p:txBody>
          <a:bodyPr/>
          <a:lstStyle/>
          <a:p>
            <a:r>
              <a:rPr lang="en-US" altLang="en-US"/>
              <a:t>Grand-Mean Centering</a:t>
            </a:r>
          </a:p>
        </p:txBody>
      </p:sp>
      <p:sp>
        <p:nvSpPr>
          <p:cNvPr id="495619" name="Rectangle 3"/>
          <p:cNvSpPr>
            <a:spLocks noGrp="1" noChangeArrowheads="1"/>
          </p:cNvSpPr>
          <p:nvPr>
            <p:ph type="body" idx="1"/>
          </p:nvPr>
        </p:nvSpPr>
        <p:spPr/>
        <p:txBody>
          <a:bodyPr/>
          <a:lstStyle/>
          <a:p>
            <a:r>
              <a:rPr lang="en-US" altLang="en-US" dirty="0"/>
              <a:t>Example</a:t>
            </a:r>
          </a:p>
          <a:p>
            <a:pPr lvl="1"/>
            <a:r>
              <a:rPr lang="en-US" altLang="en-US" dirty="0"/>
              <a:t>Work Hours -- General Well-Being Slope (</a:t>
            </a:r>
            <a:r>
              <a:rPr lang="en-US" altLang="en-US" i="1" dirty="0">
                <a:sym typeface="Symbol" pitchFamily="18" charset="2"/>
              </a:rPr>
              <a:t></a:t>
            </a:r>
            <a:r>
              <a:rPr lang="en-US" altLang="en-US" baseline="-25000" dirty="0">
                <a:sym typeface="Symbol" pitchFamily="18" charset="2"/>
              </a:rPr>
              <a:t>10</a:t>
            </a:r>
            <a:r>
              <a:rPr lang="en-US" altLang="en-US" dirty="0"/>
              <a:t>)</a:t>
            </a:r>
          </a:p>
          <a:p>
            <a:pPr lvl="2"/>
            <a:r>
              <a:rPr lang="en-US" altLang="en-US" dirty="0"/>
              <a:t>Best estimate of pooled slope for HRS in contextual model is   </a:t>
            </a:r>
            <a:r>
              <a:rPr lang="en-US" altLang="en-US" dirty="0" smtClean="0"/>
              <a:t>-0.0465 </a:t>
            </a:r>
            <a:r>
              <a:rPr lang="en-US" altLang="en-US" dirty="0"/>
              <a:t>(within-group effect)</a:t>
            </a:r>
          </a:p>
          <a:p>
            <a:pPr lvl="2"/>
            <a:r>
              <a:rPr lang="en-US" altLang="en-US" dirty="0"/>
              <a:t>Best estimate of between-group slope for Group Average Work Hours was </a:t>
            </a:r>
            <a:r>
              <a:rPr lang="en-US" altLang="en-US" dirty="0" smtClean="0"/>
              <a:t>-0.1269</a:t>
            </a:r>
            <a:endParaRPr lang="en-US" altLang="en-US" dirty="0"/>
          </a:p>
        </p:txBody>
      </p:sp>
      <p:sp>
        <p:nvSpPr>
          <p:cNvPr id="3" name="TextBox 2"/>
          <p:cNvSpPr txBox="1"/>
          <p:nvPr/>
        </p:nvSpPr>
        <p:spPr>
          <a:xfrm>
            <a:off x="1072896" y="3828288"/>
            <a:ext cx="7156704" cy="2369880"/>
          </a:xfrm>
          <a:prstGeom prst="rect">
            <a:avLst/>
          </a:prstGeom>
          <a:solidFill>
            <a:schemeClr val="bg1">
              <a:lumMod val="85000"/>
              <a:alpha val="85000"/>
            </a:schemeClr>
          </a:solidFill>
        </p:spPr>
        <p:txBody>
          <a:bodyPr wrap="square" rtlCol="0">
            <a:spAutoFit/>
          </a:bodyPr>
          <a:lstStyle/>
          <a:p>
            <a:r>
              <a:rPr lang="en-US" altLang="en-US" sz="2000" dirty="0" err="1">
                <a:latin typeface="Courier New" pitchFamily="49" charset="0"/>
              </a:rPr>
              <a:t>tmod</a:t>
            </a:r>
            <a:r>
              <a:rPr lang="en-US" altLang="en-US" sz="2000" dirty="0">
                <a:latin typeface="Courier New" pitchFamily="49" charset="0"/>
              </a:rPr>
              <a:t>&lt;-</a:t>
            </a:r>
            <a:r>
              <a:rPr lang="en-US" altLang="en-US" sz="2000" dirty="0" err="1">
                <a:latin typeface="Courier New" pitchFamily="49" charset="0"/>
              </a:rPr>
              <a:t>lme</a:t>
            </a:r>
            <a:r>
              <a:rPr lang="en-US" altLang="en-US" sz="2000" dirty="0">
                <a:latin typeface="Courier New" pitchFamily="49" charset="0"/>
              </a:rPr>
              <a:t>(</a:t>
            </a:r>
            <a:r>
              <a:rPr lang="en-US" altLang="en-US" sz="2000" dirty="0" err="1">
                <a:latin typeface="Courier New" pitchFamily="49" charset="0"/>
              </a:rPr>
              <a:t>WBEING~HRS+G.HRS,random</a:t>
            </a:r>
            <a:r>
              <a:rPr lang="en-US" altLang="en-US" sz="2000" dirty="0">
                <a:latin typeface="Courier New" pitchFamily="49" charset="0"/>
              </a:rPr>
              <a:t>=~1|GRP,</a:t>
            </a:r>
          </a:p>
          <a:p>
            <a:pPr lvl="1">
              <a:buFontTx/>
              <a:buNone/>
            </a:pPr>
            <a:r>
              <a:rPr lang="en-US" altLang="en-US" sz="2000" dirty="0">
                <a:latin typeface="Courier New" pitchFamily="49" charset="0"/>
              </a:rPr>
              <a:t>          data=bh1996)</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round(summary(</a:t>
            </a:r>
            <a:r>
              <a:rPr lang="en-US" dirty="0" err="1" smtClean="0">
                <a:latin typeface="Courier New" panose="02070309020205020404" pitchFamily="49" charset="0"/>
                <a:cs typeface="Courier New" panose="02070309020205020404" pitchFamily="49" charset="0"/>
              </a:rPr>
              <a:t>tmod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tTable,dig</a:t>
            </a:r>
            <a:r>
              <a:rPr lang="en-US" dirty="0">
                <a:latin typeface="Courier New" panose="02070309020205020404" pitchFamily="49" charset="0"/>
                <a:cs typeface="Courier New" panose="02070309020205020404" pitchFamily="49" charset="0"/>
              </a:rPr>
              <a:t>=4)</a:t>
            </a:r>
          </a:p>
          <a:p>
            <a:r>
              <a:rPr lang="en-US" dirty="0">
                <a:latin typeface="Courier New" panose="02070309020205020404" pitchFamily="49" charset="0"/>
                <a:cs typeface="Courier New" panose="02070309020205020404" pitchFamily="49" charset="0"/>
              </a:rPr>
              <a:t>              Value </a:t>
            </a:r>
            <a:r>
              <a:rPr lang="en-US" dirty="0" err="1">
                <a:latin typeface="Courier New" panose="02070309020205020404" pitchFamily="49" charset="0"/>
                <a:cs typeface="Courier New" panose="02070309020205020404" pitchFamily="49" charset="0"/>
              </a:rPr>
              <a:t>Std.Error</a:t>
            </a:r>
            <a:r>
              <a:rPr lang="en-US" dirty="0">
                <a:latin typeface="Courier New" panose="02070309020205020404" pitchFamily="49" charset="0"/>
                <a:cs typeface="Courier New" panose="02070309020205020404" pitchFamily="49" charset="0"/>
              </a:rPr>
              <a:t>   DF t-value p-value</a:t>
            </a:r>
          </a:p>
          <a:p>
            <a:r>
              <a:rPr lang="en-US" dirty="0">
                <a:latin typeface="Courier New" panose="02070309020205020404" pitchFamily="49" charset="0"/>
                <a:cs typeface="Courier New" panose="02070309020205020404" pitchFamily="49" charset="0"/>
              </a:rPr>
              <a:t>(Intercept)  4.7408    0.2137 7282 22.1867       0</a:t>
            </a:r>
          </a:p>
          <a:p>
            <a:r>
              <a:rPr lang="en-US" dirty="0">
                <a:latin typeface="Courier New" panose="02070309020205020404" pitchFamily="49" charset="0"/>
                <a:cs typeface="Courier New" panose="02070309020205020404" pitchFamily="49" charset="0"/>
              </a:rPr>
              <a:t>HRS         -0.0465    0.0049 7282 -9.5051       0</a:t>
            </a:r>
          </a:p>
          <a:p>
            <a:r>
              <a:rPr lang="en-US" dirty="0">
                <a:latin typeface="Courier New" panose="02070309020205020404" pitchFamily="49" charset="0"/>
                <a:cs typeface="Courier New" panose="02070309020205020404" pitchFamily="49" charset="0"/>
              </a:rPr>
              <a:t>G.HRS       -0.1269    0.0194   97 -6.5416       0</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879038461"/>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1A821BD2-3987-4C27-B94A-5E2C7050D7AA}" type="slidenum">
              <a:rPr lang="en-US" altLang="en-US"/>
              <a:pPr/>
              <a:t>325</a:t>
            </a:fld>
            <a:endParaRPr lang="en-US" altLang="en-US"/>
          </a:p>
        </p:txBody>
      </p:sp>
      <p:sp>
        <p:nvSpPr>
          <p:cNvPr id="495618" name="Rectangle 2"/>
          <p:cNvSpPr>
            <a:spLocks noGrp="1" noChangeArrowheads="1"/>
          </p:cNvSpPr>
          <p:nvPr>
            <p:ph type="title"/>
          </p:nvPr>
        </p:nvSpPr>
        <p:spPr/>
        <p:txBody>
          <a:bodyPr/>
          <a:lstStyle/>
          <a:p>
            <a:r>
              <a:rPr lang="en-US" altLang="en-US"/>
              <a:t>Grand-Mean Centering</a:t>
            </a:r>
          </a:p>
        </p:txBody>
      </p:sp>
      <p:sp>
        <p:nvSpPr>
          <p:cNvPr id="495619" name="Rectangle 3"/>
          <p:cNvSpPr>
            <a:spLocks noGrp="1" noChangeArrowheads="1"/>
          </p:cNvSpPr>
          <p:nvPr>
            <p:ph type="body" idx="1"/>
          </p:nvPr>
        </p:nvSpPr>
        <p:spPr/>
        <p:txBody>
          <a:bodyPr/>
          <a:lstStyle/>
          <a:p>
            <a:r>
              <a:rPr lang="en-US" altLang="en-US" dirty="0"/>
              <a:t>Example</a:t>
            </a:r>
          </a:p>
          <a:p>
            <a:pPr lvl="1"/>
            <a:r>
              <a:rPr lang="en-US" altLang="en-US" dirty="0" smtClean="0"/>
              <a:t>Variance </a:t>
            </a:r>
            <a:r>
              <a:rPr lang="en-US" altLang="en-US" dirty="0"/>
              <a:t>of Intercept Term (</a:t>
            </a:r>
            <a:r>
              <a:rPr lang="en-US" altLang="en-US" dirty="0">
                <a:sym typeface="Symbol" pitchFamily="18" charset="2"/>
              </a:rPr>
              <a:t></a:t>
            </a:r>
            <a:r>
              <a:rPr lang="en-US" altLang="en-US" baseline="-25000" dirty="0"/>
              <a:t>00</a:t>
            </a:r>
            <a:r>
              <a:rPr lang="en-US" altLang="en-US" dirty="0"/>
              <a:t>)</a:t>
            </a:r>
          </a:p>
          <a:p>
            <a:pPr lvl="2"/>
            <a:r>
              <a:rPr lang="en-US" altLang="en-US" dirty="0"/>
              <a:t>Best estimate from null model is .</a:t>
            </a:r>
            <a:r>
              <a:rPr lang="en-US" altLang="en-US" dirty="0" smtClean="0"/>
              <a:t>0358</a:t>
            </a:r>
            <a:endParaRPr lang="en-US" altLang="en-US" dirty="0"/>
          </a:p>
        </p:txBody>
      </p:sp>
      <p:sp>
        <p:nvSpPr>
          <p:cNvPr id="7" name="TextBox 6"/>
          <p:cNvSpPr txBox="1"/>
          <p:nvPr/>
        </p:nvSpPr>
        <p:spPr>
          <a:xfrm>
            <a:off x="1072896" y="2950464"/>
            <a:ext cx="7156704" cy="1938992"/>
          </a:xfrm>
          <a:prstGeom prst="rect">
            <a:avLst/>
          </a:prstGeom>
          <a:solidFill>
            <a:schemeClr val="bg1">
              <a:lumMod val="85000"/>
              <a:alpha val="85000"/>
            </a:schemeClr>
          </a:solidFill>
        </p:spPr>
        <p:txBody>
          <a:bodyPr wrap="square" rtlCol="0">
            <a:spAutoFit/>
          </a:bodyPr>
          <a:lstStyle/>
          <a:p>
            <a:r>
              <a:rPr lang="en-US" altLang="en-US" sz="2000" dirty="0">
                <a:latin typeface="Courier New" pitchFamily="49" charset="0"/>
              </a:rPr>
              <a:t>&gt; </a:t>
            </a:r>
            <a:r>
              <a:rPr lang="en-US" altLang="en-US" sz="2000" dirty="0" err="1">
                <a:latin typeface="Courier New" pitchFamily="49" charset="0"/>
              </a:rPr>
              <a:t>VarCorr</a:t>
            </a:r>
            <a:r>
              <a:rPr lang="en-US" altLang="en-US" sz="2000" dirty="0">
                <a:latin typeface="Courier New" pitchFamily="49" charset="0"/>
              </a:rPr>
              <a:t>(</a:t>
            </a:r>
            <a:r>
              <a:rPr lang="en-US" altLang="en-US" sz="2000" dirty="0" err="1">
                <a:latin typeface="Courier New" pitchFamily="49" charset="0"/>
              </a:rPr>
              <a:t>lme</a:t>
            </a:r>
            <a:r>
              <a:rPr lang="en-US" altLang="en-US" sz="2000" dirty="0">
                <a:latin typeface="Courier New" pitchFamily="49" charset="0"/>
              </a:rPr>
              <a:t>(WBEING~1,random=~1|GRP,</a:t>
            </a:r>
          </a:p>
          <a:p>
            <a:r>
              <a:rPr lang="en-US" altLang="en-US" sz="2000" dirty="0">
                <a:latin typeface="Courier New" pitchFamily="49" charset="0"/>
              </a:rPr>
              <a:t>+ data=bh1996))</a:t>
            </a:r>
          </a:p>
          <a:p>
            <a:r>
              <a:rPr lang="en-US" altLang="en-US" sz="2000" dirty="0">
                <a:latin typeface="Courier New" pitchFamily="49" charset="0"/>
              </a:rPr>
              <a:t>GRP = </a:t>
            </a:r>
            <a:r>
              <a:rPr lang="en-US" altLang="en-US" sz="2000" dirty="0" err="1">
                <a:latin typeface="Courier New" pitchFamily="49" charset="0"/>
              </a:rPr>
              <a:t>pdLogChol</a:t>
            </a:r>
            <a:r>
              <a:rPr lang="en-US" altLang="en-US" sz="2000" dirty="0">
                <a:latin typeface="Courier New" pitchFamily="49" charset="0"/>
              </a:rPr>
              <a:t>(1) </a:t>
            </a:r>
          </a:p>
          <a:p>
            <a:r>
              <a:rPr lang="en-US" altLang="en-US" sz="2000" dirty="0">
                <a:latin typeface="Courier New" pitchFamily="49" charset="0"/>
              </a:rPr>
              <a:t>            Variance   </a:t>
            </a:r>
            <a:r>
              <a:rPr lang="en-US" altLang="en-US" sz="2000" dirty="0" err="1">
                <a:latin typeface="Courier New" pitchFamily="49" charset="0"/>
              </a:rPr>
              <a:t>StdDev</a:t>
            </a:r>
            <a:r>
              <a:rPr lang="en-US" altLang="en-US" sz="2000" dirty="0">
                <a:latin typeface="Courier New" pitchFamily="49" charset="0"/>
              </a:rPr>
              <a:t>   </a:t>
            </a:r>
          </a:p>
          <a:p>
            <a:r>
              <a:rPr lang="en-US" altLang="en-US" sz="2000" dirty="0">
                <a:latin typeface="Courier New" pitchFamily="49" charset="0"/>
              </a:rPr>
              <a:t>(Intercept) 0.03580077 0.1892109</a:t>
            </a:r>
          </a:p>
          <a:p>
            <a:r>
              <a:rPr lang="en-US" altLang="en-US" sz="2000" dirty="0">
                <a:latin typeface="Courier New" pitchFamily="49" charset="0"/>
              </a:rPr>
              <a:t>Residual    0.78949727 0.8885366</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46240476"/>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15E22B3B-1FA3-472C-96B9-D1940DEFB794}" type="slidenum">
              <a:rPr lang="en-US" altLang="en-US"/>
              <a:pPr/>
              <a:t>326</a:t>
            </a:fld>
            <a:endParaRPr lang="en-US" altLang="en-US"/>
          </a:p>
        </p:txBody>
      </p:sp>
      <p:sp>
        <p:nvSpPr>
          <p:cNvPr id="499714" name="Rectangle 2"/>
          <p:cNvSpPr>
            <a:spLocks noGrp="1" noChangeArrowheads="1"/>
          </p:cNvSpPr>
          <p:nvPr>
            <p:ph type="title"/>
          </p:nvPr>
        </p:nvSpPr>
        <p:spPr/>
        <p:txBody>
          <a:bodyPr/>
          <a:lstStyle/>
          <a:p>
            <a:r>
              <a:rPr lang="en-US" altLang="en-US"/>
              <a:t>Grand-Mean Centering</a:t>
            </a:r>
          </a:p>
        </p:txBody>
      </p:sp>
      <p:sp>
        <p:nvSpPr>
          <p:cNvPr id="499715" name="Rectangle 3"/>
          <p:cNvSpPr>
            <a:spLocks noGrp="1" noChangeArrowheads="1"/>
          </p:cNvSpPr>
          <p:nvPr>
            <p:ph type="body" idx="1"/>
          </p:nvPr>
        </p:nvSpPr>
        <p:spPr/>
        <p:txBody>
          <a:bodyPr/>
          <a:lstStyle/>
          <a:p>
            <a:r>
              <a:rPr lang="en-US" altLang="en-US" dirty="0"/>
              <a:t>Estimate the following model</a:t>
            </a:r>
          </a:p>
          <a:p>
            <a:pPr lvl="1">
              <a:buFontTx/>
              <a:buNone/>
            </a:pPr>
            <a:r>
              <a:rPr lang="en-US" altLang="en-US" i="1" dirty="0" err="1"/>
              <a:t>GWB</a:t>
            </a:r>
            <a:r>
              <a:rPr lang="en-US" altLang="en-US" i="1" baseline="-25000" dirty="0" err="1"/>
              <a:t>ij</a:t>
            </a:r>
            <a:r>
              <a:rPr lang="en-US" altLang="en-US" i="1" dirty="0"/>
              <a:t> = </a:t>
            </a:r>
            <a:r>
              <a:rPr lang="en-US" altLang="en-US" dirty="0">
                <a:sym typeface="Symbol" pitchFamily="18" charset="2"/>
              </a:rPr>
              <a:t></a:t>
            </a:r>
            <a:r>
              <a:rPr lang="en-US" altLang="en-US" baseline="-25000" dirty="0">
                <a:sym typeface="Symbol" pitchFamily="18" charset="2"/>
              </a:rPr>
              <a:t>0</a:t>
            </a:r>
            <a:r>
              <a:rPr lang="en-US" altLang="en-US" i="1" baseline="-25000" dirty="0"/>
              <a:t>j</a:t>
            </a:r>
            <a:r>
              <a:rPr lang="en-US" altLang="en-US" i="1" dirty="0"/>
              <a:t> + </a:t>
            </a:r>
            <a:r>
              <a:rPr lang="en-US" altLang="en-US" dirty="0">
                <a:sym typeface="Symbol" pitchFamily="18" charset="2"/>
              </a:rPr>
              <a:t></a:t>
            </a:r>
            <a:r>
              <a:rPr lang="en-US" altLang="en-US" baseline="-25000" dirty="0">
                <a:sym typeface="Symbol" pitchFamily="18" charset="2"/>
              </a:rPr>
              <a:t>1</a:t>
            </a:r>
            <a:r>
              <a:rPr lang="en-US" altLang="en-US" baseline="-25000" dirty="0"/>
              <a:t>j</a:t>
            </a:r>
            <a:r>
              <a:rPr lang="en-US" altLang="en-US" dirty="0"/>
              <a:t>(</a:t>
            </a:r>
            <a:r>
              <a:rPr lang="en-US" altLang="en-US" i="1" dirty="0" err="1"/>
              <a:t>HRS</a:t>
            </a:r>
            <a:r>
              <a:rPr lang="en-US" altLang="en-US" i="1" baseline="-25000" dirty="0" err="1"/>
              <a:t>ij</a:t>
            </a:r>
            <a:r>
              <a:rPr lang="en-US" altLang="en-US" i="1" baseline="-25000" dirty="0"/>
              <a:t> </a:t>
            </a:r>
            <a:r>
              <a:rPr lang="en-US" altLang="en-US" dirty="0"/>
              <a:t>- </a:t>
            </a:r>
            <a:r>
              <a:rPr lang="en-US" altLang="en-US" i="1" dirty="0"/>
              <a:t>HRS</a:t>
            </a:r>
            <a:r>
              <a:rPr lang="en-US" altLang="en-US" baseline="-25000" dirty="0"/>
              <a:t>••</a:t>
            </a:r>
            <a:r>
              <a:rPr lang="en-US" altLang="en-US" dirty="0"/>
              <a:t>)</a:t>
            </a:r>
            <a:r>
              <a:rPr lang="en-US" altLang="en-US" i="1" dirty="0"/>
              <a:t>+</a:t>
            </a:r>
            <a:r>
              <a:rPr lang="en-US" altLang="en-US" i="1" dirty="0" err="1"/>
              <a:t>r</a:t>
            </a:r>
            <a:r>
              <a:rPr lang="en-US" altLang="en-US" i="1" baseline="-25000" dirty="0" err="1"/>
              <a:t>ij</a:t>
            </a:r>
            <a:endParaRPr lang="en-US" altLang="en-US" baseline="-25000" dirty="0"/>
          </a:p>
          <a:p>
            <a:pPr lvl="1">
              <a:buFontTx/>
              <a:buNone/>
            </a:pPr>
            <a:r>
              <a:rPr lang="en-US" altLang="en-US" dirty="0">
                <a:sym typeface="Symbol" pitchFamily="18" charset="2"/>
              </a:rPr>
              <a:t></a:t>
            </a:r>
            <a:r>
              <a:rPr lang="en-US" altLang="en-US" baseline="-25000" dirty="0">
                <a:sym typeface="Symbol" pitchFamily="18" charset="2"/>
              </a:rPr>
              <a:t>0</a:t>
            </a:r>
            <a:r>
              <a:rPr lang="en-US" altLang="en-US" i="1" baseline="-25000" dirty="0"/>
              <a:t>j</a:t>
            </a:r>
            <a:r>
              <a:rPr lang="en-US" altLang="en-US" i="1" dirty="0"/>
              <a:t> = </a:t>
            </a:r>
            <a:r>
              <a:rPr lang="en-US" altLang="en-US" i="1" dirty="0">
                <a:sym typeface="Symbol" pitchFamily="18" charset="2"/>
              </a:rPr>
              <a:t></a:t>
            </a:r>
            <a:r>
              <a:rPr lang="en-US" altLang="en-US" baseline="-25000" dirty="0">
                <a:sym typeface="Symbol" pitchFamily="18" charset="2"/>
              </a:rPr>
              <a:t>00</a:t>
            </a:r>
            <a:r>
              <a:rPr lang="en-US" altLang="en-US" i="1" dirty="0"/>
              <a:t>+ u</a:t>
            </a:r>
            <a:r>
              <a:rPr lang="en-US" altLang="en-US" baseline="-25000" dirty="0"/>
              <a:t>0</a:t>
            </a:r>
            <a:r>
              <a:rPr lang="en-US" altLang="en-US" i="1" baseline="-25000" dirty="0"/>
              <a:t>j</a:t>
            </a:r>
          </a:p>
          <a:p>
            <a:pPr lvl="1">
              <a:buFontTx/>
              <a:buNone/>
            </a:pPr>
            <a:r>
              <a:rPr lang="en-US" altLang="en-US" dirty="0">
                <a:sym typeface="Symbol" pitchFamily="18" charset="2"/>
              </a:rPr>
              <a:t></a:t>
            </a:r>
            <a:r>
              <a:rPr lang="en-US" altLang="en-US" baseline="-25000" dirty="0">
                <a:sym typeface="Symbol" pitchFamily="18" charset="2"/>
              </a:rPr>
              <a:t>1</a:t>
            </a:r>
            <a:r>
              <a:rPr lang="en-US" altLang="en-US" i="1" baseline="-25000" dirty="0"/>
              <a:t>j</a:t>
            </a:r>
            <a:r>
              <a:rPr lang="en-US" altLang="en-US" dirty="0"/>
              <a:t> = </a:t>
            </a:r>
            <a:r>
              <a:rPr lang="en-US" altLang="en-US" i="1" dirty="0">
                <a:sym typeface="Symbol" pitchFamily="18" charset="2"/>
              </a:rPr>
              <a:t></a:t>
            </a:r>
            <a:r>
              <a:rPr lang="en-US" altLang="en-US" baseline="-25000" dirty="0" smtClean="0">
                <a:sym typeface="Symbol" pitchFamily="18" charset="2"/>
              </a:rPr>
              <a:t>10</a:t>
            </a:r>
          </a:p>
          <a:p>
            <a:pPr lvl="1">
              <a:buFontTx/>
              <a:buNone/>
            </a:pPr>
            <a:endParaRPr lang="en-US" altLang="en-US" baseline="-25000" dirty="0">
              <a:sym typeface="Symbol" pitchFamily="18" charset="2"/>
            </a:endParaRPr>
          </a:p>
          <a:p>
            <a:pPr>
              <a:buFontTx/>
              <a:buNone/>
            </a:pPr>
            <a:r>
              <a:rPr lang="en-US" altLang="en-US" sz="1800" dirty="0">
                <a:latin typeface="Courier New" pitchFamily="49" charset="0"/>
              </a:rPr>
              <a:t>	</a:t>
            </a:r>
            <a:r>
              <a:rPr lang="en-US" altLang="en-US" sz="1600" dirty="0">
                <a:latin typeface="Courier New" pitchFamily="49" charset="0"/>
              </a:rPr>
              <a:t>&gt;TDAT&lt;-bh1996[,c("GRP","WBEING","HRS")]</a:t>
            </a:r>
          </a:p>
          <a:p>
            <a:pPr>
              <a:buFontTx/>
              <a:buNone/>
            </a:pPr>
            <a:r>
              <a:rPr lang="en-US" altLang="en-US" sz="1600" dirty="0">
                <a:latin typeface="Courier New" pitchFamily="49" charset="0"/>
              </a:rPr>
              <a:t>	&gt;TDAT[,3]&lt;-scale(TDAT[,3],scale=F)</a:t>
            </a:r>
          </a:p>
          <a:p>
            <a:pPr>
              <a:buFontTx/>
              <a:buNone/>
            </a:pPr>
            <a:r>
              <a:rPr lang="en-US" altLang="en-US" sz="1600" dirty="0">
                <a:latin typeface="Courier New" pitchFamily="49" charset="0"/>
              </a:rPr>
              <a:t>	&gt;</a:t>
            </a:r>
            <a:r>
              <a:rPr lang="en-US" altLang="en-US" sz="1600" dirty="0" err="1">
                <a:latin typeface="Courier New" pitchFamily="49" charset="0"/>
              </a:rPr>
              <a:t>tmod.rs.grand</a:t>
            </a:r>
            <a:r>
              <a:rPr lang="en-US" altLang="en-US" sz="1600" dirty="0">
                <a:latin typeface="Courier New" pitchFamily="49" charset="0"/>
              </a:rPr>
              <a:t>&lt;-</a:t>
            </a:r>
            <a:r>
              <a:rPr lang="en-US" altLang="en-US" sz="1600" dirty="0" err="1" smtClean="0">
                <a:latin typeface="Courier New" pitchFamily="49" charset="0"/>
              </a:rPr>
              <a:t>lme</a:t>
            </a:r>
            <a:r>
              <a:rPr lang="en-US" altLang="en-US" sz="1600" dirty="0" smtClean="0">
                <a:latin typeface="Courier New" pitchFamily="49" charset="0"/>
              </a:rPr>
              <a:t>(</a:t>
            </a:r>
            <a:r>
              <a:rPr lang="en-US" altLang="en-US" sz="1600" dirty="0" err="1" smtClean="0">
                <a:latin typeface="Courier New" pitchFamily="49" charset="0"/>
              </a:rPr>
              <a:t>WBEING~HRS,random</a:t>
            </a:r>
            <a:r>
              <a:rPr lang="en-US" altLang="en-US" sz="1600" dirty="0">
                <a:latin typeface="Courier New" pitchFamily="49" charset="0"/>
              </a:rPr>
              <a:t>=~1|GRP,data=TDAT</a:t>
            </a:r>
            <a:r>
              <a:rPr lang="en-US" altLang="en-US" sz="1600" dirty="0" smtClean="0">
                <a:latin typeface="Courier New" pitchFamily="49" charset="0"/>
              </a:rPr>
              <a:t>)</a:t>
            </a:r>
          </a:p>
          <a:p>
            <a:pPr>
              <a:buFontTx/>
              <a:buNone/>
            </a:pPr>
            <a:r>
              <a:rPr lang="en-US" altLang="en-US" sz="2400" dirty="0" smtClean="0">
                <a:latin typeface="Courier New" pitchFamily="49" charset="0"/>
              </a:rPr>
              <a:t>                 </a:t>
            </a:r>
            <a:r>
              <a:rPr lang="en-US" altLang="en-US" sz="2400" dirty="0" smtClean="0"/>
              <a:t>SAME AS</a:t>
            </a:r>
            <a:r>
              <a:rPr lang="en-US" altLang="en-US" sz="2400" dirty="0" smtClean="0">
                <a:latin typeface="Courier New" pitchFamily="49" charset="0"/>
              </a:rPr>
              <a:t> </a:t>
            </a:r>
          </a:p>
          <a:p>
            <a:pPr>
              <a:buFontTx/>
              <a:buNone/>
            </a:pPr>
            <a:r>
              <a:rPr lang="en-US" altLang="en-US" sz="2400" dirty="0" smtClean="0">
                <a:latin typeface="Courier New" pitchFamily="49" charset="0"/>
              </a:rPr>
              <a:t>  </a:t>
            </a:r>
            <a:r>
              <a:rPr lang="en-US" altLang="en-US" sz="1600" dirty="0" smtClean="0">
                <a:latin typeface="Courier New" pitchFamily="49" charset="0"/>
              </a:rPr>
              <a:t>&gt; </a:t>
            </a:r>
            <a:r>
              <a:rPr lang="en-US" altLang="en-US" sz="1600" dirty="0" err="1" smtClean="0">
                <a:latin typeface="Courier New" pitchFamily="49" charset="0"/>
              </a:rPr>
              <a:t>tmod</a:t>
            </a:r>
            <a:r>
              <a:rPr lang="en-US" altLang="en-US" sz="1600" dirty="0" smtClean="0">
                <a:latin typeface="Courier New" pitchFamily="49" charset="0"/>
              </a:rPr>
              <a:t>&lt;-</a:t>
            </a:r>
            <a:r>
              <a:rPr lang="en-US" altLang="en-US" sz="1600" dirty="0" err="1" smtClean="0">
                <a:latin typeface="Courier New" pitchFamily="49" charset="0"/>
              </a:rPr>
              <a:t>lme</a:t>
            </a:r>
            <a:r>
              <a:rPr lang="en-US" altLang="en-US" sz="1600" dirty="0" smtClean="0">
                <a:latin typeface="Courier New" pitchFamily="49" charset="0"/>
              </a:rPr>
              <a:t>(WBEING~I(HRS-mean(HRS)),random=~1|GRP,bh1996)</a:t>
            </a:r>
          </a:p>
          <a:p>
            <a:pPr>
              <a:buFontTx/>
              <a:buNone/>
            </a:pPr>
            <a:endParaRPr lang="en-US" altLang="en-US" sz="2400" dirty="0" smtClean="0">
              <a:latin typeface="Courier New" pitchFamily="49" charset="0"/>
            </a:endParaRPr>
          </a:p>
          <a:p>
            <a:pPr>
              <a:buFontTx/>
              <a:buNone/>
            </a:pPr>
            <a:endParaRPr lang="en-US" altLang="en-US" sz="2400" dirty="0">
              <a:latin typeface="Courier New" pitchFamily="49" charset="0"/>
            </a:endParaRPr>
          </a:p>
          <a:p>
            <a:pPr lvl="1">
              <a:buFontTx/>
              <a:buNone/>
            </a:pPr>
            <a:endParaRPr lang="en-US" altLang="en-US" baseline="-25000" dirty="0">
              <a:sym typeface="Symbol" pitchFamily="18" charset="2"/>
            </a:endParaRP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840613735"/>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34EE0B6B-04D7-4B02-9318-6E2845AB4BA4}" type="slidenum">
              <a:rPr lang="en-US" altLang="en-US"/>
              <a:pPr/>
              <a:t>327</a:t>
            </a:fld>
            <a:endParaRPr lang="en-US" altLang="en-US"/>
          </a:p>
        </p:txBody>
      </p:sp>
      <p:sp>
        <p:nvSpPr>
          <p:cNvPr id="496642" name="Rectangle 2"/>
          <p:cNvSpPr>
            <a:spLocks noGrp="1" noChangeArrowheads="1"/>
          </p:cNvSpPr>
          <p:nvPr>
            <p:ph type="title"/>
          </p:nvPr>
        </p:nvSpPr>
        <p:spPr/>
        <p:txBody>
          <a:bodyPr/>
          <a:lstStyle/>
          <a:p>
            <a:r>
              <a:rPr lang="en-US" altLang="en-US"/>
              <a:t>Grand-Mean Centering</a:t>
            </a:r>
          </a:p>
        </p:txBody>
      </p:sp>
      <p:sp>
        <p:nvSpPr>
          <p:cNvPr id="496643" name="Rectangle 3"/>
          <p:cNvSpPr>
            <a:spLocks noGrp="1" noChangeArrowheads="1"/>
          </p:cNvSpPr>
          <p:nvPr>
            <p:ph type="body" idx="1"/>
          </p:nvPr>
        </p:nvSpPr>
        <p:spPr/>
        <p:txBody>
          <a:bodyPr/>
          <a:lstStyle/>
          <a:p>
            <a:r>
              <a:rPr lang="en-US" altLang="en-US" dirty="0"/>
              <a:t>Example (cont.)</a:t>
            </a:r>
          </a:p>
          <a:p>
            <a:pPr lvl="1"/>
            <a:r>
              <a:rPr lang="en-US" altLang="en-US" dirty="0"/>
              <a:t>Slope (</a:t>
            </a:r>
            <a:r>
              <a:rPr lang="en-US" altLang="en-US" i="1" dirty="0">
                <a:sym typeface="Symbol" pitchFamily="18" charset="2"/>
              </a:rPr>
              <a:t></a:t>
            </a:r>
            <a:r>
              <a:rPr lang="en-US" altLang="en-US" baseline="-25000" dirty="0">
                <a:sym typeface="Symbol" pitchFamily="18" charset="2"/>
              </a:rPr>
              <a:t>10</a:t>
            </a:r>
            <a:r>
              <a:rPr lang="en-US" altLang="en-US" dirty="0"/>
              <a:t>)</a:t>
            </a:r>
          </a:p>
          <a:p>
            <a:pPr lvl="2"/>
            <a:r>
              <a:rPr lang="en-US" altLang="en-US" dirty="0"/>
              <a:t>Estimate </a:t>
            </a:r>
            <a:r>
              <a:rPr lang="en-US" altLang="en-US" dirty="0" smtClean="0"/>
              <a:t>is of grand-mean centered variable is identical to raw variable (-0.0520)</a:t>
            </a:r>
          </a:p>
          <a:p>
            <a:pPr lvl="2"/>
            <a:r>
              <a:rPr lang="en-US" altLang="en-US" dirty="0" smtClean="0"/>
              <a:t>Value of -0.0520 includes some group-level effects since the best estimate of the within effect is -0.0464</a:t>
            </a:r>
            <a:endParaRPr lang="en-US" altLang="en-US" dirty="0"/>
          </a:p>
          <a:p>
            <a:pPr lvl="1"/>
            <a:endParaRPr lang="en-US" altLang="en-US" dirty="0"/>
          </a:p>
          <a:p>
            <a:pPr lvl="1"/>
            <a:r>
              <a:rPr lang="en-US" altLang="en-US" dirty="0"/>
              <a:t>Variance of Intercept Term (</a:t>
            </a:r>
            <a:r>
              <a:rPr lang="en-US" altLang="en-US" dirty="0">
                <a:sym typeface="Symbol" pitchFamily="18" charset="2"/>
              </a:rPr>
              <a:t></a:t>
            </a:r>
            <a:r>
              <a:rPr lang="en-US" altLang="en-US" baseline="-25000" dirty="0"/>
              <a:t>00</a:t>
            </a:r>
            <a:r>
              <a:rPr lang="en-US" altLang="en-US" dirty="0"/>
              <a:t>)</a:t>
            </a:r>
          </a:p>
          <a:p>
            <a:pPr lvl="2"/>
            <a:r>
              <a:rPr lang="en-US" altLang="en-US" dirty="0"/>
              <a:t>Estimate is .0243 (versus 0.0353 from null model).</a:t>
            </a:r>
          </a:p>
          <a:p>
            <a:pPr lvl="2"/>
            <a:r>
              <a:rPr lang="en-US" altLang="en-US" dirty="0" smtClean="0"/>
              <a:t>The </a:t>
            </a:r>
            <a:r>
              <a:rPr lang="en-US" altLang="en-US" dirty="0"/>
              <a:t>level-1 </a:t>
            </a:r>
            <a:r>
              <a:rPr lang="en-US" altLang="en-US" dirty="0" smtClean="0"/>
              <a:t>variable HRS reduced level-2 intercept variance</a:t>
            </a:r>
            <a:endParaRPr lang="en-US" altLang="en-US" dirty="0"/>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04869567"/>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FBA39014-4A62-441E-9511-FA699A56CF40}" type="slidenum">
              <a:rPr lang="en-US" altLang="en-US"/>
              <a:pPr/>
              <a:t>328</a:t>
            </a:fld>
            <a:endParaRPr lang="en-US" altLang="en-US"/>
          </a:p>
        </p:txBody>
      </p:sp>
      <p:sp>
        <p:nvSpPr>
          <p:cNvPr id="498690" name="Rectangle 2"/>
          <p:cNvSpPr>
            <a:spLocks noGrp="1" noChangeArrowheads="1"/>
          </p:cNvSpPr>
          <p:nvPr>
            <p:ph type="title"/>
          </p:nvPr>
        </p:nvSpPr>
        <p:spPr/>
        <p:txBody>
          <a:bodyPr/>
          <a:lstStyle/>
          <a:p>
            <a:r>
              <a:rPr lang="en-US" altLang="en-US"/>
              <a:t>Grand-Mean:  Level-2 Models</a:t>
            </a:r>
          </a:p>
        </p:txBody>
      </p:sp>
      <p:sp>
        <p:nvSpPr>
          <p:cNvPr id="498691" name="Rectangle 3"/>
          <p:cNvSpPr>
            <a:spLocks noGrp="1" noChangeArrowheads="1"/>
          </p:cNvSpPr>
          <p:nvPr>
            <p:ph type="body" idx="1"/>
          </p:nvPr>
        </p:nvSpPr>
        <p:spPr/>
        <p:txBody>
          <a:bodyPr/>
          <a:lstStyle/>
          <a:p>
            <a:r>
              <a:rPr lang="en-US" altLang="en-US" dirty="0">
                <a:sym typeface="Symbol" pitchFamily="18" charset="2"/>
              </a:rPr>
              <a:t>Example (cont.)</a:t>
            </a:r>
          </a:p>
          <a:p>
            <a:pPr lvl="1"/>
            <a:r>
              <a:rPr lang="en-US" altLang="en-US" i="1" dirty="0">
                <a:sym typeface="Symbol" pitchFamily="18" charset="2"/>
              </a:rPr>
              <a:t></a:t>
            </a:r>
            <a:r>
              <a:rPr lang="en-US" altLang="en-US" baseline="-25000" dirty="0">
                <a:sym typeface="Symbol" pitchFamily="18" charset="2"/>
              </a:rPr>
              <a:t>10</a:t>
            </a:r>
            <a:r>
              <a:rPr lang="en-US" altLang="en-US" dirty="0"/>
              <a:t> </a:t>
            </a:r>
            <a:r>
              <a:rPr lang="en-US" altLang="en-US" u="sng" dirty="0"/>
              <a:t>will</a:t>
            </a:r>
            <a:r>
              <a:rPr lang="en-US" altLang="en-US" dirty="0"/>
              <a:t> provide accurate estimate of within-group slope </a:t>
            </a:r>
            <a:r>
              <a:rPr lang="en-US" altLang="en-US" u="sng" dirty="0"/>
              <a:t>if</a:t>
            </a:r>
            <a:r>
              <a:rPr lang="en-US" altLang="en-US" dirty="0"/>
              <a:t> Group Mean is introduced as a predictor of </a:t>
            </a:r>
            <a:r>
              <a:rPr lang="en-US" altLang="en-US" dirty="0">
                <a:sym typeface="Symbol" pitchFamily="18" charset="2"/>
              </a:rPr>
              <a:t></a:t>
            </a:r>
            <a:r>
              <a:rPr lang="en-US" altLang="en-US" baseline="-25000" dirty="0">
                <a:sym typeface="Symbol" pitchFamily="18" charset="2"/>
              </a:rPr>
              <a:t>0</a:t>
            </a:r>
            <a:r>
              <a:rPr lang="en-US" altLang="en-US" i="1" baseline="-25000" dirty="0"/>
              <a:t>j</a:t>
            </a:r>
            <a:r>
              <a:rPr lang="en-US" altLang="en-US" i="1" dirty="0"/>
              <a:t> </a:t>
            </a:r>
            <a:endParaRPr lang="en-US" altLang="en-US" dirty="0"/>
          </a:p>
          <a:p>
            <a:pPr lvl="2">
              <a:buFontTx/>
              <a:buNone/>
            </a:pPr>
            <a:r>
              <a:rPr lang="en-US" altLang="en-US" dirty="0">
                <a:sym typeface="Symbol" pitchFamily="18" charset="2"/>
              </a:rPr>
              <a:t></a:t>
            </a:r>
            <a:r>
              <a:rPr lang="en-US" altLang="en-US" baseline="-25000" dirty="0">
                <a:sym typeface="Symbol" pitchFamily="18" charset="2"/>
              </a:rPr>
              <a:t>0</a:t>
            </a:r>
            <a:r>
              <a:rPr lang="en-US" altLang="en-US" i="1" baseline="-25000" dirty="0"/>
              <a:t>j</a:t>
            </a:r>
            <a:r>
              <a:rPr lang="en-US" altLang="en-US" i="1" dirty="0"/>
              <a:t> = </a:t>
            </a:r>
            <a:r>
              <a:rPr lang="en-US" altLang="en-US" i="1" dirty="0">
                <a:sym typeface="Symbol" pitchFamily="18" charset="2"/>
              </a:rPr>
              <a:t></a:t>
            </a:r>
            <a:r>
              <a:rPr lang="en-US" altLang="en-US" baseline="-25000" dirty="0">
                <a:sym typeface="Symbol" pitchFamily="18" charset="2"/>
              </a:rPr>
              <a:t>00</a:t>
            </a:r>
            <a:r>
              <a:rPr lang="en-US" altLang="en-US" i="1" dirty="0"/>
              <a:t>+ </a:t>
            </a:r>
            <a:r>
              <a:rPr lang="en-US" altLang="en-US" i="1" dirty="0">
                <a:sym typeface="Symbol" pitchFamily="18" charset="2"/>
              </a:rPr>
              <a:t></a:t>
            </a:r>
            <a:r>
              <a:rPr lang="en-US" altLang="en-US" baseline="-25000" dirty="0">
                <a:sym typeface="Symbol" pitchFamily="18" charset="2"/>
              </a:rPr>
              <a:t>01</a:t>
            </a:r>
            <a:r>
              <a:rPr lang="en-US" altLang="en-US" i="1" dirty="0"/>
              <a:t>GHRS</a:t>
            </a:r>
            <a:r>
              <a:rPr lang="en-US" altLang="en-US" i="1" baseline="-25000" dirty="0"/>
              <a:t>j</a:t>
            </a:r>
            <a:r>
              <a:rPr lang="en-US" altLang="en-US" i="1" dirty="0"/>
              <a:t>+u</a:t>
            </a:r>
            <a:r>
              <a:rPr lang="en-US" altLang="en-US" baseline="-25000" dirty="0"/>
              <a:t>0</a:t>
            </a:r>
            <a:r>
              <a:rPr lang="en-US" altLang="en-US" i="1" baseline="-25000" dirty="0"/>
              <a:t>j</a:t>
            </a:r>
          </a:p>
          <a:p>
            <a:pPr>
              <a:buFontTx/>
              <a:buNone/>
            </a:pPr>
            <a:endParaRPr lang="en-US" altLang="en-US" sz="1800" dirty="0" smtClean="0">
              <a:latin typeface="Courier New" pitchFamily="49" charset="0"/>
            </a:endParaRPr>
          </a:p>
          <a:p>
            <a:pPr>
              <a:buFontTx/>
              <a:buNone/>
            </a:pPr>
            <a:r>
              <a:rPr lang="en-US" altLang="en-US" sz="1800" dirty="0">
                <a:latin typeface="Courier New" pitchFamily="49" charset="0"/>
              </a:rPr>
              <a:t>	</a:t>
            </a:r>
            <a:r>
              <a:rPr lang="en-US" altLang="en-US" sz="1600" dirty="0">
                <a:latin typeface="Courier New" pitchFamily="49" charset="0"/>
              </a:rPr>
              <a:t>&gt;TDAT&lt;-bh1996[,c("GRP","WBEING","HRS</a:t>
            </a:r>
            <a:r>
              <a:rPr lang="en-US" altLang="en-US" sz="1600" dirty="0" smtClean="0">
                <a:latin typeface="Courier New" pitchFamily="49" charset="0"/>
              </a:rPr>
              <a:t>","</a:t>
            </a:r>
            <a:r>
              <a:rPr lang="en-US" altLang="en-US" sz="1600" dirty="0">
                <a:latin typeface="Courier New" pitchFamily="49" charset="0"/>
              </a:rPr>
              <a:t>G.HRS")]</a:t>
            </a:r>
          </a:p>
          <a:p>
            <a:pPr>
              <a:buFontTx/>
              <a:buNone/>
            </a:pPr>
            <a:r>
              <a:rPr lang="en-US" altLang="en-US" sz="1600" dirty="0">
                <a:latin typeface="Courier New" pitchFamily="49" charset="0"/>
              </a:rPr>
              <a:t>	&gt;TDAT[,3]&lt;-scale(TDAT[,3],scale=F)</a:t>
            </a:r>
          </a:p>
          <a:p>
            <a:pPr>
              <a:buFontTx/>
              <a:buNone/>
            </a:pPr>
            <a:r>
              <a:rPr lang="en-US" altLang="en-US" sz="1600" dirty="0">
                <a:latin typeface="Courier New" pitchFamily="49" charset="0"/>
              </a:rPr>
              <a:t>	&gt;</a:t>
            </a:r>
            <a:r>
              <a:rPr lang="en-US" altLang="en-US" sz="1600" dirty="0" err="1">
                <a:latin typeface="Courier New" pitchFamily="49" charset="0"/>
              </a:rPr>
              <a:t>tmod.rs.grand</a:t>
            </a:r>
            <a:r>
              <a:rPr lang="en-US" altLang="en-US" sz="1600" dirty="0">
                <a:latin typeface="Courier New" pitchFamily="49" charset="0"/>
              </a:rPr>
              <a:t>&lt;-</a:t>
            </a:r>
            <a:r>
              <a:rPr lang="en-US" altLang="en-US" sz="1600" dirty="0" err="1" smtClean="0">
                <a:latin typeface="Courier New" pitchFamily="49" charset="0"/>
              </a:rPr>
              <a:t>lme</a:t>
            </a:r>
            <a:r>
              <a:rPr lang="en-US" altLang="en-US" sz="1600" dirty="0" smtClean="0">
                <a:latin typeface="Courier New" pitchFamily="49" charset="0"/>
              </a:rPr>
              <a:t>(</a:t>
            </a:r>
            <a:r>
              <a:rPr lang="en-US" altLang="en-US" sz="1600" dirty="0" err="1" smtClean="0">
                <a:latin typeface="Courier New" pitchFamily="49" charset="0"/>
              </a:rPr>
              <a:t>WBEING~HRS+G.HRS,random</a:t>
            </a:r>
            <a:r>
              <a:rPr lang="en-US" altLang="en-US" sz="1600" dirty="0">
                <a:latin typeface="Courier New" pitchFamily="49" charset="0"/>
              </a:rPr>
              <a:t>=~</a:t>
            </a:r>
            <a:r>
              <a:rPr lang="en-US" altLang="en-US" sz="1600" dirty="0" smtClean="0">
                <a:latin typeface="Courier New" pitchFamily="49" charset="0"/>
              </a:rPr>
              <a:t>1|GRP,TDAT)</a:t>
            </a:r>
          </a:p>
          <a:p>
            <a:pPr algn="ctr">
              <a:buFontTx/>
              <a:buNone/>
            </a:pPr>
            <a:r>
              <a:rPr lang="en-US" altLang="en-US" sz="2400" dirty="0" smtClean="0"/>
              <a:t>SAME AS</a:t>
            </a:r>
            <a:r>
              <a:rPr lang="en-US" altLang="en-US" sz="2400" dirty="0" smtClean="0">
                <a:latin typeface="Courier New" pitchFamily="49" charset="0"/>
              </a:rPr>
              <a:t> </a:t>
            </a:r>
          </a:p>
          <a:p>
            <a:pPr>
              <a:buFontTx/>
              <a:buNone/>
            </a:pPr>
            <a:r>
              <a:rPr lang="en-US" altLang="en-US" sz="1600" dirty="0" smtClean="0">
                <a:latin typeface="Courier New" pitchFamily="49" charset="0"/>
              </a:rPr>
              <a:t>   &gt; </a:t>
            </a:r>
            <a:r>
              <a:rPr lang="en-US" altLang="en-US" sz="1600" dirty="0" err="1" smtClean="0">
                <a:latin typeface="Courier New" pitchFamily="49" charset="0"/>
              </a:rPr>
              <a:t>tmod</a:t>
            </a:r>
            <a:r>
              <a:rPr lang="en-US" altLang="en-US" sz="1600" dirty="0" smtClean="0">
                <a:latin typeface="Courier New" pitchFamily="49" charset="0"/>
              </a:rPr>
              <a:t>&lt;-</a:t>
            </a:r>
            <a:r>
              <a:rPr lang="en-US" altLang="en-US" sz="1600" dirty="0" err="1" smtClean="0">
                <a:latin typeface="Courier New" pitchFamily="49" charset="0"/>
              </a:rPr>
              <a:t>lme</a:t>
            </a:r>
            <a:r>
              <a:rPr lang="en-US" altLang="en-US" sz="1600" dirty="0" smtClean="0">
                <a:latin typeface="Courier New" pitchFamily="49" charset="0"/>
              </a:rPr>
              <a:t>(WBEING~I(HRS-mean(HRS))+</a:t>
            </a:r>
            <a:r>
              <a:rPr lang="en-US" altLang="en-US" sz="1600" dirty="0" err="1" smtClean="0">
                <a:latin typeface="Courier New" pitchFamily="49" charset="0"/>
              </a:rPr>
              <a:t>G.HRS,random</a:t>
            </a:r>
            <a:r>
              <a:rPr lang="en-US" altLang="en-US" sz="1600" dirty="0" smtClean="0">
                <a:latin typeface="Courier New" pitchFamily="49" charset="0"/>
              </a:rPr>
              <a:t>=~1|GRP,</a:t>
            </a:r>
          </a:p>
          <a:p>
            <a:pPr>
              <a:buFontTx/>
              <a:buNone/>
            </a:pPr>
            <a:r>
              <a:rPr lang="en-US" altLang="en-US" sz="1600" dirty="0" smtClean="0">
                <a:latin typeface="Courier New" pitchFamily="49" charset="0"/>
              </a:rPr>
              <a:t>      bh1996)</a:t>
            </a:r>
          </a:p>
          <a:p>
            <a:pPr>
              <a:buFontTx/>
              <a:buNone/>
            </a:pPr>
            <a:endParaRPr lang="en-US" altLang="en-US" sz="2400" dirty="0">
              <a:latin typeface="Courier New" pitchFamily="49" charset="0"/>
            </a:endParaRPr>
          </a:p>
          <a:p>
            <a:pPr lvl="1"/>
            <a:endParaRPr lang="en-US" altLang="en-US" dirty="0">
              <a:sym typeface="Symbol" pitchFamily="18" charset="2"/>
            </a:endParaRPr>
          </a:p>
          <a:p>
            <a:pPr lvl="1"/>
            <a:endParaRPr lang="en-US" altLang="en-US" i="1" baseline="-25000" dirty="0"/>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616802302"/>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19D5A81F-3192-4788-B965-A5E3DCF47D6E}" type="slidenum">
              <a:rPr lang="en-US" altLang="en-US"/>
              <a:pPr/>
              <a:t>329</a:t>
            </a:fld>
            <a:endParaRPr lang="en-US" altLang="en-US"/>
          </a:p>
        </p:txBody>
      </p:sp>
      <p:sp>
        <p:nvSpPr>
          <p:cNvPr id="500738" name="Rectangle 2"/>
          <p:cNvSpPr>
            <a:spLocks noGrp="1" noChangeArrowheads="1"/>
          </p:cNvSpPr>
          <p:nvPr>
            <p:ph type="title"/>
          </p:nvPr>
        </p:nvSpPr>
        <p:spPr/>
        <p:txBody>
          <a:bodyPr/>
          <a:lstStyle/>
          <a:p>
            <a:r>
              <a:rPr lang="en-US" altLang="en-US"/>
              <a:t>Grand-Mean Centering</a:t>
            </a:r>
          </a:p>
        </p:txBody>
      </p:sp>
      <p:sp>
        <p:nvSpPr>
          <p:cNvPr id="500739" name="Rectangle 3"/>
          <p:cNvSpPr>
            <a:spLocks noGrp="1" noChangeArrowheads="1"/>
          </p:cNvSpPr>
          <p:nvPr>
            <p:ph type="body" idx="1"/>
          </p:nvPr>
        </p:nvSpPr>
        <p:spPr/>
        <p:txBody>
          <a:bodyPr/>
          <a:lstStyle/>
          <a:p>
            <a:r>
              <a:rPr lang="en-US" altLang="en-US" dirty="0"/>
              <a:t>Example (cont.)</a:t>
            </a:r>
          </a:p>
          <a:p>
            <a:pPr lvl="1"/>
            <a:r>
              <a:rPr lang="en-US" altLang="en-US" dirty="0"/>
              <a:t>Slope (</a:t>
            </a:r>
            <a:r>
              <a:rPr lang="en-US" altLang="en-US" i="1" dirty="0">
                <a:sym typeface="Symbol" pitchFamily="18" charset="2"/>
              </a:rPr>
              <a:t></a:t>
            </a:r>
            <a:r>
              <a:rPr lang="en-US" altLang="en-US" baseline="-25000" dirty="0">
                <a:sym typeface="Symbol" pitchFamily="18" charset="2"/>
              </a:rPr>
              <a:t>10</a:t>
            </a:r>
            <a:r>
              <a:rPr lang="en-US" altLang="en-US" dirty="0"/>
              <a:t>)</a:t>
            </a:r>
          </a:p>
          <a:p>
            <a:pPr lvl="2"/>
            <a:r>
              <a:rPr lang="en-US" altLang="en-US" dirty="0"/>
              <a:t>Estimate is -.0465 (same as </a:t>
            </a:r>
            <a:r>
              <a:rPr lang="en-US" altLang="en-US" dirty="0" smtClean="0"/>
              <a:t>model with raw HRS).</a:t>
            </a:r>
            <a:endParaRPr lang="en-US" altLang="en-US" dirty="0"/>
          </a:p>
          <a:p>
            <a:pPr lvl="1"/>
            <a:r>
              <a:rPr lang="en-US" altLang="en-US" dirty="0"/>
              <a:t>Between-Group Slope (</a:t>
            </a:r>
            <a:r>
              <a:rPr lang="en-US" altLang="en-US" i="1" dirty="0">
                <a:sym typeface="Symbol" pitchFamily="18" charset="2"/>
              </a:rPr>
              <a:t></a:t>
            </a:r>
            <a:r>
              <a:rPr lang="en-US" altLang="en-US" baseline="-25000" dirty="0">
                <a:sym typeface="Symbol" pitchFamily="18" charset="2"/>
              </a:rPr>
              <a:t>01</a:t>
            </a:r>
            <a:r>
              <a:rPr lang="en-US" altLang="en-US" dirty="0"/>
              <a:t>)</a:t>
            </a:r>
          </a:p>
          <a:p>
            <a:pPr lvl="2"/>
            <a:r>
              <a:rPr lang="en-US" altLang="en-US" dirty="0"/>
              <a:t>Estimate is </a:t>
            </a:r>
            <a:r>
              <a:rPr lang="en-US" altLang="en-US" dirty="0" smtClean="0"/>
              <a:t>-0.1269 (same as model with raw HRS).</a:t>
            </a:r>
            <a:endParaRPr lang="en-US" altLang="en-US" dirty="0"/>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2876619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3"/>
          <p:cNvSpPr>
            <a:spLocks noGrp="1"/>
          </p:cNvSpPr>
          <p:nvPr>
            <p:ph type="ftr" sz="quarter" idx="11"/>
          </p:nvPr>
        </p:nvSpPr>
        <p:spPr/>
        <p:txBody>
          <a:bodyPr/>
          <a:lstStyle/>
          <a:p>
            <a:pPr>
              <a:defRPr/>
            </a:pPr>
            <a:r>
              <a:rPr lang="en-US"/>
              <a:t>Copyright Paul D. Bliese</a:t>
            </a:r>
          </a:p>
        </p:txBody>
      </p:sp>
      <p:sp>
        <p:nvSpPr>
          <p:cNvPr id="6" name="Slide Number Placeholder 4"/>
          <p:cNvSpPr>
            <a:spLocks noGrp="1"/>
          </p:cNvSpPr>
          <p:nvPr>
            <p:ph type="sldNum" sz="quarter" idx="12"/>
          </p:nvPr>
        </p:nvSpPr>
        <p:spPr/>
        <p:txBody>
          <a:bodyPr/>
          <a:lstStyle/>
          <a:p>
            <a:pPr>
              <a:defRPr/>
            </a:pPr>
            <a:fld id="{C9FA1E10-49E3-4D04-804D-9AF3289A7E90}" type="slidenum">
              <a:rPr lang="en-US"/>
              <a:pPr>
                <a:defRPr/>
              </a:pPr>
              <a:t>33</a:t>
            </a:fld>
            <a:endParaRPr lang="en-US"/>
          </a:p>
        </p:txBody>
      </p:sp>
      <p:sp>
        <p:nvSpPr>
          <p:cNvPr id="44037" name="Rectangle 2"/>
          <p:cNvSpPr>
            <a:spLocks noGrp="1" noChangeArrowheads="1"/>
          </p:cNvSpPr>
          <p:nvPr>
            <p:ph type="title"/>
          </p:nvPr>
        </p:nvSpPr>
        <p:spPr/>
        <p:txBody>
          <a:bodyPr/>
          <a:lstStyle/>
          <a:p>
            <a:r>
              <a:rPr lang="en-US" altLang="en-US" smtClean="0"/>
              <a:t>New York Times:  January 6, 2009</a:t>
            </a:r>
          </a:p>
        </p:txBody>
      </p:sp>
      <p:pic>
        <p:nvPicPr>
          <p:cNvPr id="44038" name="Picture 4"/>
          <p:cNvPicPr>
            <a:picLocks noChangeAspect="1" noChangeArrowheads="1"/>
          </p:cNvPicPr>
          <p:nvPr/>
        </p:nvPicPr>
        <p:blipFill>
          <a:blip r:embed="rId2">
            <a:extLst>
              <a:ext uri="{28A0092B-C50C-407E-A947-70E740481C1C}">
                <a14:useLocalDpi xmlns:a14="http://schemas.microsoft.com/office/drawing/2010/main" val="0"/>
              </a:ext>
            </a:extLst>
          </a:blip>
          <a:srcRect l="14282" t="11009" r="40742" b="-4546"/>
          <a:stretch>
            <a:fillRect/>
          </a:stretch>
        </p:blipFill>
        <p:spPr bwMode="auto">
          <a:xfrm>
            <a:off x="2767013" y="1108075"/>
            <a:ext cx="3484562" cy="531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9DEE18BB-491D-4E66-B4AE-FDB11BE442A4}" type="slidenum">
              <a:rPr lang="en-US" altLang="en-US"/>
              <a:pPr/>
              <a:t>330</a:t>
            </a:fld>
            <a:endParaRPr lang="en-US" altLang="en-US"/>
          </a:p>
        </p:txBody>
      </p:sp>
      <p:sp>
        <p:nvSpPr>
          <p:cNvPr id="566274" name="Rectangle 2"/>
          <p:cNvSpPr>
            <a:spLocks noGrp="1" noChangeArrowheads="1"/>
          </p:cNvSpPr>
          <p:nvPr>
            <p:ph type="title"/>
          </p:nvPr>
        </p:nvSpPr>
        <p:spPr/>
        <p:txBody>
          <a:bodyPr/>
          <a:lstStyle/>
          <a:p>
            <a:r>
              <a:rPr lang="en-US" altLang="en-US"/>
              <a:t>Grand-Mean Centering</a:t>
            </a:r>
          </a:p>
        </p:txBody>
      </p:sp>
      <p:sp>
        <p:nvSpPr>
          <p:cNvPr id="566275" name="Rectangle 3"/>
          <p:cNvSpPr>
            <a:spLocks noGrp="1" noChangeArrowheads="1"/>
          </p:cNvSpPr>
          <p:nvPr>
            <p:ph type="body" idx="1"/>
          </p:nvPr>
        </p:nvSpPr>
        <p:spPr/>
        <p:txBody>
          <a:bodyPr/>
          <a:lstStyle/>
          <a:p>
            <a:r>
              <a:rPr lang="en-US" altLang="en-US" dirty="0"/>
              <a:t>To get accurate estimate of between-group and within-group effects in grand-mean centered models</a:t>
            </a:r>
          </a:p>
          <a:p>
            <a:pPr lvl="1"/>
            <a:r>
              <a:rPr lang="en-US" altLang="en-US" dirty="0"/>
              <a:t>Must include </a:t>
            </a:r>
            <a:r>
              <a:rPr lang="en-US" altLang="en-US" dirty="0" smtClean="0"/>
              <a:t>grand-mean </a:t>
            </a:r>
            <a:r>
              <a:rPr lang="en-US" altLang="en-US" dirty="0"/>
              <a:t>centered variable and the Group Mean for that variable (e.g., </a:t>
            </a:r>
            <a:r>
              <a:rPr lang="en-US" altLang="en-US" dirty="0" smtClean="0"/>
              <a:t>I(HRS-mean(HRS)) </a:t>
            </a:r>
            <a:r>
              <a:rPr lang="en-US" altLang="en-US" dirty="0"/>
              <a:t>&amp; G.HRS as predictors)</a:t>
            </a:r>
          </a:p>
          <a:p>
            <a:pPr lvl="1"/>
            <a:r>
              <a:rPr lang="en-US" altLang="en-US" dirty="0" smtClean="0"/>
              <a:t>No different from what one needs to do with raw variables</a:t>
            </a:r>
            <a:endParaRPr lang="en-US" altLang="en-US" dirty="0"/>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498177109"/>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45C9166B-8610-46DB-975E-A962EBA5C298}" type="slidenum">
              <a:rPr lang="en-US" altLang="en-US"/>
              <a:pPr/>
              <a:t>331</a:t>
            </a:fld>
            <a:endParaRPr lang="en-US" altLang="en-US"/>
          </a:p>
        </p:txBody>
      </p:sp>
      <p:sp>
        <p:nvSpPr>
          <p:cNvPr id="497666" name="Rectangle 2"/>
          <p:cNvSpPr>
            <a:spLocks noGrp="1" noChangeArrowheads="1"/>
          </p:cNvSpPr>
          <p:nvPr>
            <p:ph type="title"/>
          </p:nvPr>
        </p:nvSpPr>
        <p:spPr/>
        <p:txBody>
          <a:bodyPr/>
          <a:lstStyle/>
          <a:p>
            <a:r>
              <a:rPr lang="en-US" altLang="en-US"/>
              <a:t>Grand-Mean: Level-2 Variables</a:t>
            </a:r>
          </a:p>
        </p:txBody>
      </p:sp>
      <p:sp>
        <p:nvSpPr>
          <p:cNvPr id="497667" name="Rectangle 3"/>
          <p:cNvSpPr>
            <a:spLocks noGrp="1" noChangeArrowheads="1"/>
          </p:cNvSpPr>
          <p:nvPr>
            <p:ph type="body" idx="1"/>
          </p:nvPr>
        </p:nvSpPr>
        <p:spPr/>
        <p:txBody>
          <a:bodyPr/>
          <a:lstStyle/>
          <a:p>
            <a:r>
              <a:rPr lang="en-US" altLang="en-US" dirty="0"/>
              <a:t>Adding Level-2 Predictors</a:t>
            </a:r>
          </a:p>
          <a:p>
            <a:pPr lvl="1"/>
            <a:r>
              <a:rPr lang="en-US" altLang="en-US" dirty="0"/>
              <a:t>Level-2 variables in grand-mean centered (and raw) models test whether level-2 variables account for unique variance, </a:t>
            </a:r>
            <a:r>
              <a:rPr lang="en-US" altLang="en-US" i="1" dirty="0"/>
              <a:t>above that accounted for by level-1 </a:t>
            </a:r>
            <a:r>
              <a:rPr lang="en-US" altLang="en-US" i="1" dirty="0" smtClean="0"/>
              <a:t>variables</a:t>
            </a:r>
            <a:endParaRPr lang="en-US" altLang="en-US" dirty="0"/>
          </a:p>
          <a:p>
            <a:pPr lvl="1"/>
            <a:r>
              <a:rPr lang="en-US" altLang="en-US" dirty="0" smtClean="0"/>
              <a:t>Significant </a:t>
            </a:r>
            <a:r>
              <a:rPr lang="en-US" altLang="en-US" dirty="0"/>
              <a:t>Mean-X value indicates that </a:t>
            </a:r>
            <a:r>
              <a:rPr lang="en-US" altLang="en-US" dirty="0" smtClean="0"/>
              <a:t>relationships among group means differs from relationships at the lower level.</a:t>
            </a:r>
          </a:p>
          <a:p>
            <a:pPr lvl="1"/>
            <a:r>
              <a:rPr lang="en-US" altLang="en-US" dirty="0" smtClean="0"/>
              <a:t>Group membership matters…</a:t>
            </a:r>
            <a:endParaRPr lang="en-US" altLang="en-US" dirty="0"/>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044347042"/>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AC671CCC-9182-42B0-99D0-B0160A33E748}" type="slidenum">
              <a:rPr lang="en-US" altLang="en-US"/>
              <a:pPr/>
              <a:t>332</a:t>
            </a:fld>
            <a:endParaRPr lang="en-US" altLang="en-US"/>
          </a:p>
        </p:txBody>
      </p:sp>
      <p:sp>
        <p:nvSpPr>
          <p:cNvPr id="502786" name="Rectangle 2"/>
          <p:cNvSpPr>
            <a:spLocks noGrp="1" noChangeArrowheads="1"/>
          </p:cNvSpPr>
          <p:nvPr>
            <p:ph type="title"/>
          </p:nvPr>
        </p:nvSpPr>
        <p:spPr/>
        <p:txBody>
          <a:bodyPr/>
          <a:lstStyle/>
          <a:p>
            <a:r>
              <a:rPr lang="en-US" altLang="en-US"/>
              <a:t>Grand-Mean: Level-2 Variables</a:t>
            </a:r>
          </a:p>
        </p:txBody>
      </p:sp>
      <p:sp>
        <p:nvSpPr>
          <p:cNvPr id="502787" name="Rectangle 3"/>
          <p:cNvSpPr>
            <a:spLocks noGrp="1" noChangeArrowheads="1"/>
          </p:cNvSpPr>
          <p:nvPr>
            <p:ph type="body" idx="1"/>
          </p:nvPr>
        </p:nvSpPr>
        <p:spPr/>
        <p:txBody>
          <a:bodyPr/>
          <a:lstStyle/>
          <a:p>
            <a:r>
              <a:rPr lang="en-US" altLang="en-US"/>
              <a:t>Adding Level-2 Interactions</a:t>
            </a:r>
          </a:p>
          <a:p>
            <a:pPr lvl="1"/>
            <a:r>
              <a:rPr lang="en-US" altLang="en-US"/>
              <a:t>The within-group and between-group effects confound cross-level interactions</a:t>
            </a:r>
          </a:p>
          <a:p>
            <a:pPr lvl="1">
              <a:buFontTx/>
              <a:buNone/>
            </a:pPr>
            <a:r>
              <a:rPr lang="en-US" altLang="en-US" i="1"/>
              <a:t>Y</a:t>
            </a:r>
            <a:r>
              <a:rPr lang="en-US" altLang="en-US" i="1" baseline="-25000"/>
              <a:t>ij</a:t>
            </a:r>
            <a:r>
              <a:rPr lang="en-US" altLang="en-US" i="1"/>
              <a:t> = </a:t>
            </a:r>
            <a:r>
              <a:rPr lang="en-US" altLang="en-US">
                <a:sym typeface="Symbol" pitchFamily="18" charset="2"/>
              </a:rPr>
              <a:t></a:t>
            </a:r>
            <a:r>
              <a:rPr lang="en-US" altLang="en-US" baseline="-25000">
                <a:sym typeface="Symbol" pitchFamily="18" charset="2"/>
              </a:rPr>
              <a:t>0</a:t>
            </a:r>
            <a:r>
              <a:rPr lang="en-US" altLang="en-US" i="1" baseline="-25000"/>
              <a:t>j</a:t>
            </a:r>
            <a:r>
              <a:rPr lang="en-US" altLang="en-US" i="1"/>
              <a:t> + </a:t>
            </a:r>
            <a:r>
              <a:rPr lang="en-US" altLang="en-US">
                <a:sym typeface="Symbol" pitchFamily="18" charset="2"/>
              </a:rPr>
              <a:t></a:t>
            </a:r>
            <a:r>
              <a:rPr lang="en-US" altLang="en-US" baseline="-25000">
                <a:sym typeface="Symbol" pitchFamily="18" charset="2"/>
              </a:rPr>
              <a:t>1</a:t>
            </a:r>
            <a:r>
              <a:rPr lang="en-US" altLang="en-US" baseline="-25000"/>
              <a:t>j</a:t>
            </a:r>
            <a:r>
              <a:rPr lang="en-US" altLang="en-US"/>
              <a:t>(</a:t>
            </a:r>
            <a:r>
              <a:rPr lang="en-US" altLang="en-US" i="1"/>
              <a:t>X</a:t>
            </a:r>
            <a:r>
              <a:rPr lang="en-US" altLang="en-US" i="1" baseline="-25000"/>
              <a:t>ij </a:t>
            </a:r>
            <a:r>
              <a:rPr lang="en-US" altLang="en-US"/>
              <a:t>- </a:t>
            </a:r>
            <a:r>
              <a:rPr lang="en-US" altLang="en-US" i="1"/>
              <a:t>X</a:t>
            </a:r>
            <a:r>
              <a:rPr lang="en-US" altLang="en-US" baseline="-25000"/>
              <a:t>••</a:t>
            </a:r>
            <a:r>
              <a:rPr lang="en-US" altLang="en-US"/>
              <a:t>)</a:t>
            </a:r>
            <a:r>
              <a:rPr lang="en-US" altLang="en-US" i="1"/>
              <a:t>+r</a:t>
            </a:r>
            <a:r>
              <a:rPr lang="en-US" altLang="en-US" i="1" baseline="-25000"/>
              <a:t>ij</a:t>
            </a:r>
            <a:endParaRPr lang="en-US" altLang="en-US" baseline="-25000"/>
          </a:p>
          <a:p>
            <a:pPr lvl="1">
              <a:buFontTx/>
              <a:buNone/>
            </a:pPr>
            <a:r>
              <a:rPr lang="en-US" altLang="en-US">
                <a:sym typeface="Symbol" pitchFamily="18" charset="2"/>
              </a:rPr>
              <a:t></a:t>
            </a:r>
            <a:r>
              <a:rPr lang="en-US" altLang="en-US" baseline="-25000">
                <a:sym typeface="Symbol" pitchFamily="18" charset="2"/>
              </a:rPr>
              <a:t>0</a:t>
            </a:r>
            <a:r>
              <a:rPr lang="en-US" altLang="en-US" i="1" baseline="-25000"/>
              <a:t>j</a:t>
            </a:r>
            <a:r>
              <a:rPr lang="en-US" altLang="en-US" i="1"/>
              <a:t> = </a:t>
            </a:r>
            <a:r>
              <a:rPr lang="en-US" altLang="en-US" i="1">
                <a:sym typeface="Symbol" pitchFamily="18" charset="2"/>
              </a:rPr>
              <a:t></a:t>
            </a:r>
            <a:r>
              <a:rPr lang="en-US" altLang="en-US" baseline="-25000">
                <a:sym typeface="Symbol" pitchFamily="18" charset="2"/>
              </a:rPr>
              <a:t>00</a:t>
            </a:r>
            <a:r>
              <a:rPr lang="en-US" altLang="en-US" i="1"/>
              <a:t>+ </a:t>
            </a:r>
            <a:r>
              <a:rPr lang="en-US" altLang="en-US" i="1">
                <a:sym typeface="Symbol" pitchFamily="18" charset="2"/>
              </a:rPr>
              <a:t></a:t>
            </a:r>
            <a:r>
              <a:rPr lang="en-US" altLang="en-US" baseline="-25000">
                <a:sym typeface="Symbol" pitchFamily="18" charset="2"/>
              </a:rPr>
              <a:t>01</a:t>
            </a:r>
            <a:r>
              <a:rPr lang="en-US" altLang="en-US" i="1">
                <a:sym typeface="Symbol" pitchFamily="18" charset="2"/>
              </a:rPr>
              <a:t>G</a:t>
            </a:r>
            <a:r>
              <a:rPr lang="en-US" altLang="en-US" i="1" baseline="-25000">
                <a:sym typeface="Symbol" pitchFamily="18" charset="2"/>
              </a:rPr>
              <a:t>j</a:t>
            </a:r>
            <a:r>
              <a:rPr lang="en-US" altLang="en-US">
                <a:sym typeface="Symbol" pitchFamily="18" charset="2"/>
              </a:rPr>
              <a:t> +</a:t>
            </a:r>
            <a:r>
              <a:rPr lang="en-US" altLang="en-US" i="1"/>
              <a:t> u</a:t>
            </a:r>
            <a:r>
              <a:rPr lang="en-US" altLang="en-US" baseline="-25000"/>
              <a:t>0</a:t>
            </a:r>
            <a:r>
              <a:rPr lang="en-US" altLang="en-US" i="1" baseline="-25000"/>
              <a:t>j</a:t>
            </a:r>
          </a:p>
          <a:p>
            <a:pPr lvl="1">
              <a:buFontTx/>
              <a:buNone/>
            </a:pPr>
            <a:r>
              <a:rPr lang="en-US" altLang="en-US">
                <a:sym typeface="Symbol" pitchFamily="18" charset="2"/>
              </a:rPr>
              <a:t></a:t>
            </a:r>
            <a:r>
              <a:rPr lang="en-US" altLang="en-US" baseline="-25000">
                <a:sym typeface="Symbol" pitchFamily="18" charset="2"/>
              </a:rPr>
              <a:t>1</a:t>
            </a:r>
            <a:r>
              <a:rPr lang="en-US" altLang="en-US" i="1" baseline="-25000"/>
              <a:t>j</a:t>
            </a:r>
            <a:r>
              <a:rPr lang="en-US" altLang="en-US"/>
              <a:t> = </a:t>
            </a:r>
            <a:r>
              <a:rPr lang="en-US" altLang="en-US" i="1">
                <a:sym typeface="Symbol" pitchFamily="18" charset="2"/>
              </a:rPr>
              <a:t></a:t>
            </a:r>
            <a:r>
              <a:rPr lang="en-US" altLang="en-US" baseline="-25000">
                <a:sym typeface="Symbol" pitchFamily="18" charset="2"/>
              </a:rPr>
              <a:t>10 </a:t>
            </a:r>
            <a:r>
              <a:rPr lang="en-US" altLang="en-US" i="1"/>
              <a:t>+ </a:t>
            </a:r>
            <a:r>
              <a:rPr lang="en-US" altLang="en-US" i="1">
                <a:sym typeface="Symbol" pitchFamily="18" charset="2"/>
              </a:rPr>
              <a:t></a:t>
            </a:r>
            <a:r>
              <a:rPr lang="en-US" altLang="en-US" baseline="-25000">
                <a:sym typeface="Symbol" pitchFamily="18" charset="2"/>
              </a:rPr>
              <a:t>11</a:t>
            </a:r>
            <a:r>
              <a:rPr lang="en-US" altLang="en-US" i="1">
                <a:sym typeface="Symbol" pitchFamily="18" charset="2"/>
              </a:rPr>
              <a:t>G</a:t>
            </a:r>
            <a:r>
              <a:rPr lang="en-US" altLang="en-US" i="1" baseline="-25000">
                <a:sym typeface="Symbol" pitchFamily="18" charset="2"/>
              </a:rPr>
              <a:t>j</a:t>
            </a:r>
            <a:r>
              <a:rPr lang="en-US" altLang="en-US">
                <a:sym typeface="Symbol" pitchFamily="18" charset="2"/>
              </a:rPr>
              <a:t> +</a:t>
            </a:r>
            <a:r>
              <a:rPr lang="en-US" altLang="en-US" i="1"/>
              <a:t> u</a:t>
            </a:r>
            <a:r>
              <a:rPr lang="en-US" altLang="en-US" baseline="-25000"/>
              <a:t>1</a:t>
            </a:r>
            <a:r>
              <a:rPr lang="en-US" altLang="en-US" i="1" baseline="-25000"/>
              <a:t>j</a:t>
            </a:r>
            <a:endParaRPr lang="en-US" altLang="en-US" baseline="-25000">
              <a:sym typeface="Symbol" pitchFamily="18" charset="2"/>
            </a:endParaRPr>
          </a:p>
          <a:p>
            <a:pPr lvl="1"/>
            <a:r>
              <a:rPr lang="en-US" altLang="en-US" i="1">
                <a:sym typeface="Symbol" pitchFamily="18" charset="2"/>
              </a:rPr>
              <a:t></a:t>
            </a:r>
            <a:r>
              <a:rPr lang="en-US" altLang="en-US" baseline="-25000">
                <a:sym typeface="Symbol" pitchFamily="18" charset="2"/>
              </a:rPr>
              <a:t>11</a:t>
            </a:r>
            <a:r>
              <a:rPr lang="en-US" altLang="en-US">
                <a:sym typeface="Symbol" pitchFamily="18" charset="2"/>
              </a:rPr>
              <a:t> confounds </a:t>
            </a:r>
          </a:p>
          <a:p>
            <a:pPr lvl="2"/>
            <a:r>
              <a:rPr lang="en-US" altLang="en-US">
                <a:sym typeface="Symbol" pitchFamily="18" charset="2"/>
              </a:rPr>
              <a:t>Cross-Level interaction (</a:t>
            </a:r>
            <a:r>
              <a:rPr lang="en-US" altLang="en-US" i="1">
                <a:sym typeface="Symbol" pitchFamily="18" charset="2"/>
              </a:rPr>
              <a:t>X</a:t>
            </a:r>
            <a:r>
              <a:rPr lang="en-US" altLang="en-US" i="1" baseline="-25000">
                <a:sym typeface="Symbol" pitchFamily="18" charset="2"/>
              </a:rPr>
              <a:t>ij</a:t>
            </a:r>
            <a:r>
              <a:rPr lang="en-US" altLang="en-US">
                <a:sym typeface="Symbol" pitchFamily="18" charset="2"/>
              </a:rPr>
              <a:t> - </a:t>
            </a:r>
            <a:r>
              <a:rPr lang="en-US" altLang="en-US" i="1">
                <a:sym typeface="Symbol" pitchFamily="18" charset="2"/>
              </a:rPr>
              <a:t>X</a:t>
            </a:r>
            <a:r>
              <a:rPr lang="en-US" altLang="en-US" i="1" baseline="-25000">
                <a:sym typeface="Symbol" pitchFamily="18" charset="2"/>
              </a:rPr>
              <a:t>j</a:t>
            </a:r>
            <a:r>
              <a:rPr lang="en-US" altLang="en-US">
                <a:sym typeface="Symbol" pitchFamily="18" charset="2"/>
              </a:rPr>
              <a:t>)</a:t>
            </a:r>
            <a:r>
              <a:rPr lang="en-US" altLang="en-US" i="1">
                <a:sym typeface="Symbol" pitchFamily="18" charset="2"/>
              </a:rPr>
              <a:t>G</a:t>
            </a:r>
            <a:r>
              <a:rPr lang="en-US" altLang="en-US" i="1" baseline="-25000">
                <a:sym typeface="Symbol" pitchFamily="18" charset="2"/>
              </a:rPr>
              <a:t>j</a:t>
            </a:r>
            <a:endParaRPr lang="en-US" altLang="en-US">
              <a:sym typeface="Symbol" pitchFamily="18" charset="2"/>
            </a:endParaRPr>
          </a:p>
          <a:p>
            <a:pPr lvl="2"/>
            <a:r>
              <a:rPr lang="en-US" altLang="en-US">
                <a:sym typeface="Symbol" pitchFamily="18" charset="2"/>
              </a:rPr>
              <a:t>Between-Group Interaction </a:t>
            </a:r>
            <a:r>
              <a:rPr lang="en-US" altLang="en-US" i="1">
                <a:sym typeface="Symbol" pitchFamily="18" charset="2"/>
              </a:rPr>
              <a:t>X</a:t>
            </a:r>
            <a:r>
              <a:rPr lang="en-US" altLang="en-US" i="1" baseline="-25000">
                <a:sym typeface="Symbol" pitchFamily="18" charset="2"/>
              </a:rPr>
              <a:t>j</a:t>
            </a:r>
            <a:r>
              <a:rPr lang="en-US" altLang="en-US" i="1">
                <a:sym typeface="Symbol" pitchFamily="18" charset="2"/>
              </a:rPr>
              <a:t>G</a:t>
            </a:r>
            <a:r>
              <a:rPr lang="en-US" altLang="en-US" i="1" baseline="-25000">
                <a:sym typeface="Symbol" pitchFamily="18" charset="2"/>
              </a:rPr>
              <a:t>j</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460852733"/>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4854EF55-FA50-40CF-AB0C-0A96594E7159}" type="slidenum">
              <a:rPr lang="en-US" altLang="en-US"/>
              <a:pPr/>
              <a:t>333</a:t>
            </a:fld>
            <a:endParaRPr lang="en-US" altLang="en-US"/>
          </a:p>
        </p:txBody>
      </p:sp>
      <p:sp>
        <p:nvSpPr>
          <p:cNvPr id="504834" name="Rectangle 2"/>
          <p:cNvSpPr>
            <a:spLocks noGrp="1" noChangeArrowheads="1"/>
          </p:cNvSpPr>
          <p:nvPr>
            <p:ph type="title"/>
          </p:nvPr>
        </p:nvSpPr>
        <p:spPr/>
        <p:txBody>
          <a:bodyPr/>
          <a:lstStyle/>
          <a:p>
            <a:r>
              <a:rPr lang="en-US" altLang="en-US" dirty="0"/>
              <a:t>Grand Mean: Level-2 Variables</a:t>
            </a:r>
          </a:p>
        </p:txBody>
      </p:sp>
      <p:sp>
        <p:nvSpPr>
          <p:cNvPr id="504835" name="Rectangle 3"/>
          <p:cNvSpPr>
            <a:spLocks noGrp="1" noChangeArrowheads="1"/>
          </p:cNvSpPr>
          <p:nvPr>
            <p:ph type="body" idx="1"/>
          </p:nvPr>
        </p:nvSpPr>
        <p:spPr/>
        <p:txBody>
          <a:bodyPr/>
          <a:lstStyle/>
          <a:p>
            <a:r>
              <a:rPr lang="en-US" altLang="en-US" dirty="0"/>
              <a:t>Example: Two Data Sets</a:t>
            </a:r>
          </a:p>
          <a:p>
            <a:pPr lvl="1"/>
            <a:r>
              <a:rPr lang="en-US" altLang="en-US" sz="2000" dirty="0"/>
              <a:t>Data Set 1:  Cross-Level Interaction</a:t>
            </a:r>
          </a:p>
          <a:p>
            <a:pPr lvl="2"/>
            <a:r>
              <a:rPr lang="en-US" altLang="en-US" sz="2000" dirty="0"/>
              <a:t>1000 normally distributed numbers for a Y variable</a:t>
            </a:r>
          </a:p>
          <a:p>
            <a:pPr lvl="2"/>
            <a:r>
              <a:rPr lang="en-US" altLang="en-US" sz="2000" dirty="0"/>
              <a:t>Create first 500 X variables having a positive correlation with Y, and second 500 X variables having a negative correlation with Y</a:t>
            </a:r>
          </a:p>
          <a:p>
            <a:pPr lvl="2"/>
            <a:r>
              <a:rPr lang="en-US" altLang="en-US" sz="2000" dirty="0"/>
              <a:t>Create a Group ID Variable: 100 groups of size 10</a:t>
            </a:r>
          </a:p>
          <a:p>
            <a:pPr lvl="2"/>
            <a:r>
              <a:rPr lang="en-US" altLang="en-US" sz="2000" dirty="0"/>
              <a:t>Create a Group Variable (G):  First 50 groups get a value of 0, and second 50 groups get a value of 1</a:t>
            </a:r>
          </a:p>
          <a:p>
            <a:pPr lvl="2"/>
            <a:r>
              <a:rPr lang="en-US" altLang="en-US" sz="2000" dirty="0"/>
              <a:t>Group-level variable (G) will moderate individual-level X-Y relationship</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910430233"/>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Grand Mean: Level-2 Variables</a:t>
            </a:r>
            <a:endParaRPr lang="en-US" dirty="0"/>
          </a:p>
        </p:txBody>
      </p:sp>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5" name="Slide Number Placeholder 4"/>
          <p:cNvSpPr>
            <a:spLocks noGrp="1"/>
          </p:cNvSpPr>
          <p:nvPr>
            <p:ph type="sldNum" sz="quarter" idx="12"/>
          </p:nvPr>
        </p:nvSpPr>
        <p:spPr/>
        <p:txBody>
          <a:bodyPr/>
          <a:lstStyle/>
          <a:p>
            <a:fld id="{8099061C-68CE-40F0-8D87-9D3A8A097731}" type="slidenum">
              <a:rPr lang="en-US" altLang="en-US" smtClean="0"/>
              <a:pPr/>
              <a:t>334</a:t>
            </a:fld>
            <a:endParaRPr lang="en-US" altLang="en-US"/>
          </a:p>
        </p:txBody>
      </p:sp>
      <p:sp>
        <p:nvSpPr>
          <p:cNvPr id="6" name="Rectangle 5"/>
          <p:cNvSpPr/>
          <p:nvPr/>
        </p:nvSpPr>
        <p:spPr>
          <a:xfrm>
            <a:off x="490888" y="1219200"/>
            <a:ext cx="8364354" cy="4278094"/>
          </a:xfrm>
          <a:prstGeom prst="rect">
            <a:avLst/>
          </a:prstGeom>
          <a:ln>
            <a:solidFill>
              <a:schemeClr val="tx1"/>
            </a:solidFill>
          </a:ln>
        </p:spPr>
        <p:txBody>
          <a:bodyPr wrap="square">
            <a:spAutoFit/>
          </a:bodyPr>
          <a:lstStyle/>
          <a:p>
            <a:r>
              <a:rPr lang="en-US" altLang="en-US" sz="1600" dirty="0" err="1" smtClean="0">
                <a:latin typeface="Courier New" panose="02070309020205020404" pitchFamily="49" charset="0"/>
                <a:cs typeface="Courier New" panose="02070309020205020404" pitchFamily="49" charset="0"/>
              </a:rPr>
              <a:t>set.seed</a:t>
            </a:r>
            <a:r>
              <a:rPr lang="en-US" altLang="en-US" sz="1600" dirty="0" smtClean="0">
                <a:latin typeface="Courier New" panose="02070309020205020404" pitchFamily="49" charset="0"/>
                <a:cs typeface="Courier New" panose="02070309020205020404" pitchFamily="49" charset="0"/>
              </a:rPr>
              <a:t>(234323)</a:t>
            </a:r>
          </a:p>
          <a:p>
            <a:r>
              <a:rPr lang="en-US" altLang="en-US" sz="1600" dirty="0" smtClean="0">
                <a:latin typeface="Courier New" panose="02070309020205020404" pitchFamily="49" charset="0"/>
                <a:cs typeface="Courier New" panose="02070309020205020404" pitchFamily="49" charset="0"/>
              </a:rPr>
              <a:t>Y</a:t>
            </a:r>
            <a:r>
              <a:rPr lang="en-US" altLang="en-US" sz="1600" dirty="0">
                <a:latin typeface="Courier New" panose="02070309020205020404" pitchFamily="49" charset="0"/>
                <a:cs typeface="Courier New" panose="02070309020205020404" pitchFamily="49" charset="0"/>
              </a:rPr>
              <a:t>&lt;-</a:t>
            </a:r>
            <a:r>
              <a:rPr lang="en-US" altLang="en-US" sz="1600" dirty="0" err="1">
                <a:latin typeface="Courier New" panose="02070309020205020404" pitchFamily="49" charset="0"/>
                <a:cs typeface="Courier New" panose="02070309020205020404" pitchFamily="49" charset="0"/>
              </a:rPr>
              <a:t>rnorm</a:t>
            </a:r>
            <a:r>
              <a:rPr lang="en-US" altLang="en-US" sz="1600" dirty="0">
                <a:latin typeface="Courier New" panose="02070309020205020404" pitchFamily="49" charset="0"/>
                <a:cs typeface="Courier New" panose="02070309020205020404" pitchFamily="49" charset="0"/>
              </a:rPr>
              <a:t>(1000,10,1)</a:t>
            </a:r>
          </a:p>
          <a:p>
            <a:r>
              <a:rPr lang="en-US" altLang="en-US" sz="1600" dirty="0" err="1">
                <a:latin typeface="Courier New" panose="02070309020205020404" pitchFamily="49" charset="0"/>
                <a:cs typeface="Courier New" panose="02070309020205020404" pitchFamily="49" charset="0"/>
              </a:rPr>
              <a:t>Xa</a:t>
            </a:r>
            <a:r>
              <a:rPr lang="en-US" altLang="en-US" sz="1600" dirty="0">
                <a:latin typeface="Courier New" panose="02070309020205020404" pitchFamily="49" charset="0"/>
                <a:cs typeface="Courier New" panose="02070309020205020404" pitchFamily="49" charset="0"/>
              </a:rPr>
              <a:t>&lt;-</a:t>
            </a:r>
            <a:r>
              <a:rPr lang="en-US" altLang="en-US" sz="1600" dirty="0" err="1">
                <a:latin typeface="Courier New" panose="02070309020205020404" pitchFamily="49" charset="0"/>
                <a:cs typeface="Courier New" panose="02070309020205020404" pitchFamily="49" charset="0"/>
              </a:rPr>
              <a:t>sam.cor</a:t>
            </a:r>
            <a:r>
              <a:rPr lang="en-US" altLang="en-US" sz="1600" dirty="0">
                <a:latin typeface="Courier New" panose="02070309020205020404" pitchFamily="49" charset="0"/>
                <a:cs typeface="Courier New" panose="02070309020205020404" pitchFamily="49" charset="0"/>
              </a:rPr>
              <a:t>(Y[1:500],rho=.4)</a:t>
            </a:r>
          </a:p>
          <a:p>
            <a:r>
              <a:rPr lang="en-US" altLang="en-US" sz="1600" dirty="0" err="1">
                <a:latin typeface="Courier New" panose="02070309020205020404" pitchFamily="49" charset="0"/>
                <a:cs typeface="Courier New" panose="02070309020205020404" pitchFamily="49" charset="0"/>
              </a:rPr>
              <a:t>Xb</a:t>
            </a:r>
            <a:r>
              <a:rPr lang="en-US" altLang="en-US" sz="1600" dirty="0">
                <a:latin typeface="Courier New" panose="02070309020205020404" pitchFamily="49" charset="0"/>
                <a:cs typeface="Courier New" panose="02070309020205020404" pitchFamily="49" charset="0"/>
              </a:rPr>
              <a:t>&lt;-</a:t>
            </a:r>
            <a:r>
              <a:rPr lang="en-US" altLang="en-US" sz="1600" dirty="0" err="1">
                <a:latin typeface="Courier New" panose="02070309020205020404" pitchFamily="49" charset="0"/>
                <a:cs typeface="Courier New" panose="02070309020205020404" pitchFamily="49" charset="0"/>
              </a:rPr>
              <a:t>sam.cor</a:t>
            </a:r>
            <a:r>
              <a:rPr lang="en-US" altLang="en-US" sz="1600" dirty="0">
                <a:latin typeface="Courier New" panose="02070309020205020404" pitchFamily="49" charset="0"/>
                <a:cs typeface="Courier New" panose="02070309020205020404" pitchFamily="49" charset="0"/>
              </a:rPr>
              <a:t>(Y[1:500],rho=-.4)</a:t>
            </a:r>
          </a:p>
          <a:p>
            <a:r>
              <a:rPr lang="en-US" altLang="en-US" sz="1600" dirty="0">
                <a:latin typeface="Courier New" panose="02070309020205020404" pitchFamily="49" charset="0"/>
                <a:cs typeface="Courier New" panose="02070309020205020404" pitchFamily="49" charset="0"/>
              </a:rPr>
              <a:t>X1&lt;-c(</a:t>
            </a:r>
            <a:r>
              <a:rPr lang="en-US" altLang="en-US" sz="1600" dirty="0" err="1">
                <a:latin typeface="Courier New" panose="02070309020205020404" pitchFamily="49" charset="0"/>
                <a:cs typeface="Courier New" panose="02070309020205020404" pitchFamily="49" charset="0"/>
              </a:rPr>
              <a:t>Xa,Xb</a:t>
            </a:r>
            <a:r>
              <a:rPr lang="en-US" altLang="en-US" sz="1600" dirty="0">
                <a:latin typeface="Courier New" panose="02070309020205020404" pitchFamily="49" charset="0"/>
                <a:cs typeface="Courier New" panose="02070309020205020404" pitchFamily="49" charset="0"/>
              </a:rPr>
              <a:t>)</a:t>
            </a:r>
          </a:p>
          <a:p>
            <a:r>
              <a:rPr lang="en-US" altLang="en-US" sz="1600" dirty="0">
                <a:latin typeface="Courier New" panose="02070309020205020404" pitchFamily="49" charset="0"/>
                <a:cs typeface="Courier New" panose="02070309020205020404" pitchFamily="49" charset="0"/>
              </a:rPr>
              <a:t>G1&lt;-rep(0:1,each=500</a:t>
            </a:r>
            <a:r>
              <a:rPr lang="en-US" altLang="en-US" sz="1600" dirty="0" smtClean="0">
                <a:latin typeface="Courier New" panose="02070309020205020404" pitchFamily="49" charset="0"/>
                <a:cs typeface="Courier New" panose="02070309020205020404" pitchFamily="49" charset="0"/>
              </a:rPr>
              <a:t>)  #Group-level predictor</a:t>
            </a:r>
            <a:endParaRPr lang="en-US" altLang="en-US" sz="1600" dirty="0">
              <a:latin typeface="Courier New" panose="02070309020205020404" pitchFamily="49" charset="0"/>
              <a:cs typeface="Courier New" panose="02070309020205020404" pitchFamily="49" charset="0"/>
            </a:endParaRPr>
          </a:p>
          <a:p>
            <a:r>
              <a:rPr lang="en-US" altLang="en-US" sz="1600" dirty="0">
                <a:latin typeface="Courier New" panose="02070309020205020404" pitchFamily="49" charset="0"/>
                <a:cs typeface="Courier New" panose="02070309020205020404" pitchFamily="49" charset="0"/>
              </a:rPr>
              <a:t>GID&lt;-rep(1:100,each=10</a:t>
            </a:r>
            <a:r>
              <a:rPr lang="en-US" altLang="en-US" sz="1600" dirty="0" smtClean="0">
                <a:latin typeface="Courier New" panose="02070309020205020404" pitchFamily="49" charset="0"/>
                <a:cs typeface="Courier New" panose="02070309020205020404" pitchFamily="49" charset="0"/>
              </a:rPr>
              <a:t>) #Group ID</a:t>
            </a:r>
            <a:endParaRPr lang="en-US" altLang="en-US" sz="1600" dirty="0">
              <a:latin typeface="Courier New" panose="02070309020205020404" pitchFamily="49" charset="0"/>
              <a:cs typeface="Courier New" panose="02070309020205020404" pitchFamily="49" charset="0"/>
            </a:endParaRPr>
          </a:p>
          <a:p>
            <a:r>
              <a:rPr lang="en-US" altLang="en-US" sz="1600" dirty="0">
                <a:latin typeface="Courier New" panose="02070309020205020404" pitchFamily="49" charset="0"/>
                <a:cs typeface="Courier New" panose="02070309020205020404" pitchFamily="49" charset="0"/>
              </a:rPr>
              <a:t>CENEX1&lt;-</a:t>
            </a:r>
            <a:r>
              <a:rPr lang="en-US" altLang="en-US" sz="1600" dirty="0" err="1">
                <a:latin typeface="Courier New" panose="02070309020205020404" pitchFamily="49" charset="0"/>
                <a:cs typeface="Courier New" panose="02070309020205020404" pitchFamily="49" charset="0"/>
              </a:rPr>
              <a:t>data.frame</a:t>
            </a:r>
            <a:r>
              <a:rPr lang="en-US" altLang="en-US" sz="1600" dirty="0">
                <a:latin typeface="Courier New" panose="02070309020205020404" pitchFamily="49" charset="0"/>
                <a:cs typeface="Courier New" panose="02070309020205020404" pitchFamily="49" charset="0"/>
              </a:rPr>
              <a:t>(Y,X1,G1,GID</a:t>
            </a:r>
            <a:r>
              <a:rPr lang="en-US" altLang="en-US" sz="1600" dirty="0" smtClean="0">
                <a:latin typeface="Courier New" panose="02070309020205020404" pitchFamily="49" charset="0"/>
                <a:cs typeface="Courier New" panose="02070309020205020404" pitchFamily="49" charset="0"/>
              </a:rPr>
              <a:t>)</a:t>
            </a:r>
          </a:p>
          <a:p>
            <a:endParaRPr lang="en-US" altLang="en-US" sz="1600" dirty="0">
              <a:latin typeface="Courier New" panose="02070309020205020404" pitchFamily="49" charset="0"/>
              <a:cs typeface="Courier New" panose="02070309020205020404" pitchFamily="49" charset="0"/>
            </a:endParaRPr>
          </a:p>
          <a:p>
            <a:r>
              <a:rPr lang="en-US" altLang="en-US" sz="1600" dirty="0" err="1" smtClean="0">
                <a:latin typeface="Courier New" pitchFamily="49" charset="0"/>
              </a:rPr>
              <a:t>tmod</a:t>
            </a:r>
            <a:r>
              <a:rPr lang="en-US" altLang="en-US" sz="1600" dirty="0">
                <a:latin typeface="Courier New" pitchFamily="49" charset="0"/>
              </a:rPr>
              <a:t>&lt;-</a:t>
            </a:r>
            <a:r>
              <a:rPr lang="en-US" altLang="en-US" sz="1600" dirty="0" err="1" smtClean="0">
                <a:latin typeface="Courier New" pitchFamily="49" charset="0"/>
              </a:rPr>
              <a:t>lme</a:t>
            </a:r>
            <a:r>
              <a:rPr lang="en-US" altLang="en-US" sz="1600" dirty="0" smtClean="0">
                <a:latin typeface="Courier New" pitchFamily="49" charset="0"/>
              </a:rPr>
              <a:t>(Y~X1,random</a:t>
            </a:r>
            <a:r>
              <a:rPr lang="en-US" altLang="en-US" sz="1600" dirty="0">
                <a:latin typeface="Courier New" pitchFamily="49" charset="0"/>
              </a:rPr>
              <a:t>=~</a:t>
            </a:r>
            <a:r>
              <a:rPr lang="en-US" altLang="en-US" sz="1600" dirty="0" smtClean="0">
                <a:latin typeface="Courier New" pitchFamily="49" charset="0"/>
              </a:rPr>
              <a:t>1|GID,CENEX1,control=list(opt</a:t>
            </a:r>
            <a:r>
              <a:rPr lang="en-US" altLang="en-US" sz="1600" dirty="0">
                <a:latin typeface="Courier New" panose="02070309020205020404" pitchFamily="49" charset="0"/>
              </a:rPr>
              <a:t>="</a:t>
            </a:r>
            <a:r>
              <a:rPr lang="en-US" altLang="en-US" sz="1600" dirty="0" err="1">
                <a:latin typeface="Courier New" panose="02070309020205020404" pitchFamily="49" charset="0"/>
              </a:rPr>
              <a:t>optim</a:t>
            </a:r>
            <a:r>
              <a:rPr lang="en-US" altLang="en-US" sz="1600" dirty="0">
                <a:latin typeface="Courier New" panose="02070309020205020404" pitchFamily="49" charset="0"/>
              </a:rPr>
              <a:t>")</a:t>
            </a:r>
            <a:r>
              <a:rPr lang="en-US" altLang="en-US" sz="1600" dirty="0" smtClean="0">
                <a:latin typeface="Courier New" pitchFamily="49" charset="0"/>
              </a:rPr>
              <a:t>)</a:t>
            </a:r>
          </a:p>
          <a:p>
            <a:r>
              <a:rPr lang="en-US" altLang="en-US" sz="1600" dirty="0" smtClean="0">
                <a:latin typeface="Courier New" pitchFamily="49" charset="0"/>
              </a:rPr>
              <a:t>tmod2&lt;-update(</a:t>
            </a:r>
            <a:r>
              <a:rPr lang="en-US" altLang="en-US" sz="1600" dirty="0" err="1" smtClean="0">
                <a:latin typeface="Courier New" pitchFamily="49" charset="0"/>
              </a:rPr>
              <a:t>tmod,random</a:t>
            </a:r>
            <a:r>
              <a:rPr lang="en-US" altLang="en-US" sz="1600" dirty="0" smtClean="0">
                <a:latin typeface="Courier New" pitchFamily="49" charset="0"/>
              </a:rPr>
              <a:t>=~X1|GID)</a:t>
            </a:r>
          </a:p>
          <a:p>
            <a:endParaRPr lang="en-US" altLang="en-US" sz="1600" dirty="0" smtClean="0">
              <a:latin typeface="Courier New" pitchFamily="49" charset="0"/>
            </a:endParaRPr>
          </a:p>
          <a:p>
            <a:r>
              <a:rPr lang="en-US" altLang="en-US" sz="1600" dirty="0">
                <a:latin typeface="Courier New" pitchFamily="49" charset="0"/>
              </a:rPr>
              <a:t>&gt; </a:t>
            </a:r>
            <a:r>
              <a:rPr lang="en-US" altLang="en-US" sz="1600" dirty="0" err="1">
                <a:latin typeface="Courier New" pitchFamily="49" charset="0"/>
              </a:rPr>
              <a:t>anova</a:t>
            </a:r>
            <a:r>
              <a:rPr lang="en-US" altLang="en-US" sz="1600" dirty="0">
                <a:latin typeface="Courier New" pitchFamily="49" charset="0"/>
              </a:rPr>
              <a:t>(tmod,tmod2)</a:t>
            </a:r>
          </a:p>
          <a:p>
            <a:r>
              <a:rPr lang="en-US" altLang="en-US" sz="1600" dirty="0">
                <a:latin typeface="Courier New" pitchFamily="49" charset="0"/>
              </a:rPr>
              <a:t>      Model </a:t>
            </a:r>
            <a:r>
              <a:rPr lang="en-US" altLang="en-US" sz="1600" dirty="0" err="1">
                <a:latin typeface="Courier New" pitchFamily="49" charset="0"/>
              </a:rPr>
              <a:t>df</a:t>
            </a:r>
            <a:r>
              <a:rPr lang="en-US" altLang="en-US" sz="1600" dirty="0">
                <a:latin typeface="Courier New" pitchFamily="49" charset="0"/>
              </a:rPr>
              <a:t>      AIC      BIC    </a:t>
            </a:r>
            <a:r>
              <a:rPr lang="en-US" altLang="en-US" sz="1600" dirty="0" err="1">
                <a:latin typeface="Courier New" pitchFamily="49" charset="0"/>
              </a:rPr>
              <a:t>logLik</a:t>
            </a:r>
            <a:r>
              <a:rPr lang="en-US" altLang="en-US" sz="1600" dirty="0">
                <a:latin typeface="Courier New" pitchFamily="49" charset="0"/>
              </a:rPr>
              <a:t>   Test  </a:t>
            </a:r>
            <a:r>
              <a:rPr lang="en-US" altLang="en-US" sz="1600" dirty="0" err="1">
                <a:latin typeface="Courier New" pitchFamily="49" charset="0"/>
              </a:rPr>
              <a:t>L.Ratio</a:t>
            </a:r>
            <a:r>
              <a:rPr lang="en-US" altLang="en-US" sz="1600" dirty="0">
                <a:latin typeface="Courier New" pitchFamily="49" charset="0"/>
              </a:rPr>
              <a:t> p-value</a:t>
            </a:r>
          </a:p>
          <a:p>
            <a:r>
              <a:rPr lang="en-US" altLang="en-US" sz="1600" dirty="0" err="1">
                <a:latin typeface="Courier New" pitchFamily="49" charset="0"/>
              </a:rPr>
              <a:t>tmod</a:t>
            </a:r>
            <a:r>
              <a:rPr lang="en-US" altLang="en-US" sz="1600" dirty="0">
                <a:latin typeface="Courier New" pitchFamily="49" charset="0"/>
              </a:rPr>
              <a:t>      1  4 2877.316 2896.939 -1434.658                        </a:t>
            </a:r>
          </a:p>
          <a:p>
            <a:r>
              <a:rPr lang="en-US" altLang="en-US" sz="1600" dirty="0">
                <a:latin typeface="Courier New" pitchFamily="49" charset="0"/>
              </a:rPr>
              <a:t>tmod2     2  6 2875.055 2904.489 -1431.527 1 vs 2 6.261004  0.0437</a:t>
            </a:r>
          </a:p>
          <a:p>
            <a:endParaRPr lang="en-US" altLang="en-US" sz="1600" dirty="0">
              <a:latin typeface="Courier New" panose="02070309020205020404" pitchFamily="49" charset="0"/>
              <a:cs typeface="Courier New" panose="02070309020205020404" pitchFamily="49"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2535721823"/>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2"/>
          <p:cNvSpPr>
            <a:spLocks noGrp="1"/>
          </p:cNvSpPr>
          <p:nvPr>
            <p:ph type="dt" sz="half" idx="10"/>
          </p:nvPr>
        </p:nvSpPr>
        <p:spPr/>
        <p:txBody>
          <a:bodyPr/>
          <a:lstStyle/>
          <a:p>
            <a:r>
              <a:rPr lang="en-US" altLang="en-US" smtClean="0"/>
              <a:t>May 30, 2015 Version</a:t>
            </a:r>
            <a:endParaRPr lang="en-US" altLang="en-US"/>
          </a:p>
        </p:txBody>
      </p:sp>
      <p:sp>
        <p:nvSpPr>
          <p:cNvPr id="8" name="Slide Number Placeholder 4"/>
          <p:cNvSpPr>
            <a:spLocks noGrp="1"/>
          </p:cNvSpPr>
          <p:nvPr>
            <p:ph type="sldNum" sz="quarter" idx="12"/>
          </p:nvPr>
        </p:nvSpPr>
        <p:spPr/>
        <p:txBody>
          <a:bodyPr/>
          <a:lstStyle/>
          <a:p>
            <a:fld id="{01217100-74DE-485F-8037-CB2FB4266455}" type="slidenum">
              <a:rPr lang="en-US" altLang="en-US"/>
              <a:pPr/>
              <a:t>335</a:t>
            </a:fld>
            <a:endParaRPr lang="en-US" altLang="en-US"/>
          </a:p>
        </p:txBody>
      </p:sp>
      <p:sp>
        <p:nvSpPr>
          <p:cNvPr id="522242" name="Rectangle 2"/>
          <p:cNvSpPr>
            <a:spLocks noGrp="1" noChangeArrowheads="1"/>
          </p:cNvSpPr>
          <p:nvPr>
            <p:ph type="title"/>
          </p:nvPr>
        </p:nvSpPr>
        <p:spPr/>
        <p:txBody>
          <a:bodyPr/>
          <a:lstStyle/>
          <a:p>
            <a:r>
              <a:rPr lang="en-US" altLang="en-US"/>
              <a:t>Grand-Mean: Level-2 Variables</a:t>
            </a:r>
          </a:p>
        </p:txBody>
      </p:sp>
      <p:pic>
        <p:nvPicPr>
          <p:cNvPr id="2" name="Picture 1"/>
          <p:cNvPicPr>
            <a:picLocks noChangeAspect="1"/>
          </p:cNvPicPr>
          <p:nvPr/>
        </p:nvPicPr>
        <p:blipFill>
          <a:blip r:embed="rId3"/>
          <a:stretch>
            <a:fillRect/>
          </a:stretch>
        </p:blipFill>
        <p:spPr>
          <a:xfrm>
            <a:off x="1177418" y="1942534"/>
            <a:ext cx="4491862" cy="4479964"/>
          </a:xfrm>
          <a:prstGeom prst="rect">
            <a:avLst/>
          </a:prstGeom>
        </p:spPr>
      </p:pic>
      <p:sp>
        <p:nvSpPr>
          <p:cNvPr id="3" name="Rectangle 2"/>
          <p:cNvSpPr/>
          <p:nvPr/>
        </p:nvSpPr>
        <p:spPr>
          <a:xfrm>
            <a:off x="2180121" y="1357759"/>
            <a:ext cx="5722219" cy="584775"/>
          </a:xfrm>
          <a:prstGeom prst="rect">
            <a:avLst/>
          </a:prstGeom>
        </p:spPr>
        <p:txBody>
          <a:bodyPr wrap="square">
            <a:spAutoFit/>
          </a:bodyPr>
          <a:lstStyle/>
          <a:p>
            <a:r>
              <a:rPr lang="en-US" sz="1600" dirty="0" smtClean="0">
                <a:latin typeface="Courier New" panose="02070309020205020404" pitchFamily="49" charset="0"/>
                <a:cs typeface="Courier New" panose="02070309020205020404" pitchFamily="49" charset="0"/>
              </a:rPr>
              <a:t>&gt; </a:t>
            </a:r>
            <a:r>
              <a:rPr lang="en-US" sz="1600" dirty="0" err="1" smtClean="0">
                <a:latin typeface="Courier New" panose="02070309020205020404" pitchFamily="49" charset="0"/>
                <a:cs typeface="Courier New" panose="02070309020205020404" pitchFamily="49" charset="0"/>
              </a:rPr>
              <a:t>xyplot</a:t>
            </a:r>
            <a:r>
              <a:rPr lang="en-US" sz="1600" dirty="0" smtClean="0">
                <a:latin typeface="Courier New" panose="02070309020205020404" pitchFamily="49" charset="0"/>
                <a:cs typeface="Courier New" panose="02070309020205020404" pitchFamily="49" charset="0"/>
              </a:rPr>
              <a:t>(Y~X1|GID,CENEX1[c(1:180,821:1000</a:t>
            </a:r>
            <a:r>
              <a:rPr lang="en-US" sz="1600" dirty="0">
                <a:latin typeface="Courier New" panose="02070309020205020404" pitchFamily="49" charset="0"/>
                <a:cs typeface="Courier New" panose="02070309020205020404" pitchFamily="49" charset="0"/>
              </a:rPr>
              <a:t>),],</a:t>
            </a:r>
          </a:p>
          <a:p>
            <a:r>
              <a:rPr lang="en-US" sz="1600" dirty="0" smtClean="0">
                <a:latin typeface="Courier New" panose="02070309020205020404" pitchFamily="49" charset="0"/>
                <a:cs typeface="Courier New" panose="02070309020205020404" pitchFamily="49" charset="0"/>
              </a:rPr>
              <a:t>  type=c</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p","g","r</a:t>
            </a:r>
            <a:r>
              <a:rPr lang="en-US" sz="1600" dirty="0">
                <a:latin typeface="Courier New" panose="02070309020205020404" pitchFamily="49" charset="0"/>
                <a:cs typeface="Courier New" panose="02070309020205020404" pitchFamily="49" charset="0"/>
              </a:rPr>
              <a:t>"))</a:t>
            </a:r>
          </a:p>
        </p:txBody>
      </p:sp>
      <p:sp>
        <p:nvSpPr>
          <p:cNvPr id="4" name="TextBox 3"/>
          <p:cNvSpPr txBox="1"/>
          <p:nvPr/>
        </p:nvSpPr>
        <p:spPr>
          <a:xfrm>
            <a:off x="5195235" y="1880973"/>
            <a:ext cx="1462260" cy="2646878"/>
          </a:xfrm>
          <a:prstGeom prst="rect">
            <a:avLst/>
          </a:prstGeom>
          <a:noFill/>
        </p:spPr>
        <p:txBody>
          <a:bodyPr wrap="none" rtlCol="0">
            <a:spAutoFit/>
          </a:bodyPr>
          <a:lstStyle/>
          <a:p>
            <a:r>
              <a:rPr lang="en-US" sz="16600" dirty="0">
                <a:latin typeface="Courier New" panose="02070309020205020404" pitchFamily="49" charset="0"/>
                <a:cs typeface="Courier New" panose="02070309020205020404" pitchFamily="49" charset="0"/>
              </a:rPr>
              <a:t>]</a:t>
            </a:r>
          </a:p>
        </p:txBody>
      </p:sp>
      <p:sp>
        <p:nvSpPr>
          <p:cNvPr id="11" name="TextBox 10"/>
          <p:cNvSpPr txBox="1"/>
          <p:nvPr/>
        </p:nvSpPr>
        <p:spPr>
          <a:xfrm>
            <a:off x="5193630" y="3717799"/>
            <a:ext cx="1462260" cy="2646878"/>
          </a:xfrm>
          <a:prstGeom prst="rect">
            <a:avLst/>
          </a:prstGeom>
          <a:noFill/>
        </p:spPr>
        <p:txBody>
          <a:bodyPr wrap="none" rtlCol="0">
            <a:spAutoFit/>
          </a:bodyPr>
          <a:lstStyle/>
          <a:p>
            <a:r>
              <a:rPr lang="en-US" sz="16600" dirty="0">
                <a:latin typeface="Courier New" panose="02070309020205020404" pitchFamily="49" charset="0"/>
                <a:cs typeface="Courier New" panose="02070309020205020404" pitchFamily="49" charset="0"/>
              </a:rPr>
              <a:t>]</a:t>
            </a:r>
          </a:p>
        </p:txBody>
      </p:sp>
      <p:sp>
        <p:nvSpPr>
          <p:cNvPr id="5" name="Rectangle 4"/>
          <p:cNvSpPr/>
          <p:nvPr/>
        </p:nvSpPr>
        <p:spPr>
          <a:xfrm>
            <a:off x="6029438" y="4892266"/>
            <a:ext cx="2529860" cy="584775"/>
          </a:xfrm>
          <a:prstGeom prst="rect">
            <a:avLst/>
          </a:prstGeom>
        </p:spPr>
        <p:txBody>
          <a:bodyPr wrap="none">
            <a:spAutoFit/>
          </a:bodyPr>
          <a:lstStyle/>
          <a:p>
            <a:r>
              <a:rPr lang="en-US" sz="1600" dirty="0" smtClean="0">
                <a:latin typeface="Courier New" panose="02070309020205020404" pitchFamily="49" charset="0"/>
                <a:cs typeface="Courier New" panose="02070309020205020404" pitchFamily="49" charset="0"/>
              </a:rPr>
              <a:t>18 Groups from:</a:t>
            </a:r>
          </a:p>
          <a:p>
            <a:r>
              <a:rPr lang="en-US" sz="1600" dirty="0" smtClean="0">
                <a:latin typeface="Courier New" panose="02070309020205020404" pitchFamily="49" charset="0"/>
                <a:cs typeface="Courier New" panose="02070309020205020404" pitchFamily="49" charset="0"/>
              </a:rPr>
              <a:t>Sample </a:t>
            </a:r>
            <a:r>
              <a:rPr lang="en-US" sz="1600" dirty="0" err="1">
                <a:latin typeface="Courier New" panose="02070309020205020404" pitchFamily="49" charset="0"/>
                <a:cs typeface="Courier New" panose="02070309020205020404" pitchFamily="49" charset="0"/>
              </a:rPr>
              <a:t>corr</a:t>
            </a:r>
            <a:r>
              <a:rPr lang="en-US" sz="1600" dirty="0">
                <a:latin typeface="Courier New" panose="02070309020205020404" pitchFamily="49" charset="0"/>
                <a:cs typeface="Courier New" panose="02070309020205020404" pitchFamily="49" charset="0"/>
              </a:rPr>
              <a:t> =  </a:t>
            </a:r>
            <a:r>
              <a:rPr lang="en-US" sz="1600" dirty="0" smtClean="0">
                <a:latin typeface="Courier New" panose="02070309020205020404" pitchFamily="49" charset="0"/>
                <a:cs typeface="Courier New" panose="02070309020205020404" pitchFamily="49" charset="0"/>
              </a:rPr>
              <a:t>0.43</a:t>
            </a:r>
            <a:endParaRPr lang="en-US" sz="1600" dirty="0">
              <a:latin typeface="Courier New" panose="02070309020205020404" pitchFamily="49" charset="0"/>
              <a:cs typeface="Courier New" panose="02070309020205020404" pitchFamily="49" charset="0"/>
            </a:endParaRPr>
          </a:p>
        </p:txBody>
      </p:sp>
      <p:sp>
        <p:nvSpPr>
          <p:cNvPr id="13" name="Rectangle 12"/>
          <p:cNvSpPr/>
          <p:nvPr/>
        </p:nvSpPr>
        <p:spPr>
          <a:xfrm>
            <a:off x="6037460" y="3071483"/>
            <a:ext cx="2529860" cy="584775"/>
          </a:xfrm>
          <a:prstGeom prst="rect">
            <a:avLst/>
          </a:prstGeom>
        </p:spPr>
        <p:txBody>
          <a:bodyPr wrap="none">
            <a:spAutoFit/>
          </a:bodyPr>
          <a:lstStyle/>
          <a:p>
            <a:r>
              <a:rPr lang="en-US" sz="1600" dirty="0" smtClean="0">
                <a:latin typeface="Courier New" panose="02070309020205020404" pitchFamily="49" charset="0"/>
                <a:cs typeface="Courier New" panose="02070309020205020404" pitchFamily="49" charset="0"/>
              </a:rPr>
              <a:t>18 Groups from:</a:t>
            </a:r>
          </a:p>
          <a:p>
            <a:r>
              <a:rPr lang="en-US" sz="1600" dirty="0" smtClean="0">
                <a:latin typeface="Courier New" panose="02070309020205020404" pitchFamily="49" charset="0"/>
                <a:cs typeface="Courier New" panose="02070309020205020404" pitchFamily="49" charset="0"/>
              </a:rPr>
              <a:t>Sample </a:t>
            </a:r>
            <a:r>
              <a:rPr lang="en-US" sz="1600" dirty="0" err="1">
                <a:latin typeface="Courier New" panose="02070309020205020404" pitchFamily="49" charset="0"/>
                <a:cs typeface="Courier New" panose="02070309020205020404" pitchFamily="49" charset="0"/>
              </a:rPr>
              <a:t>corr</a:t>
            </a:r>
            <a:r>
              <a:rPr lang="en-US" sz="1600" dirty="0">
                <a:latin typeface="Courier New" panose="02070309020205020404" pitchFamily="49" charset="0"/>
                <a:cs typeface="Courier New" panose="02070309020205020404" pitchFamily="49" charset="0"/>
              </a:rPr>
              <a:t> = </a:t>
            </a:r>
            <a:r>
              <a:rPr lang="en-US" sz="1600" dirty="0" smtClean="0">
                <a:latin typeface="Courier New" panose="02070309020205020404" pitchFamily="49" charset="0"/>
                <a:cs typeface="Courier New" panose="02070309020205020404" pitchFamily="49" charset="0"/>
              </a:rPr>
              <a:t>-0.38</a:t>
            </a:r>
            <a:endParaRPr lang="en-US" sz="1600" dirty="0">
              <a:latin typeface="Courier New" panose="02070309020205020404" pitchFamily="49" charset="0"/>
              <a:cs typeface="Courier New" panose="02070309020205020404" pitchFamily="49" charset="0"/>
            </a:endParaRPr>
          </a:p>
        </p:txBody>
      </p:sp>
      <p:sp>
        <p:nvSpPr>
          <p:cNvPr id="7" name="Footer Placeholder 6"/>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448655801"/>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ECEA1214-4A0B-426E-B3A5-F5193BEAC94E}" type="slidenum">
              <a:rPr lang="en-US" altLang="en-US"/>
              <a:pPr/>
              <a:t>336</a:t>
            </a:fld>
            <a:endParaRPr lang="en-US" altLang="en-US"/>
          </a:p>
        </p:txBody>
      </p:sp>
      <p:sp>
        <p:nvSpPr>
          <p:cNvPr id="509954" name="Rectangle 2"/>
          <p:cNvSpPr>
            <a:spLocks noGrp="1" noChangeArrowheads="1"/>
          </p:cNvSpPr>
          <p:nvPr>
            <p:ph type="title"/>
          </p:nvPr>
        </p:nvSpPr>
        <p:spPr/>
        <p:txBody>
          <a:bodyPr/>
          <a:lstStyle/>
          <a:p>
            <a:r>
              <a:rPr lang="en-US" altLang="en-US"/>
              <a:t>Grand-Mean:  Level-2 Variables</a:t>
            </a:r>
          </a:p>
        </p:txBody>
      </p:sp>
      <p:sp>
        <p:nvSpPr>
          <p:cNvPr id="509955" name="Rectangle 3"/>
          <p:cNvSpPr>
            <a:spLocks noGrp="1" noChangeArrowheads="1"/>
          </p:cNvSpPr>
          <p:nvPr>
            <p:ph type="body" idx="1"/>
          </p:nvPr>
        </p:nvSpPr>
        <p:spPr/>
        <p:txBody>
          <a:bodyPr/>
          <a:lstStyle/>
          <a:p>
            <a:pPr>
              <a:buFontTx/>
              <a:buNone/>
            </a:pPr>
            <a:r>
              <a:rPr lang="en-US" altLang="en-US" sz="1600" dirty="0">
                <a:latin typeface="Courier New" pitchFamily="49" charset="0"/>
              </a:rPr>
              <a:t>&gt; </a:t>
            </a:r>
            <a:r>
              <a:rPr lang="en-US" altLang="en-US" sz="1600" dirty="0" err="1">
                <a:latin typeface="Courier New" pitchFamily="49" charset="0"/>
              </a:rPr>
              <a:t>tmod</a:t>
            </a:r>
            <a:r>
              <a:rPr lang="en-US" altLang="en-US" sz="1600" dirty="0">
                <a:latin typeface="Courier New" pitchFamily="49" charset="0"/>
              </a:rPr>
              <a:t>&lt;-</a:t>
            </a:r>
            <a:r>
              <a:rPr lang="en-US" altLang="en-US" sz="1600" dirty="0" err="1">
                <a:latin typeface="Courier New" pitchFamily="49" charset="0"/>
              </a:rPr>
              <a:t>lme</a:t>
            </a:r>
            <a:r>
              <a:rPr lang="en-US" altLang="en-US" sz="1600" dirty="0">
                <a:latin typeface="Courier New" pitchFamily="49" charset="0"/>
              </a:rPr>
              <a:t>(Y~I(X1-mean(X1))*G1,random=~1|GID,CENEX1)</a:t>
            </a:r>
          </a:p>
          <a:p>
            <a:pPr>
              <a:buFontTx/>
              <a:buNone/>
            </a:pPr>
            <a:r>
              <a:rPr lang="en-US" altLang="en-US" sz="1600" dirty="0">
                <a:latin typeface="Courier New" pitchFamily="49" charset="0"/>
              </a:rPr>
              <a:t>&gt; round(summary(</a:t>
            </a:r>
            <a:r>
              <a:rPr lang="en-US" altLang="en-US" sz="1600" dirty="0" err="1">
                <a:latin typeface="Courier New" pitchFamily="49" charset="0"/>
              </a:rPr>
              <a:t>tmod</a:t>
            </a:r>
            <a:r>
              <a:rPr lang="en-US" altLang="en-US" sz="1600" dirty="0">
                <a:latin typeface="Courier New" pitchFamily="49" charset="0"/>
              </a:rPr>
              <a:t>)$</a:t>
            </a:r>
            <a:r>
              <a:rPr lang="en-US" altLang="en-US" sz="1600" dirty="0" err="1">
                <a:latin typeface="Courier New" pitchFamily="49" charset="0"/>
              </a:rPr>
              <a:t>tTable,dig</a:t>
            </a:r>
            <a:r>
              <a:rPr lang="en-US" altLang="en-US" sz="1600" dirty="0">
                <a:latin typeface="Courier New" pitchFamily="49" charset="0"/>
              </a:rPr>
              <a:t>=4)</a:t>
            </a:r>
          </a:p>
          <a:p>
            <a:pPr>
              <a:buFontTx/>
              <a:buNone/>
            </a:pPr>
            <a:r>
              <a:rPr lang="en-US" altLang="en-US" sz="1600" dirty="0">
                <a:latin typeface="Courier New" pitchFamily="49" charset="0"/>
              </a:rPr>
              <a:t>                      Value </a:t>
            </a:r>
            <a:r>
              <a:rPr lang="en-US" altLang="en-US" sz="1600" dirty="0" err="1">
                <a:latin typeface="Courier New" pitchFamily="49" charset="0"/>
              </a:rPr>
              <a:t>Std.Error</a:t>
            </a:r>
            <a:r>
              <a:rPr lang="en-US" altLang="en-US" sz="1600" dirty="0">
                <a:latin typeface="Courier New" pitchFamily="49" charset="0"/>
              </a:rPr>
              <a:t>  DF  t-value p-value</a:t>
            </a:r>
          </a:p>
          <a:p>
            <a:pPr>
              <a:buFontTx/>
              <a:buNone/>
            </a:pPr>
            <a:r>
              <a:rPr lang="en-US" altLang="en-US" sz="1600" dirty="0">
                <a:latin typeface="Courier New" pitchFamily="49" charset="0"/>
              </a:rPr>
              <a:t>(Intercept)          9.8983    0.0442 898 224.1426  0.0000</a:t>
            </a:r>
          </a:p>
          <a:p>
            <a:pPr>
              <a:buFontTx/>
              <a:buNone/>
            </a:pPr>
            <a:r>
              <a:rPr lang="en-US" altLang="en-US" sz="1600" dirty="0">
                <a:latin typeface="Courier New" pitchFamily="49" charset="0"/>
              </a:rPr>
              <a:t>I(X1 - mean(X1))     0.4511    0.0424 898  10.6466  0.0000</a:t>
            </a:r>
          </a:p>
          <a:p>
            <a:pPr>
              <a:buFontTx/>
              <a:buNone/>
            </a:pPr>
            <a:r>
              <a:rPr lang="en-US" altLang="en-US" sz="1600" dirty="0">
                <a:latin typeface="Courier New" pitchFamily="49" charset="0"/>
              </a:rPr>
              <a:t>G1                   0.1748    0.0625  98   2.7994  0.0062</a:t>
            </a:r>
          </a:p>
          <a:p>
            <a:pPr>
              <a:buFontTx/>
              <a:buNone/>
            </a:pPr>
            <a:r>
              <a:rPr lang="en-US" altLang="en-US" sz="1600" dirty="0">
                <a:latin typeface="Courier New" pitchFamily="49" charset="0"/>
              </a:rPr>
              <a:t>I(X1 - mean(X1)):G1 -0.4097    0.0613 898  -6.6824  </a:t>
            </a:r>
            <a:r>
              <a:rPr lang="en-US" altLang="en-US" sz="1600" dirty="0" smtClean="0">
                <a:latin typeface="Courier New" pitchFamily="49" charset="0"/>
              </a:rPr>
              <a:t>0.0000</a:t>
            </a:r>
          </a:p>
          <a:p>
            <a:pPr>
              <a:buFontTx/>
              <a:buNone/>
            </a:pPr>
            <a:endParaRPr lang="en-US" altLang="en-US" sz="1600" dirty="0" smtClean="0">
              <a:latin typeface="Courier New" pitchFamily="49" charset="0"/>
            </a:endParaRPr>
          </a:p>
          <a:p>
            <a:pPr>
              <a:buFont typeface="Arial" panose="020B0604020202020204" pitchFamily="34" charset="0"/>
              <a:buChar char="•"/>
            </a:pPr>
            <a:r>
              <a:rPr lang="en-US" altLang="en-US" i="1" dirty="0" smtClean="0">
                <a:sym typeface="Symbol" pitchFamily="18" charset="2"/>
              </a:rPr>
              <a:t></a:t>
            </a:r>
            <a:r>
              <a:rPr lang="en-US" altLang="en-US" baseline="-25000" dirty="0">
                <a:sym typeface="Symbol" pitchFamily="18" charset="2"/>
              </a:rPr>
              <a:t>11</a:t>
            </a:r>
            <a:r>
              <a:rPr lang="en-US" altLang="en-US" dirty="0">
                <a:sym typeface="Symbol" pitchFamily="18" charset="2"/>
              </a:rPr>
              <a:t> (</a:t>
            </a:r>
            <a:r>
              <a:rPr lang="en-US" altLang="en-US" sz="1800" b="1" dirty="0">
                <a:latin typeface="Courier New" pitchFamily="49" charset="0"/>
              </a:rPr>
              <a:t>(X1-X1</a:t>
            </a:r>
            <a:r>
              <a:rPr lang="en-US" altLang="en-US" sz="1800" b="1" baseline="-25000" dirty="0">
                <a:latin typeface="Courier New" pitchFamily="49" charset="0"/>
              </a:rPr>
              <a:t>••</a:t>
            </a:r>
            <a:r>
              <a:rPr lang="en-US" altLang="en-US" sz="1800" b="1" dirty="0">
                <a:latin typeface="Courier New" pitchFamily="49" charset="0"/>
              </a:rPr>
              <a:t>)*</a:t>
            </a:r>
            <a:r>
              <a:rPr lang="en-US" altLang="en-US" sz="1800" b="1" dirty="0" smtClean="0">
                <a:latin typeface="Courier New" pitchFamily="49" charset="0"/>
              </a:rPr>
              <a:t>G1</a:t>
            </a:r>
            <a:r>
              <a:rPr lang="en-US" altLang="en-US" dirty="0" smtClean="0">
                <a:sym typeface="Symbol" pitchFamily="18" charset="2"/>
              </a:rPr>
              <a:t>) indicates the </a:t>
            </a:r>
            <a:r>
              <a:rPr lang="en-US" altLang="en-US" dirty="0">
                <a:sym typeface="Symbol" pitchFamily="18" charset="2"/>
              </a:rPr>
              <a:t>within-group slope </a:t>
            </a:r>
            <a:r>
              <a:rPr lang="en-US" altLang="en-US" dirty="0" smtClean="0">
                <a:sym typeface="Symbol" pitchFamily="18" charset="2"/>
              </a:rPr>
              <a:t>significantly varies </a:t>
            </a:r>
            <a:r>
              <a:rPr lang="en-US" altLang="en-US" dirty="0">
                <a:sym typeface="Symbol" pitchFamily="18" charset="2"/>
              </a:rPr>
              <a:t>as a function of </a:t>
            </a:r>
            <a:r>
              <a:rPr lang="en-US" altLang="en-US" dirty="0" smtClean="0">
                <a:sym typeface="Symbol" pitchFamily="18" charset="2"/>
              </a:rPr>
              <a:t>G1</a:t>
            </a:r>
          </a:p>
          <a:p>
            <a:pPr lvl="1">
              <a:buFont typeface="Arial" panose="020B0604020202020204" pitchFamily="34" charset="0"/>
              <a:buChar char="•"/>
            </a:pPr>
            <a:r>
              <a:rPr lang="en-US" altLang="en-US" dirty="0" smtClean="0">
                <a:sym typeface="Symbol" pitchFamily="18" charset="2"/>
              </a:rPr>
              <a:t>Correct, </a:t>
            </a:r>
            <a:r>
              <a:rPr lang="en-US" altLang="en-US" dirty="0">
                <a:sym typeface="Symbol" pitchFamily="18" charset="2"/>
              </a:rPr>
              <a:t>but we wouldn’t know this in most </a:t>
            </a:r>
            <a:r>
              <a:rPr lang="en-US" altLang="en-US" dirty="0" smtClean="0">
                <a:sym typeface="Symbol" pitchFamily="18" charset="2"/>
              </a:rPr>
              <a:t>cases</a:t>
            </a:r>
          </a:p>
          <a:p>
            <a:pPr>
              <a:buFont typeface="Arial" panose="020B0604020202020204" pitchFamily="34" charset="0"/>
              <a:buChar char="•"/>
            </a:pPr>
            <a:r>
              <a:rPr lang="en-US" altLang="en-US" dirty="0" smtClean="0">
                <a:sym typeface="Symbol" pitchFamily="18" charset="2"/>
              </a:rPr>
              <a:t>Raw X1 value produces same output except for intercept value</a:t>
            </a:r>
            <a:endParaRPr lang="en-US" altLang="en-US" dirty="0">
              <a:sym typeface="Symbol" pitchFamily="18" charset="2"/>
            </a:endParaRP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551928895"/>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26A8B524-A131-4B67-BF50-FBF40C5908EE}" type="slidenum">
              <a:rPr lang="en-US" altLang="en-US"/>
              <a:pPr/>
              <a:t>337</a:t>
            </a:fld>
            <a:endParaRPr lang="en-US" altLang="en-US"/>
          </a:p>
        </p:txBody>
      </p:sp>
      <p:sp>
        <p:nvSpPr>
          <p:cNvPr id="505858" name="Rectangle 2"/>
          <p:cNvSpPr>
            <a:spLocks noGrp="1" noChangeArrowheads="1"/>
          </p:cNvSpPr>
          <p:nvPr>
            <p:ph type="title"/>
          </p:nvPr>
        </p:nvSpPr>
        <p:spPr/>
        <p:txBody>
          <a:bodyPr/>
          <a:lstStyle/>
          <a:p>
            <a:r>
              <a:rPr lang="en-US" altLang="en-US"/>
              <a:t>Grand-Mean:  Level-2 Variables</a:t>
            </a:r>
          </a:p>
        </p:txBody>
      </p:sp>
      <p:sp>
        <p:nvSpPr>
          <p:cNvPr id="505859" name="Rectangle 3"/>
          <p:cNvSpPr>
            <a:spLocks noGrp="1" noChangeArrowheads="1"/>
          </p:cNvSpPr>
          <p:nvPr>
            <p:ph type="body" idx="1"/>
          </p:nvPr>
        </p:nvSpPr>
        <p:spPr/>
        <p:txBody>
          <a:bodyPr/>
          <a:lstStyle/>
          <a:p>
            <a:r>
              <a:rPr lang="en-US" altLang="en-US" dirty="0"/>
              <a:t>Example: Two Data Sets</a:t>
            </a:r>
          </a:p>
          <a:p>
            <a:pPr lvl="1"/>
            <a:r>
              <a:rPr lang="en-US" altLang="en-US" dirty="0"/>
              <a:t>Data Set 2:  Between-Group Interaction</a:t>
            </a:r>
          </a:p>
          <a:p>
            <a:pPr lvl="2"/>
            <a:r>
              <a:rPr lang="en-US" altLang="en-US" dirty="0"/>
              <a:t>Create 100 G1 and G2 </a:t>
            </a:r>
            <a:r>
              <a:rPr lang="en-US" altLang="en-US" dirty="0" smtClean="0"/>
              <a:t>Variables assuming G2 is only measured at the group level</a:t>
            </a:r>
            <a:endParaRPr lang="en-US" altLang="en-US" dirty="0"/>
          </a:p>
          <a:p>
            <a:pPr lvl="2"/>
            <a:r>
              <a:rPr lang="en-US" altLang="en-US" dirty="0"/>
              <a:t>Create a Group Y variable that is a product of G1 and G2:  GY=G1*G2</a:t>
            </a:r>
          </a:p>
          <a:p>
            <a:pPr lvl="2"/>
            <a:r>
              <a:rPr lang="en-US" altLang="en-US" dirty="0"/>
              <a:t>Replicate GY, G1 and G2 10 times to create individual-level variables, Y, X1 and X2.</a:t>
            </a:r>
          </a:p>
          <a:p>
            <a:pPr lvl="2"/>
            <a:r>
              <a:rPr lang="en-US" altLang="en-US" dirty="0"/>
              <a:t>Add some random variance to Y, X1 and X2.</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415565331"/>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Grand Mean: Level-2 Variables</a:t>
            </a:r>
            <a:endParaRPr lang="en-US" dirty="0"/>
          </a:p>
        </p:txBody>
      </p:sp>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5" name="Slide Number Placeholder 4"/>
          <p:cNvSpPr>
            <a:spLocks noGrp="1"/>
          </p:cNvSpPr>
          <p:nvPr>
            <p:ph type="sldNum" sz="quarter" idx="12"/>
          </p:nvPr>
        </p:nvSpPr>
        <p:spPr/>
        <p:txBody>
          <a:bodyPr/>
          <a:lstStyle/>
          <a:p>
            <a:fld id="{8099061C-68CE-40F0-8D87-9D3A8A097731}" type="slidenum">
              <a:rPr lang="en-US" altLang="en-US" smtClean="0"/>
              <a:pPr/>
              <a:t>338</a:t>
            </a:fld>
            <a:endParaRPr lang="en-US" altLang="en-US"/>
          </a:p>
        </p:txBody>
      </p:sp>
      <p:sp>
        <p:nvSpPr>
          <p:cNvPr id="6" name="Rectangle 5"/>
          <p:cNvSpPr/>
          <p:nvPr/>
        </p:nvSpPr>
        <p:spPr>
          <a:xfrm>
            <a:off x="490888" y="1219200"/>
            <a:ext cx="8364354" cy="4278094"/>
          </a:xfrm>
          <a:prstGeom prst="rect">
            <a:avLst/>
          </a:prstGeom>
          <a:ln>
            <a:solidFill>
              <a:schemeClr val="tx1"/>
            </a:solidFill>
          </a:ln>
        </p:spPr>
        <p:txBody>
          <a:bodyPr wrap="square">
            <a:spAutoFit/>
          </a:bodyPr>
          <a:lstStyle/>
          <a:p>
            <a:r>
              <a:rPr lang="en-US" altLang="en-US" sz="1600" dirty="0" err="1" smtClean="0">
                <a:latin typeface="Courier New" panose="02070309020205020404" pitchFamily="49" charset="0"/>
                <a:cs typeface="Courier New" panose="02070309020205020404" pitchFamily="49" charset="0"/>
              </a:rPr>
              <a:t>set.seed</a:t>
            </a:r>
            <a:r>
              <a:rPr lang="en-US" altLang="en-US" sz="1600" dirty="0" smtClean="0">
                <a:latin typeface="Courier New" panose="02070309020205020404" pitchFamily="49" charset="0"/>
                <a:cs typeface="Courier New" panose="02070309020205020404" pitchFamily="49" charset="0"/>
              </a:rPr>
              <a:t>(1234136)</a:t>
            </a:r>
          </a:p>
          <a:p>
            <a:endParaRPr lang="en-US" altLang="en-US" sz="1600" dirty="0">
              <a:latin typeface="Courier New" panose="02070309020205020404" pitchFamily="49" charset="0"/>
              <a:cs typeface="Courier New" panose="02070309020205020404" pitchFamily="49" charset="0"/>
            </a:endParaRPr>
          </a:p>
          <a:p>
            <a:r>
              <a:rPr lang="en-US" altLang="en-US" sz="1600" dirty="0" smtClean="0">
                <a:latin typeface="Courier New" panose="02070309020205020404" pitchFamily="49" charset="0"/>
                <a:cs typeface="Courier New" panose="02070309020205020404" pitchFamily="49" charset="0"/>
              </a:rPr>
              <a:t># Create 3 "group-level" Variables</a:t>
            </a:r>
          </a:p>
          <a:p>
            <a:r>
              <a:rPr lang="en-US" altLang="en-US" sz="1600" dirty="0" smtClean="0">
                <a:latin typeface="Courier New" panose="02070309020205020404" pitchFamily="49" charset="0"/>
                <a:cs typeface="Courier New" panose="02070309020205020404" pitchFamily="49" charset="0"/>
              </a:rPr>
              <a:t>G1</a:t>
            </a:r>
            <a:r>
              <a:rPr lang="en-US" altLang="en-US" sz="1600" dirty="0">
                <a:latin typeface="Courier New" panose="02070309020205020404" pitchFamily="49" charset="0"/>
                <a:cs typeface="Courier New" panose="02070309020205020404" pitchFamily="49" charset="0"/>
              </a:rPr>
              <a:t>&lt;-</a:t>
            </a:r>
            <a:r>
              <a:rPr lang="en-US" altLang="en-US" sz="1600" dirty="0" err="1">
                <a:latin typeface="Courier New" panose="02070309020205020404" pitchFamily="49" charset="0"/>
                <a:cs typeface="Courier New" panose="02070309020205020404" pitchFamily="49" charset="0"/>
              </a:rPr>
              <a:t>rnorm</a:t>
            </a:r>
            <a:r>
              <a:rPr lang="en-US" altLang="en-US" sz="1600" dirty="0">
                <a:latin typeface="Courier New" panose="02070309020205020404" pitchFamily="49" charset="0"/>
                <a:cs typeface="Courier New" panose="02070309020205020404" pitchFamily="49" charset="0"/>
              </a:rPr>
              <a:t>(100,mean=10,sd=1)</a:t>
            </a:r>
          </a:p>
          <a:p>
            <a:r>
              <a:rPr lang="en-US" altLang="en-US" sz="1600" dirty="0">
                <a:latin typeface="Courier New" panose="02070309020205020404" pitchFamily="49" charset="0"/>
                <a:cs typeface="Courier New" panose="02070309020205020404" pitchFamily="49" charset="0"/>
              </a:rPr>
              <a:t>G2&lt;-</a:t>
            </a:r>
            <a:r>
              <a:rPr lang="en-US" altLang="en-US" sz="1600" dirty="0" err="1">
                <a:latin typeface="Courier New" panose="02070309020205020404" pitchFamily="49" charset="0"/>
                <a:cs typeface="Courier New" panose="02070309020205020404" pitchFamily="49" charset="0"/>
              </a:rPr>
              <a:t>sam.cor</a:t>
            </a:r>
            <a:r>
              <a:rPr lang="en-US" altLang="en-US" sz="1600" dirty="0">
                <a:latin typeface="Courier New" panose="02070309020205020404" pitchFamily="49" charset="0"/>
                <a:cs typeface="Courier New" panose="02070309020205020404" pitchFamily="49" charset="0"/>
              </a:rPr>
              <a:t>(G1,rho=.3)</a:t>
            </a:r>
          </a:p>
          <a:p>
            <a:r>
              <a:rPr lang="en-US" altLang="en-US" sz="1600" dirty="0">
                <a:latin typeface="Courier New" panose="02070309020205020404" pitchFamily="49" charset="0"/>
                <a:cs typeface="Courier New" panose="02070309020205020404" pitchFamily="49" charset="0"/>
              </a:rPr>
              <a:t>GY&lt;-(G1*G2)</a:t>
            </a:r>
          </a:p>
          <a:p>
            <a:endParaRPr lang="en-US" altLang="en-US" sz="1600" dirty="0" smtClean="0">
              <a:latin typeface="Courier New" panose="02070309020205020404" pitchFamily="49" charset="0"/>
              <a:cs typeface="Courier New" panose="02070309020205020404" pitchFamily="49" charset="0"/>
            </a:endParaRPr>
          </a:p>
          <a:p>
            <a:r>
              <a:rPr lang="en-US" altLang="en-US" sz="1600" dirty="0" smtClean="0">
                <a:latin typeface="Courier New" panose="02070309020205020404" pitchFamily="49" charset="0"/>
                <a:cs typeface="Courier New" panose="02070309020205020404" pitchFamily="49" charset="0"/>
              </a:rPr>
              <a:t>X1</a:t>
            </a:r>
            <a:r>
              <a:rPr lang="en-US" altLang="en-US" sz="1600" dirty="0">
                <a:latin typeface="Courier New" panose="02070309020205020404" pitchFamily="49" charset="0"/>
                <a:cs typeface="Courier New" panose="02070309020205020404" pitchFamily="49" charset="0"/>
              </a:rPr>
              <a:t>&lt;-rep(G1,rep(10,100))+</a:t>
            </a:r>
            <a:r>
              <a:rPr lang="en-US" altLang="en-US" sz="1600" dirty="0" err="1">
                <a:latin typeface="Courier New" panose="02070309020205020404" pitchFamily="49" charset="0"/>
                <a:cs typeface="Courier New" panose="02070309020205020404" pitchFamily="49" charset="0"/>
              </a:rPr>
              <a:t>rnorm</a:t>
            </a:r>
            <a:r>
              <a:rPr lang="en-US" altLang="en-US" sz="1600" dirty="0">
                <a:latin typeface="Courier New" panose="02070309020205020404" pitchFamily="49" charset="0"/>
                <a:cs typeface="Courier New" panose="02070309020205020404" pitchFamily="49" charset="0"/>
              </a:rPr>
              <a:t>(1000</a:t>
            </a:r>
            <a:r>
              <a:rPr lang="en-US" altLang="en-US" sz="1600" dirty="0" smtClean="0">
                <a:latin typeface="Courier New" panose="02070309020205020404" pitchFamily="49" charset="0"/>
                <a:cs typeface="Courier New" panose="02070309020205020404" pitchFamily="49" charset="0"/>
              </a:rPr>
              <a:t>) #creates an </a:t>
            </a:r>
            <a:r>
              <a:rPr lang="en-US" altLang="en-US" sz="1600" dirty="0" err="1" smtClean="0">
                <a:latin typeface="Courier New" panose="02070309020205020404" pitchFamily="49" charset="0"/>
                <a:cs typeface="Courier New" panose="02070309020205020404" pitchFamily="49" charset="0"/>
              </a:rPr>
              <a:t>indiv</a:t>
            </a:r>
            <a:r>
              <a:rPr lang="en-US" altLang="en-US" sz="1600" dirty="0" smtClean="0">
                <a:latin typeface="Courier New" panose="02070309020205020404" pitchFamily="49" charset="0"/>
                <a:cs typeface="Courier New" panose="02070309020205020404" pitchFamily="49" charset="0"/>
              </a:rPr>
              <a:t>-level X </a:t>
            </a:r>
            <a:r>
              <a:rPr lang="en-US" altLang="en-US" sz="1600" dirty="0" err="1" smtClean="0">
                <a:latin typeface="Courier New" panose="02070309020205020404" pitchFamily="49" charset="0"/>
                <a:cs typeface="Courier New" panose="02070309020205020404" pitchFamily="49" charset="0"/>
              </a:rPr>
              <a:t>var</a:t>
            </a:r>
            <a:endParaRPr lang="en-US" altLang="en-US" sz="1600" dirty="0">
              <a:latin typeface="Courier New" panose="02070309020205020404" pitchFamily="49" charset="0"/>
              <a:cs typeface="Courier New" panose="02070309020205020404" pitchFamily="49" charset="0"/>
            </a:endParaRPr>
          </a:p>
          <a:p>
            <a:r>
              <a:rPr lang="en-US" altLang="en-US" sz="1600" dirty="0">
                <a:latin typeface="Courier New" panose="02070309020205020404" pitchFamily="49" charset="0"/>
                <a:cs typeface="Courier New" panose="02070309020205020404" pitchFamily="49" charset="0"/>
              </a:rPr>
              <a:t>GX2&lt;-rep(G2,rep(10,100))  </a:t>
            </a:r>
            <a:r>
              <a:rPr lang="en-US" altLang="en-US" sz="1600" dirty="0" smtClean="0">
                <a:latin typeface="Courier New" panose="02070309020205020404" pitchFamily="49" charset="0"/>
                <a:cs typeface="Courier New" panose="02070309020205020404" pitchFamily="49" charset="0"/>
              </a:rPr>
              <a:t>#replicates G2 mean for each </a:t>
            </a:r>
            <a:r>
              <a:rPr lang="en-US" altLang="en-US" sz="1600" dirty="0" err="1" smtClean="0">
                <a:latin typeface="Courier New" panose="02070309020205020404" pitchFamily="49" charset="0"/>
                <a:cs typeface="Courier New" panose="02070309020205020404" pitchFamily="49" charset="0"/>
              </a:rPr>
              <a:t>indiv</a:t>
            </a:r>
            <a:endParaRPr lang="en-US" altLang="en-US" sz="1600" dirty="0">
              <a:latin typeface="Courier New" panose="02070309020205020404" pitchFamily="49" charset="0"/>
              <a:cs typeface="Courier New" panose="02070309020205020404" pitchFamily="49" charset="0"/>
            </a:endParaRPr>
          </a:p>
          <a:p>
            <a:r>
              <a:rPr lang="en-US" altLang="en-US" sz="1600" dirty="0">
                <a:latin typeface="Courier New" panose="02070309020205020404" pitchFamily="49" charset="0"/>
                <a:cs typeface="Courier New" panose="02070309020205020404" pitchFamily="49" charset="0"/>
              </a:rPr>
              <a:t>Y&lt;-rep(</a:t>
            </a:r>
            <a:r>
              <a:rPr lang="en-US" altLang="en-US" sz="1600" dirty="0" err="1">
                <a:latin typeface="Courier New" panose="02070309020205020404" pitchFamily="49" charset="0"/>
                <a:cs typeface="Courier New" panose="02070309020205020404" pitchFamily="49" charset="0"/>
              </a:rPr>
              <a:t>GY,rep</a:t>
            </a:r>
            <a:r>
              <a:rPr lang="en-US" altLang="en-US" sz="1600" dirty="0">
                <a:latin typeface="Courier New" panose="02070309020205020404" pitchFamily="49" charset="0"/>
                <a:cs typeface="Courier New" panose="02070309020205020404" pitchFamily="49" charset="0"/>
              </a:rPr>
              <a:t>(10,100))+</a:t>
            </a:r>
            <a:r>
              <a:rPr lang="en-US" altLang="en-US" sz="1600" dirty="0" err="1">
                <a:latin typeface="Courier New" panose="02070309020205020404" pitchFamily="49" charset="0"/>
                <a:cs typeface="Courier New" panose="02070309020205020404" pitchFamily="49" charset="0"/>
              </a:rPr>
              <a:t>rnorm</a:t>
            </a:r>
            <a:r>
              <a:rPr lang="en-US" altLang="en-US" sz="1600" dirty="0">
                <a:latin typeface="Courier New" panose="02070309020205020404" pitchFamily="49" charset="0"/>
                <a:cs typeface="Courier New" panose="02070309020205020404" pitchFamily="49" charset="0"/>
              </a:rPr>
              <a:t>(1000</a:t>
            </a:r>
            <a:r>
              <a:rPr lang="en-US" altLang="en-US" sz="1600" dirty="0" smtClean="0">
                <a:latin typeface="Courier New" panose="02070309020205020404" pitchFamily="49" charset="0"/>
                <a:cs typeface="Courier New" panose="02070309020205020404" pitchFamily="49" charset="0"/>
              </a:rPr>
              <a:t>) #creates an </a:t>
            </a:r>
            <a:r>
              <a:rPr lang="en-US" altLang="en-US" sz="1600" dirty="0" err="1" smtClean="0">
                <a:latin typeface="Courier New" panose="02070309020205020404" pitchFamily="49" charset="0"/>
                <a:cs typeface="Courier New" panose="02070309020205020404" pitchFamily="49" charset="0"/>
              </a:rPr>
              <a:t>indiv</a:t>
            </a:r>
            <a:r>
              <a:rPr lang="en-US" altLang="en-US" sz="1600" dirty="0" smtClean="0">
                <a:latin typeface="Courier New" panose="02070309020205020404" pitchFamily="49" charset="0"/>
                <a:cs typeface="Courier New" panose="02070309020205020404" pitchFamily="49" charset="0"/>
              </a:rPr>
              <a:t>-level Y </a:t>
            </a:r>
            <a:r>
              <a:rPr lang="en-US" altLang="en-US" sz="1600" dirty="0" err="1" smtClean="0">
                <a:latin typeface="Courier New" panose="02070309020205020404" pitchFamily="49" charset="0"/>
                <a:cs typeface="Courier New" panose="02070309020205020404" pitchFamily="49" charset="0"/>
              </a:rPr>
              <a:t>var</a:t>
            </a:r>
            <a:endParaRPr lang="en-US" altLang="en-US" sz="1600" dirty="0">
              <a:latin typeface="Courier New" panose="02070309020205020404" pitchFamily="49" charset="0"/>
              <a:cs typeface="Courier New" panose="02070309020205020404" pitchFamily="49" charset="0"/>
            </a:endParaRPr>
          </a:p>
          <a:p>
            <a:r>
              <a:rPr lang="en-US" altLang="en-US" sz="1600" dirty="0">
                <a:latin typeface="Courier New" panose="02070309020205020404" pitchFamily="49" charset="0"/>
                <a:cs typeface="Courier New" panose="02070309020205020404" pitchFamily="49" charset="0"/>
              </a:rPr>
              <a:t>GID&lt;-rep(1:100,each=10</a:t>
            </a:r>
            <a:r>
              <a:rPr lang="en-US" altLang="en-US" sz="1600" dirty="0" smtClean="0">
                <a:latin typeface="Courier New" panose="02070309020205020404" pitchFamily="49" charset="0"/>
                <a:cs typeface="Courier New" panose="02070309020205020404" pitchFamily="49" charset="0"/>
              </a:rPr>
              <a:t>) #create a Group ID</a:t>
            </a:r>
          </a:p>
          <a:p>
            <a:endParaRPr lang="en-US" altLang="en-US" sz="1600" dirty="0">
              <a:latin typeface="Courier New" panose="02070309020205020404" pitchFamily="49" charset="0"/>
              <a:cs typeface="Courier New" panose="02070309020205020404" pitchFamily="49" charset="0"/>
            </a:endParaRPr>
          </a:p>
          <a:p>
            <a:r>
              <a:rPr lang="en-US" altLang="en-US" sz="1600" dirty="0">
                <a:latin typeface="Courier New" panose="02070309020205020404" pitchFamily="49" charset="0"/>
                <a:cs typeface="Courier New" panose="02070309020205020404" pitchFamily="49" charset="0"/>
              </a:rPr>
              <a:t>CENEX2&lt;-</a:t>
            </a:r>
            <a:r>
              <a:rPr lang="en-US" altLang="en-US" sz="1600" dirty="0" err="1">
                <a:latin typeface="Courier New" panose="02070309020205020404" pitchFamily="49" charset="0"/>
                <a:cs typeface="Courier New" panose="02070309020205020404" pitchFamily="49" charset="0"/>
              </a:rPr>
              <a:t>data.frame</a:t>
            </a:r>
            <a:r>
              <a:rPr lang="en-US" altLang="en-US" sz="1600" dirty="0">
                <a:latin typeface="Courier New" panose="02070309020205020404" pitchFamily="49" charset="0"/>
                <a:cs typeface="Courier New" panose="02070309020205020404" pitchFamily="49" charset="0"/>
              </a:rPr>
              <a:t>(Y,X1,GX2,GID)</a:t>
            </a:r>
          </a:p>
          <a:p>
            <a:r>
              <a:rPr lang="en-US" altLang="en-US" sz="1600" dirty="0" err="1">
                <a:latin typeface="Courier New" panose="02070309020205020404" pitchFamily="49" charset="0"/>
                <a:cs typeface="Courier New" panose="02070309020205020404" pitchFamily="49" charset="0"/>
              </a:rPr>
              <a:t>tdat</a:t>
            </a:r>
            <a:r>
              <a:rPr lang="en-US" altLang="en-US" sz="1600" dirty="0">
                <a:latin typeface="Courier New" panose="02070309020205020404" pitchFamily="49" charset="0"/>
                <a:cs typeface="Courier New" panose="02070309020205020404" pitchFamily="49" charset="0"/>
              </a:rPr>
              <a:t>&lt;-aggregate(CENEX2[,c("Y","X1")],list(CENEX2$GID),mean)</a:t>
            </a:r>
          </a:p>
          <a:p>
            <a:r>
              <a:rPr lang="en-US" altLang="en-US" sz="1600" dirty="0">
                <a:latin typeface="Courier New" panose="02070309020205020404" pitchFamily="49" charset="0"/>
                <a:cs typeface="Courier New" panose="02070309020205020404" pitchFamily="49" charset="0"/>
              </a:rPr>
              <a:t>names(</a:t>
            </a:r>
            <a:r>
              <a:rPr lang="en-US" altLang="en-US" sz="1600" dirty="0" err="1">
                <a:latin typeface="Courier New" panose="02070309020205020404" pitchFamily="49" charset="0"/>
                <a:cs typeface="Courier New" panose="02070309020205020404" pitchFamily="49" charset="0"/>
              </a:rPr>
              <a:t>tdat</a:t>
            </a:r>
            <a:r>
              <a:rPr lang="en-US" altLang="en-US" sz="1600" dirty="0">
                <a:latin typeface="Courier New" panose="02070309020205020404" pitchFamily="49" charset="0"/>
                <a:cs typeface="Courier New" panose="02070309020205020404" pitchFamily="49" charset="0"/>
              </a:rPr>
              <a:t>)&lt;-c("GID","GY","GX1")</a:t>
            </a:r>
          </a:p>
          <a:p>
            <a:r>
              <a:rPr lang="en-US" altLang="en-US" sz="1600" dirty="0">
                <a:latin typeface="Courier New" panose="02070309020205020404" pitchFamily="49" charset="0"/>
                <a:cs typeface="Courier New" panose="02070309020205020404" pitchFamily="49" charset="0"/>
              </a:rPr>
              <a:t>CENEX2&lt;-merge(CENEX2,tdat,by="GID")</a:t>
            </a:r>
          </a:p>
          <a:p>
            <a:endParaRPr lang="en-US" altLang="en-US" sz="1600" dirty="0">
              <a:latin typeface="Courier New" panose="02070309020205020404" pitchFamily="49" charset="0"/>
              <a:cs typeface="Courier New" panose="02070309020205020404" pitchFamily="49"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2908000408"/>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2"/>
          <p:cNvSpPr>
            <a:spLocks noGrp="1"/>
          </p:cNvSpPr>
          <p:nvPr>
            <p:ph type="dt" sz="half" idx="10"/>
          </p:nvPr>
        </p:nvSpPr>
        <p:spPr/>
        <p:txBody>
          <a:bodyPr/>
          <a:lstStyle/>
          <a:p>
            <a:r>
              <a:rPr lang="en-US" altLang="en-US" smtClean="0"/>
              <a:t>May 30, 2015 Version</a:t>
            </a:r>
            <a:endParaRPr lang="en-US" altLang="en-US"/>
          </a:p>
        </p:txBody>
      </p:sp>
      <p:sp>
        <p:nvSpPr>
          <p:cNvPr id="8" name="Slide Number Placeholder 4"/>
          <p:cNvSpPr>
            <a:spLocks noGrp="1"/>
          </p:cNvSpPr>
          <p:nvPr>
            <p:ph type="sldNum" sz="quarter" idx="12"/>
          </p:nvPr>
        </p:nvSpPr>
        <p:spPr/>
        <p:txBody>
          <a:bodyPr/>
          <a:lstStyle/>
          <a:p>
            <a:fld id="{01217100-74DE-485F-8037-CB2FB4266455}" type="slidenum">
              <a:rPr lang="en-US" altLang="en-US"/>
              <a:pPr/>
              <a:t>339</a:t>
            </a:fld>
            <a:endParaRPr lang="en-US" altLang="en-US" dirty="0"/>
          </a:p>
        </p:txBody>
      </p:sp>
      <p:sp>
        <p:nvSpPr>
          <p:cNvPr id="522242" name="Rectangle 2"/>
          <p:cNvSpPr>
            <a:spLocks noGrp="1" noChangeArrowheads="1"/>
          </p:cNvSpPr>
          <p:nvPr>
            <p:ph type="title"/>
          </p:nvPr>
        </p:nvSpPr>
        <p:spPr/>
        <p:txBody>
          <a:bodyPr/>
          <a:lstStyle/>
          <a:p>
            <a:r>
              <a:rPr lang="en-US" altLang="en-US"/>
              <a:t>Grand-Mean: Level-2 Variables</a:t>
            </a:r>
          </a:p>
        </p:txBody>
      </p:sp>
      <p:sp>
        <p:nvSpPr>
          <p:cNvPr id="3" name="Rectangle 2"/>
          <p:cNvSpPr/>
          <p:nvPr/>
        </p:nvSpPr>
        <p:spPr>
          <a:xfrm>
            <a:off x="402336" y="1357759"/>
            <a:ext cx="8436864" cy="584775"/>
          </a:xfrm>
          <a:prstGeom prst="rect">
            <a:avLst/>
          </a:prstGeom>
        </p:spPr>
        <p:txBody>
          <a:bodyPr wrap="square">
            <a:spAutoFit/>
          </a:bodyPr>
          <a:lstStyle/>
          <a:p>
            <a:r>
              <a:rPr lang="en-US" sz="1600" dirty="0" smtClean="0">
                <a:latin typeface="Courier New" panose="02070309020205020404" pitchFamily="49" charset="0"/>
                <a:cs typeface="Courier New" panose="02070309020205020404" pitchFamily="49" charset="0"/>
              </a:rPr>
              <a:t>&gt; </a:t>
            </a:r>
            <a:r>
              <a:rPr lang="en-US" sz="1600" dirty="0" err="1" smtClean="0">
                <a:latin typeface="Courier New" panose="02070309020205020404" pitchFamily="49" charset="0"/>
                <a:cs typeface="Courier New" panose="02070309020205020404" pitchFamily="49" charset="0"/>
              </a:rPr>
              <a:t>xyplot</a:t>
            </a:r>
            <a:r>
              <a:rPr lang="en-US" sz="1600" dirty="0" smtClean="0">
                <a:latin typeface="Courier New" panose="02070309020205020404" pitchFamily="49" charset="0"/>
                <a:cs typeface="Courier New" panose="02070309020205020404" pitchFamily="49" charset="0"/>
              </a:rPr>
              <a:t>(Y~X1|GID,CENEX2[order(CENEX2$GX2</a:t>
            </a:r>
            <a:r>
              <a:rPr lang="en-US" sz="1600" dirty="0">
                <a:latin typeface="Courier New" panose="02070309020205020404" pitchFamily="49" charset="0"/>
                <a:cs typeface="Courier New" panose="02070309020205020404" pitchFamily="49" charset="0"/>
              </a:rPr>
              <a:t>)[c(1:180,821:1000)],],</a:t>
            </a:r>
          </a:p>
          <a:p>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type=c("</a:t>
            </a:r>
            <a:r>
              <a:rPr lang="en-US" sz="1600" dirty="0" err="1">
                <a:latin typeface="Courier New" panose="02070309020205020404" pitchFamily="49" charset="0"/>
                <a:cs typeface="Courier New" panose="02070309020205020404" pitchFamily="49" charset="0"/>
              </a:rPr>
              <a:t>p","g","r</a:t>
            </a:r>
            <a:r>
              <a:rPr lang="en-US" sz="1600" dirty="0">
                <a:latin typeface="Courier New" panose="02070309020205020404" pitchFamily="49" charset="0"/>
                <a:cs typeface="Courier New" panose="02070309020205020404" pitchFamily="49" charset="0"/>
              </a:rPr>
              <a:t>"))</a:t>
            </a:r>
          </a:p>
        </p:txBody>
      </p:sp>
      <p:sp>
        <p:nvSpPr>
          <p:cNvPr id="11" name="TextBox 10"/>
          <p:cNvSpPr txBox="1"/>
          <p:nvPr/>
        </p:nvSpPr>
        <p:spPr>
          <a:xfrm>
            <a:off x="5193630" y="3717799"/>
            <a:ext cx="1462260" cy="2646878"/>
          </a:xfrm>
          <a:prstGeom prst="rect">
            <a:avLst/>
          </a:prstGeom>
          <a:noFill/>
        </p:spPr>
        <p:txBody>
          <a:bodyPr wrap="none" rtlCol="0">
            <a:spAutoFit/>
          </a:bodyPr>
          <a:lstStyle/>
          <a:p>
            <a:r>
              <a:rPr lang="en-US" sz="16600" dirty="0">
                <a:latin typeface="Courier New" panose="02070309020205020404" pitchFamily="49" charset="0"/>
                <a:cs typeface="Courier New" panose="02070309020205020404" pitchFamily="49" charset="0"/>
              </a:rPr>
              <a:t>]</a:t>
            </a:r>
          </a:p>
        </p:txBody>
      </p:sp>
      <p:sp>
        <p:nvSpPr>
          <p:cNvPr id="5" name="Rectangle 4"/>
          <p:cNvSpPr/>
          <p:nvPr/>
        </p:nvSpPr>
        <p:spPr>
          <a:xfrm>
            <a:off x="6029438" y="4892266"/>
            <a:ext cx="2406428" cy="584775"/>
          </a:xfrm>
          <a:prstGeom prst="rect">
            <a:avLst/>
          </a:prstGeom>
        </p:spPr>
        <p:txBody>
          <a:bodyPr wrap="none">
            <a:spAutoFit/>
          </a:bodyPr>
          <a:lstStyle/>
          <a:p>
            <a:r>
              <a:rPr lang="en-US" sz="1600" dirty="0" smtClean="0">
                <a:latin typeface="Courier New" panose="02070309020205020404" pitchFamily="49" charset="0"/>
                <a:cs typeface="Courier New" panose="02070309020205020404" pitchFamily="49" charset="0"/>
              </a:rPr>
              <a:t>18 Groups with low</a:t>
            </a:r>
          </a:p>
          <a:p>
            <a:r>
              <a:rPr lang="en-US" sz="1600" dirty="0" smtClean="0">
                <a:latin typeface="Courier New" panose="02070309020205020404" pitchFamily="49" charset="0"/>
                <a:cs typeface="Courier New" panose="02070309020205020404" pitchFamily="49" charset="0"/>
              </a:rPr>
              <a:t>Group X2 values</a:t>
            </a:r>
            <a:endParaRPr lang="en-US" sz="1600" dirty="0">
              <a:latin typeface="Courier New" panose="02070309020205020404" pitchFamily="49" charset="0"/>
              <a:cs typeface="Courier New" panose="02070309020205020404" pitchFamily="49" charset="0"/>
            </a:endParaRPr>
          </a:p>
        </p:txBody>
      </p:sp>
      <p:sp>
        <p:nvSpPr>
          <p:cNvPr id="13" name="Rectangle 12"/>
          <p:cNvSpPr/>
          <p:nvPr/>
        </p:nvSpPr>
        <p:spPr>
          <a:xfrm>
            <a:off x="6037460" y="3071483"/>
            <a:ext cx="2529860" cy="584775"/>
          </a:xfrm>
          <a:prstGeom prst="rect">
            <a:avLst/>
          </a:prstGeom>
        </p:spPr>
        <p:txBody>
          <a:bodyPr wrap="none">
            <a:spAutoFit/>
          </a:bodyPr>
          <a:lstStyle/>
          <a:p>
            <a:r>
              <a:rPr lang="en-US" sz="1600" dirty="0" smtClean="0">
                <a:latin typeface="Courier New" panose="02070309020205020404" pitchFamily="49" charset="0"/>
                <a:cs typeface="Courier New" panose="02070309020205020404" pitchFamily="49" charset="0"/>
              </a:rPr>
              <a:t>18 Groups with high</a:t>
            </a:r>
          </a:p>
          <a:p>
            <a:r>
              <a:rPr lang="en-US" sz="1600" dirty="0" smtClean="0">
                <a:latin typeface="Courier New" panose="02070309020205020404" pitchFamily="49" charset="0"/>
                <a:cs typeface="Courier New" panose="02070309020205020404" pitchFamily="49" charset="0"/>
              </a:rPr>
              <a:t>Group X2 values</a:t>
            </a:r>
            <a:endParaRPr lang="en-US" sz="1600" dirty="0">
              <a:latin typeface="Courier New" panose="02070309020205020404" pitchFamily="49" charset="0"/>
              <a:cs typeface="Courier New" panose="02070309020205020404" pitchFamily="49" charset="0"/>
            </a:endParaRPr>
          </a:p>
        </p:txBody>
      </p:sp>
      <p:pic>
        <p:nvPicPr>
          <p:cNvPr id="551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415" y="1788635"/>
            <a:ext cx="4756785" cy="4749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5199726" y="1748791"/>
            <a:ext cx="1462260" cy="2646878"/>
          </a:xfrm>
          <a:prstGeom prst="rect">
            <a:avLst/>
          </a:prstGeom>
          <a:noFill/>
        </p:spPr>
        <p:txBody>
          <a:bodyPr wrap="none" rtlCol="0">
            <a:spAutoFit/>
          </a:bodyPr>
          <a:lstStyle/>
          <a:p>
            <a:r>
              <a:rPr lang="en-US" sz="16600" dirty="0">
                <a:latin typeface="Courier New" panose="02070309020205020404" pitchFamily="49" charset="0"/>
                <a:cs typeface="Courier New" panose="02070309020205020404" pitchFamily="49" charset="0"/>
              </a:rPr>
              <a:t>]</a:t>
            </a:r>
          </a:p>
        </p:txBody>
      </p:sp>
      <p:sp>
        <p:nvSpPr>
          <p:cNvPr id="15" name="Rectangle 14"/>
          <p:cNvSpPr/>
          <p:nvPr/>
        </p:nvSpPr>
        <p:spPr>
          <a:xfrm>
            <a:off x="6019172" y="3882251"/>
            <a:ext cx="2406428" cy="584775"/>
          </a:xfrm>
          <a:prstGeom prst="rect">
            <a:avLst/>
          </a:prstGeom>
        </p:spPr>
        <p:txBody>
          <a:bodyPr wrap="none">
            <a:spAutoFit/>
          </a:bodyPr>
          <a:lstStyle/>
          <a:p>
            <a:r>
              <a:rPr lang="en-US" sz="1600" b="1" i="1" dirty="0" smtClean="0">
                <a:latin typeface="Courier New" panose="02070309020205020404" pitchFamily="49" charset="0"/>
                <a:cs typeface="Courier New" panose="02070309020205020404" pitchFamily="49" charset="0"/>
              </a:rPr>
              <a:t>No apparent cross-</a:t>
            </a:r>
          </a:p>
          <a:p>
            <a:r>
              <a:rPr lang="en-US" sz="1600" b="1" i="1" dirty="0" smtClean="0">
                <a:latin typeface="Courier New" panose="02070309020205020404" pitchFamily="49" charset="0"/>
                <a:cs typeface="Courier New" panose="02070309020205020404" pitchFamily="49" charset="0"/>
              </a:rPr>
              <a:t>level interaction</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8203417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3"/>
          <p:cNvSpPr>
            <a:spLocks noGrp="1"/>
          </p:cNvSpPr>
          <p:nvPr>
            <p:ph type="ftr" sz="quarter" idx="11"/>
          </p:nvPr>
        </p:nvSpPr>
        <p:spPr/>
        <p:txBody>
          <a:bodyPr/>
          <a:lstStyle/>
          <a:p>
            <a:pPr>
              <a:defRPr/>
            </a:pPr>
            <a:r>
              <a:rPr lang="en-US"/>
              <a:t>Copyright Paul D. Bliese</a:t>
            </a:r>
          </a:p>
        </p:txBody>
      </p:sp>
      <p:sp>
        <p:nvSpPr>
          <p:cNvPr id="6" name="Slide Number Placeholder 4"/>
          <p:cNvSpPr>
            <a:spLocks noGrp="1"/>
          </p:cNvSpPr>
          <p:nvPr>
            <p:ph type="sldNum" sz="quarter" idx="12"/>
          </p:nvPr>
        </p:nvSpPr>
        <p:spPr/>
        <p:txBody>
          <a:bodyPr/>
          <a:lstStyle/>
          <a:p>
            <a:pPr>
              <a:defRPr/>
            </a:pPr>
            <a:fld id="{E32B217D-C354-4095-A313-64963601666E}" type="slidenum">
              <a:rPr lang="en-US"/>
              <a:pPr>
                <a:defRPr/>
              </a:pPr>
              <a:t>34</a:t>
            </a:fld>
            <a:endParaRPr lang="en-US"/>
          </a:p>
        </p:txBody>
      </p:sp>
      <p:sp>
        <p:nvSpPr>
          <p:cNvPr id="45061" name="Rectangle 2"/>
          <p:cNvSpPr>
            <a:spLocks noGrp="1" noChangeArrowheads="1"/>
          </p:cNvSpPr>
          <p:nvPr>
            <p:ph type="title"/>
          </p:nvPr>
        </p:nvSpPr>
        <p:spPr/>
        <p:txBody>
          <a:bodyPr/>
          <a:lstStyle/>
          <a:p>
            <a:r>
              <a:rPr lang="en-US" altLang="en-US" smtClean="0"/>
              <a:t>Introduction to R</a:t>
            </a:r>
          </a:p>
        </p:txBody>
      </p:sp>
      <p:pic>
        <p:nvPicPr>
          <p:cNvPr id="45062" name="Picture 6"/>
          <p:cNvPicPr>
            <a:picLocks noChangeAspect="1" noChangeArrowheads="1"/>
          </p:cNvPicPr>
          <p:nvPr/>
        </p:nvPicPr>
        <p:blipFill>
          <a:blip r:embed="rId3">
            <a:extLst>
              <a:ext uri="{28A0092B-C50C-407E-A947-70E740481C1C}">
                <a14:useLocalDpi xmlns:a14="http://schemas.microsoft.com/office/drawing/2010/main" val="0"/>
              </a:ext>
            </a:extLst>
          </a:blip>
          <a:srcRect l="4665" t="11716" r="7086" b="8070"/>
          <a:stretch>
            <a:fillRect/>
          </a:stretch>
        </p:blipFill>
        <p:spPr bwMode="auto">
          <a:xfrm>
            <a:off x="2051050" y="1246188"/>
            <a:ext cx="5130800" cy="476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17FF4981-6A54-4CE3-9337-03DC1DC6886B}" type="slidenum">
              <a:rPr lang="en-US" altLang="en-US"/>
              <a:pPr/>
              <a:t>340</a:t>
            </a:fld>
            <a:endParaRPr lang="en-US" altLang="en-US"/>
          </a:p>
        </p:txBody>
      </p:sp>
      <p:sp>
        <p:nvSpPr>
          <p:cNvPr id="526338" name="Rectangle 2"/>
          <p:cNvSpPr>
            <a:spLocks noGrp="1" noChangeArrowheads="1"/>
          </p:cNvSpPr>
          <p:nvPr>
            <p:ph type="title"/>
          </p:nvPr>
        </p:nvSpPr>
        <p:spPr/>
        <p:txBody>
          <a:bodyPr/>
          <a:lstStyle/>
          <a:p>
            <a:r>
              <a:rPr lang="en-US" altLang="en-US"/>
              <a:t>Grand-Mean:  Level-2 Variables</a:t>
            </a:r>
          </a:p>
        </p:txBody>
      </p:sp>
      <p:sp>
        <p:nvSpPr>
          <p:cNvPr id="526339" name="Rectangle 3"/>
          <p:cNvSpPr>
            <a:spLocks noGrp="1" noChangeArrowheads="1"/>
          </p:cNvSpPr>
          <p:nvPr>
            <p:ph type="body" idx="1"/>
          </p:nvPr>
        </p:nvSpPr>
        <p:spPr/>
        <p:txBody>
          <a:bodyPr/>
          <a:lstStyle/>
          <a:p>
            <a:r>
              <a:rPr lang="en-US" altLang="en-US" dirty="0"/>
              <a:t>If we model group means in an OLS model there is a significant interaction</a:t>
            </a:r>
            <a:r>
              <a:rPr lang="en-US" altLang="en-US" dirty="0" smtClean="0"/>
              <a:t>:</a:t>
            </a:r>
          </a:p>
          <a:p>
            <a:endParaRPr lang="en-US" altLang="en-US" dirty="0"/>
          </a:p>
          <a:p>
            <a:pPr>
              <a:buFontTx/>
              <a:buNone/>
            </a:pPr>
            <a:r>
              <a:rPr lang="en-US" altLang="en-US" sz="1600" dirty="0">
                <a:latin typeface="Courier New" pitchFamily="49" charset="0"/>
              </a:rPr>
              <a:t>&gt; TDAT&lt;-CENEX2[!duplicated(CENEX2$GID),]</a:t>
            </a:r>
          </a:p>
          <a:p>
            <a:pPr>
              <a:buFontTx/>
              <a:buNone/>
            </a:pPr>
            <a:r>
              <a:rPr lang="en-US" altLang="en-US" sz="1600" dirty="0">
                <a:latin typeface="Courier New" pitchFamily="49" charset="0"/>
              </a:rPr>
              <a:t>&gt; </a:t>
            </a:r>
            <a:r>
              <a:rPr lang="en-US" altLang="en-US" sz="1600" dirty="0" err="1">
                <a:latin typeface="Courier New" pitchFamily="49" charset="0"/>
              </a:rPr>
              <a:t>tmod</a:t>
            </a:r>
            <a:r>
              <a:rPr lang="en-US" altLang="en-US" sz="1600" dirty="0">
                <a:latin typeface="Courier New" pitchFamily="49" charset="0"/>
              </a:rPr>
              <a:t>&lt;-lm(GY~GX1*GX2,data=TDAT)</a:t>
            </a:r>
          </a:p>
          <a:p>
            <a:pPr>
              <a:buFontTx/>
              <a:buNone/>
            </a:pPr>
            <a:r>
              <a:rPr lang="en-US" altLang="en-US" sz="1600" dirty="0" smtClean="0">
                <a:latin typeface="Courier New" pitchFamily="49" charset="0"/>
              </a:rPr>
              <a:t>&gt; </a:t>
            </a:r>
            <a:r>
              <a:rPr lang="en-US" altLang="en-US" sz="1600" dirty="0">
                <a:latin typeface="Courier New" pitchFamily="49" charset="0"/>
              </a:rPr>
              <a:t>round(summary(</a:t>
            </a:r>
            <a:r>
              <a:rPr lang="en-US" altLang="en-US" sz="1600" dirty="0" err="1">
                <a:latin typeface="Courier New" pitchFamily="49" charset="0"/>
              </a:rPr>
              <a:t>tmod</a:t>
            </a:r>
            <a:r>
              <a:rPr lang="en-US" altLang="en-US" sz="1600" dirty="0">
                <a:latin typeface="Courier New" pitchFamily="49" charset="0"/>
              </a:rPr>
              <a:t>)$</a:t>
            </a:r>
            <a:r>
              <a:rPr lang="en-US" altLang="en-US" sz="1600" dirty="0" err="1">
                <a:latin typeface="Courier New" pitchFamily="49" charset="0"/>
              </a:rPr>
              <a:t>coef,dig</a:t>
            </a:r>
            <a:r>
              <a:rPr lang="en-US" altLang="en-US" sz="1600" dirty="0">
                <a:latin typeface="Courier New" pitchFamily="49" charset="0"/>
              </a:rPr>
              <a:t>=4)</a:t>
            </a:r>
          </a:p>
          <a:p>
            <a:pPr>
              <a:buFontTx/>
              <a:buNone/>
            </a:pPr>
            <a:r>
              <a:rPr lang="en-US" altLang="en-US" sz="1600" dirty="0">
                <a:latin typeface="Courier New" pitchFamily="49" charset="0"/>
              </a:rPr>
              <a:t>            Estimate Std. Error t value </a:t>
            </a:r>
            <a:r>
              <a:rPr lang="en-US" altLang="en-US" sz="1600" dirty="0" err="1">
                <a:latin typeface="Courier New" pitchFamily="49" charset="0"/>
              </a:rPr>
              <a:t>Pr</a:t>
            </a:r>
            <a:r>
              <a:rPr lang="en-US" altLang="en-US" sz="1600" dirty="0">
                <a:latin typeface="Courier New" pitchFamily="49" charset="0"/>
              </a:rPr>
              <a:t>(&gt;|t|)</a:t>
            </a:r>
          </a:p>
          <a:p>
            <a:pPr>
              <a:buFontTx/>
              <a:buNone/>
            </a:pPr>
            <a:r>
              <a:rPr lang="en-US" altLang="en-US" sz="1600" dirty="0">
                <a:latin typeface="Courier New" pitchFamily="49" charset="0"/>
              </a:rPr>
              <a:t>(Intercept)  -0.0859     0.4456 -0.1926   0.8476</a:t>
            </a:r>
          </a:p>
          <a:p>
            <a:pPr>
              <a:buFontTx/>
              <a:buNone/>
            </a:pPr>
            <a:r>
              <a:rPr lang="en-US" altLang="en-US" sz="1600" dirty="0">
                <a:latin typeface="Courier New" pitchFamily="49" charset="0"/>
              </a:rPr>
              <a:t>GX1          -0.0002     0.0443 -0.0043   0.9965</a:t>
            </a:r>
          </a:p>
          <a:p>
            <a:pPr>
              <a:buFontTx/>
              <a:buNone/>
            </a:pPr>
            <a:r>
              <a:rPr lang="en-US" altLang="en-US" sz="1600" dirty="0">
                <a:latin typeface="Courier New" pitchFamily="49" charset="0"/>
              </a:rPr>
              <a:t>GX2           0.1260     0.3349  0.3764   0.7075</a:t>
            </a:r>
          </a:p>
          <a:p>
            <a:pPr>
              <a:buFontTx/>
              <a:buNone/>
            </a:pPr>
            <a:r>
              <a:rPr lang="en-US" altLang="en-US" sz="1600" dirty="0">
                <a:latin typeface="Courier New" pitchFamily="49" charset="0"/>
              </a:rPr>
              <a:t>GX1:GX2       0.9895     0.0333 29.6878   0.0000</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2896711570"/>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9197D9D7-C6B6-4D26-93C3-58E24AAA7C55}" type="slidenum">
              <a:rPr lang="en-US" altLang="en-US"/>
              <a:pPr/>
              <a:t>341</a:t>
            </a:fld>
            <a:endParaRPr lang="en-US" altLang="en-US"/>
          </a:p>
        </p:txBody>
      </p:sp>
      <p:sp>
        <p:nvSpPr>
          <p:cNvPr id="513026" name="Rectangle 2"/>
          <p:cNvSpPr>
            <a:spLocks noGrp="1" noChangeArrowheads="1"/>
          </p:cNvSpPr>
          <p:nvPr>
            <p:ph type="title"/>
          </p:nvPr>
        </p:nvSpPr>
        <p:spPr/>
        <p:txBody>
          <a:bodyPr/>
          <a:lstStyle/>
          <a:p>
            <a:r>
              <a:rPr lang="en-US" altLang="en-US"/>
              <a:t>Grand-Mean:  Level-2 Variables</a:t>
            </a:r>
          </a:p>
        </p:txBody>
      </p:sp>
      <p:sp>
        <p:nvSpPr>
          <p:cNvPr id="513027" name="Rectangle 3"/>
          <p:cNvSpPr>
            <a:spLocks noGrp="1" noChangeArrowheads="1"/>
          </p:cNvSpPr>
          <p:nvPr>
            <p:ph type="body" idx="1"/>
          </p:nvPr>
        </p:nvSpPr>
        <p:spPr/>
        <p:txBody>
          <a:bodyPr/>
          <a:lstStyle/>
          <a:p>
            <a:pPr lvl="0"/>
            <a:r>
              <a:rPr lang="en-US" altLang="en-US" dirty="0" smtClean="0">
                <a:solidFill>
                  <a:srgbClr val="000000"/>
                </a:solidFill>
                <a:sym typeface="Symbol" pitchFamily="18" charset="2"/>
              </a:rPr>
              <a:t>The cross-level interaction term </a:t>
            </a:r>
            <a:r>
              <a:rPr lang="en-US" altLang="en-US" i="1" dirty="0" smtClean="0">
                <a:solidFill>
                  <a:srgbClr val="000000"/>
                </a:solidFill>
                <a:sym typeface="Symbol" pitchFamily="18" charset="2"/>
              </a:rPr>
              <a:t></a:t>
            </a:r>
            <a:r>
              <a:rPr lang="en-US" altLang="en-US" baseline="-25000" dirty="0">
                <a:solidFill>
                  <a:srgbClr val="000000"/>
                </a:solidFill>
                <a:sym typeface="Symbol" pitchFamily="18" charset="2"/>
              </a:rPr>
              <a:t>11</a:t>
            </a:r>
            <a:r>
              <a:rPr lang="en-US" altLang="en-US" dirty="0">
                <a:solidFill>
                  <a:srgbClr val="000000"/>
                </a:solidFill>
                <a:sym typeface="Symbol" pitchFamily="18" charset="2"/>
              </a:rPr>
              <a:t> (</a:t>
            </a:r>
            <a:r>
              <a:rPr lang="en-US" altLang="en-US" dirty="0">
                <a:solidFill>
                  <a:srgbClr val="000000"/>
                </a:solidFill>
                <a:latin typeface="Courier New" pitchFamily="49" charset="0"/>
              </a:rPr>
              <a:t>(X1-X1</a:t>
            </a:r>
            <a:r>
              <a:rPr lang="en-US" altLang="en-US" baseline="-25000" dirty="0">
                <a:solidFill>
                  <a:srgbClr val="000000"/>
                </a:solidFill>
                <a:latin typeface="Courier New" pitchFamily="49" charset="0"/>
              </a:rPr>
              <a:t>••</a:t>
            </a:r>
            <a:r>
              <a:rPr lang="en-US" altLang="en-US" dirty="0">
                <a:solidFill>
                  <a:srgbClr val="000000"/>
                </a:solidFill>
                <a:latin typeface="Courier New" pitchFamily="49" charset="0"/>
              </a:rPr>
              <a:t>)*GX2</a:t>
            </a:r>
            <a:r>
              <a:rPr lang="en-US" altLang="en-US" dirty="0">
                <a:solidFill>
                  <a:srgbClr val="000000"/>
                </a:solidFill>
                <a:sym typeface="Symbol" pitchFamily="18" charset="2"/>
              </a:rPr>
              <a:t>) is significant indicating that the within-group slope (X1) varies as a function of GX2 (</a:t>
            </a:r>
            <a:r>
              <a:rPr lang="en-US" altLang="en-US" u="sng" dirty="0">
                <a:solidFill>
                  <a:srgbClr val="000000"/>
                </a:solidFill>
                <a:sym typeface="Symbol" pitchFamily="18" charset="2"/>
              </a:rPr>
              <a:t>in</a:t>
            </a:r>
            <a:r>
              <a:rPr lang="en-US" altLang="en-US" dirty="0">
                <a:solidFill>
                  <a:srgbClr val="000000"/>
                </a:solidFill>
                <a:sym typeface="Symbol" pitchFamily="18" charset="2"/>
              </a:rPr>
              <a:t>correct conclusion)</a:t>
            </a:r>
          </a:p>
          <a:p>
            <a:pPr lvl="0"/>
            <a:r>
              <a:rPr lang="en-US" altLang="en-US" i="1" dirty="0">
                <a:solidFill>
                  <a:srgbClr val="000000"/>
                </a:solidFill>
                <a:sym typeface="Symbol" pitchFamily="18" charset="2"/>
              </a:rPr>
              <a:t></a:t>
            </a:r>
            <a:r>
              <a:rPr lang="en-US" altLang="en-US" baseline="-25000" dirty="0">
                <a:solidFill>
                  <a:srgbClr val="000000"/>
                </a:solidFill>
                <a:sym typeface="Symbol" pitchFamily="18" charset="2"/>
              </a:rPr>
              <a:t>11 </a:t>
            </a:r>
            <a:r>
              <a:rPr lang="en-US" altLang="en-US" dirty="0">
                <a:solidFill>
                  <a:srgbClr val="000000"/>
                </a:solidFill>
                <a:sym typeface="Symbol" pitchFamily="18" charset="2"/>
              </a:rPr>
              <a:t>would also be significant with a raw X1 value</a:t>
            </a:r>
          </a:p>
          <a:p>
            <a:pPr>
              <a:buFontTx/>
              <a:buNone/>
            </a:pPr>
            <a:endParaRPr lang="en-US" altLang="en-US" sz="1600" dirty="0" smtClean="0">
              <a:latin typeface="Courier New" pitchFamily="49" charset="0"/>
            </a:endParaRPr>
          </a:p>
          <a:p>
            <a:pPr>
              <a:buFontTx/>
              <a:buNone/>
            </a:pPr>
            <a:r>
              <a:rPr lang="en-US" altLang="en-US" sz="1600" dirty="0" smtClean="0">
                <a:latin typeface="Courier New" pitchFamily="49" charset="0"/>
              </a:rPr>
              <a:t>&gt; </a:t>
            </a:r>
            <a:r>
              <a:rPr lang="en-US" altLang="en-US" sz="1600" dirty="0" err="1">
                <a:latin typeface="Courier New" pitchFamily="49" charset="0"/>
              </a:rPr>
              <a:t>tmod</a:t>
            </a:r>
            <a:r>
              <a:rPr lang="en-US" altLang="en-US" sz="1600" dirty="0">
                <a:latin typeface="Courier New" pitchFamily="49" charset="0"/>
              </a:rPr>
              <a:t>&lt;-</a:t>
            </a:r>
            <a:r>
              <a:rPr lang="en-US" altLang="en-US" sz="1600" dirty="0" err="1">
                <a:latin typeface="Courier New" pitchFamily="49" charset="0"/>
              </a:rPr>
              <a:t>lme</a:t>
            </a:r>
            <a:r>
              <a:rPr lang="en-US" altLang="en-US" sz="1600" dirty="0">
                <a:latin typeface="Courier New" pitchFamily="49" charset="0"/>
              </a:rPr>
              <a:t>(Y~I(X1-mean(X1))*GX2,random=~1|GID,CENEX2)</a:t>
            </a:r>
          </a:p>
          <a:p>
            <a:pPr>
              <a:buFontTx/>
              <a:buNone/>
            </a:pPr>
            <a:r>
              <a:rPr lang="en-US" altLang="en-US" sz="1600" dirty="0">
                <a:latin typeface="Courier New" pitchFamily="49" charset="0"/>
              </a:rPr>
              <a:t>&gt; round(summary(</a:t>
            </a:r>
            <a:r>
              <a:rPr lang="en-US" altLang="en-US" sz="1600" dirty="0" err="1">
                <a:latin typeface="Courier New" pitchFamily="49" charset="0"/>
              </a:rPr>
              <a:t>tmod</a:t>
            </a:r>
            <a:r>
              <a:rPr lang="en-US" altLang="en-US" sz="1600" dirty="0">
                <a:latin typeface="Courier New" pitchFamily="49" charset="0"/>
              </a:rPr>
              <a:t>)$</a:t>
            </a:r>
            <a:r>
              <a:rPr lang="en-US" altLang="en-US" sz="1600" dirty="0" err="1">
                <a:latin typeface="Courier New" pitchFamily="49" charset="0"/>
              </a:rPr>
              <a:t>tTable,dig</a:t>
            </a:r>
            <a:r>
              <a:rPr lang="en-US" altLang="en-US" sz="1600" dirty="0">
                <a:latin typeface="Courier New" pitchFamily="49" charset="0"/>
              </a:rPr>
              <a:t>=4)</a:t>
            </a:r>
          </a:p>
          <a:p>
            <a:pPr>
              <a:buFontTx/>
              <a:buNone/>
            </a:pPr>
            <a:r>
              <a:rPr lang="en-US" altLang="en-US" sz="1600" dirty="0">
                <a:latin typeface="Courier New" pitchFamily="49" charset="0"/>
              </a:rPr>
              <a:t>                       Value </a:t>
            </a:r>
            <a:r>
              <a:rPr lang="en-US" altLang="en-US" sz="1600" dirty="0" err="1">
                <a:latin typeface="Courier New" pitchFamily="49" charset="0"/>
              </a:rPr>
              <a:t>Std.Error</a:t>
            </a:r>
            <a:r>
              <a:rPr lang="en-US" altLang="en-US" sz="1600" dirty="0">
                <a:latin typeface="Courier New" pitchFamily="49" charset="0"/>
              </a:rPr>
              <a:t>  DF t-value p-value</a:t>
            </a:r>
          </a:p>
          <a:p>
            <a:pPr>
              <a:buFontTx/>
              <a:buNone/>
            </a:pPr>
            <a:r>
              <a:rPr lang="en-US" altLang="en-US" sz="1600" dirty="0">
                <a:latin typeface="Courier New" pitchFamily="49" charset="0"/>
              </a:rPr>
              <a:t>(Intercept)           0.3170    0.1153 898  2.7505  0.0061</a:t>
            </a:r>
          </a:p>
          <a:p>
            <a:pPr>
              <a:buFontTx/>
              <a:buNone/>
            </a:pPr>
            <a:r>
              <a:rPr lang="en-US" altLang="en-US" sz="1600" dirty="0">
                <a:latin typeface="Courier New" pitchFamily="49" charset="0"/>
              </a:rPr>
              <a:t>I(X1 - mean(X1))     -0.0060    0.0326 898 -0.1839  0.8541</a:t>
            </a:r>
          </a:p>
          <a:p>
            <a:pPr>
              <a:buFontTx/>
              <a:buNone/>
            </a:pPr>
            <a:r>
              <a:rPr lang="en-US" altLang="en-US" sz="1600" dirty="0">
                <a:latin typeface="Courier New" pitchFamily="49" charset="0"/>
              </a:rPr>
              <a:t>GX2                   9.9175    0.1128  98 87.9306  0.0000</a:t>
            </a:r>
          </a:p>
          <a:p>
            <a:pPr>
              <a:buFontTx/>
              <a:buNone/>
            </a:pPr>
            <a:r>
              <a:rPr lang="en-US" altLang="en-US" sz="1600" dirty="0">
                <a:latin typeface="Courier New" pitchFamily="49" charset="0"/>
              </a:rPr>
              <a:t>I(X1 - mean(X1)):GX2  0.1164    0.0316 898  3.6782  </a:t>
            </a:r>
            <a:r>
              <a:rPr lang="en-US" altLang="en-US" sz="1600" dirty="0" smtClean="0">
                <a:latin typeface="Courier New" pitchFamily="49" charset="0"/>
              </a:rPr>
              <a:t>0.0002</a:t>
            </a:r>
          </a:p>
          <a:p>
            <a:pPr>
              <a:buFontTx/>
              <a:buNone/>
            </a:pPr>
            <a:endParaRPr lang="en-US" altLang="en-US" sz="1600" dirty="0" smtClean="0">
              <a:latin typeface="Courier New" pitchFamily="49" charset="0"/>
            </a:endParaRPr>
          </a:p>
          <a:p>
            <a:pPr>
              <a:buFontTx/>
              <a:buNone/>
            </a:pPr>
            <a:endParaRPr lang="en-US" altLang="en-US" sz="1800" b="1" dirty="0">
              <a:latin typeface="Courier New" pitchFamily="49" charset="0"/>
            </a:endParaRPr>
          </a:p>
          <a:p>
            <a:pPr>
              <a:buFontTx/>
              <a:buNone/>
            </a:pPr>
            <a:endParaRPr lang="en-US" altLang="en-US" sz="1800" b="1" dirty="0">
              <a:latin typeface="Courier New" pitchFamily="49" charset="0"/>
            </a:endParaRP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2269694674"/>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C2CC4645-393A-42A0-8174-D820AACDBBA5}" type="slidenum">
              <a:rPr lang="en-US" altLang="en-US"/>
              <a:pPr/>
              <a:t>342</a:t>
            </a:fld>
            <a:endParaRPr lang="en-US" altLang="en-US"/>
          </a:p>
        </p:txBody>
      </p:sp>
      <p:sp>
        <p:nvSpPr>
          <p:cNvPr id="527362" name="Rectangle 2"/>
          <p:cNvSpPr>
            <a:spLocks noGrp="1" noChangeArrowheads="1"/>
          </p:cNvSpPr>
          <p:nvPr>
            <p:ph type="title"/>
          </p:nvPr>
        </p:nvSpPr>
        <p:spPr/>
        <p:txBody>
          <a:bodyPr/>
          <a:lstStyle/>
          <a:p>
            <a:r>
              <a:rPr lang="en-US" altLang="en-US"/>
              <a:t>Grand-Mean:  Level-2 Variables</a:t>
            </a:r>
          </a:p>
        </p:txBody>
      </p:sp>
      <p:sp>
        <p:nvSpPr>
          <p:cNvPr id="527363" name="Rectangle 3"/>
          <p:cNvSpPr>
            <a:spLocks noGrp="1" noChangeArrowheads="1"/>
          </p:cNvSpPr>
          <p:nvPr>
            <p:ph type="body" idx="1"/>
          </p:nvPr>
        </p:nvSpPr>
        <p:spPr/>
        <p:txBody>
          <a:bodyPr/>
          <a:lstStyle/>
          <a:p>
            <a:r>
              <a:rPr lang="en-US" altLang="en-US"/>
              <a:t>How can you determine whether significant </a:t>
            </a:r>
            <a:r>
              <a:rPr lang="en-US" altLang="en-US" i="1">
                <a:sym typeface="Symbol" pitchFamily="18" charset="2"/>
              </a:rPr>
              <a:t></a:t>
            </a:r>
            <a:r>
              <a:rPr lang="en-US" altLang="en-US" baseline="-25000">
                <a:sym typeface="Symbol" pitchFamily="18" charset="2"/>
              </a:rPr>
              <a:t>11</a:t>
            </a:r>
            <a:r>
              <a:rPr lang="en-US" altLang="en-US">
                <a:sym typeface="Symbol" pitchFamily="18" charset="2"/>
              </a:rPr>
              <a:t> value is due to:</a:t>
            </a:r>
          </a:p>
          <a:p>
            <a:pPr lvl="1"/>
            <a:r>
              <a:rPr lang="en-US" altLang="en-US">
                <a:sym typeface="Symbol" pitchFamily="18" charset="2"/>
              </a:rPr>
              <a:t>Cross-Level interaction (</a:t>
            </a:r>
            <a:r>
              <a:rPr lang="en-US" altLang="en-US" i="1">
                <a:sym typeface="Symbol" pitchFamily="18" charset="2"/>
              </a:rPr>
              <a:t>X</a:t>
            </a:r>
            <a:r>
              <a:rPr lang="en-US" altLang="en-US" i="1" baseline="-25000">
                <a:sym typeface="Symbol" pitchFamily="18" charset="2"/>
              </a:rPr>
              <a:t>ij</a:t>
            </a:r>
            <a:r>
              <a:rPr lang="en-US" altLang="en-US">
                <a:sym typeface="Symbol" pitchFamily="18" charset="2"/>
              </a:rPr>
              <a:t> - </a:t>
            </a:r>
            <a:r>
              <a:rPr lang="en-US" altLang="en-US" i="1">
                <a:sym typeface="Symbol" pitchFamily="18" charset="2"/>
              </a:rPr>
              <a:t>X</a:t>
            </a:r>
            <a:r>
              <a:rPr lang="en-US" altLang="en-US" i="1" baseline="-25000">
                <a:sym typeface="Symbol" pitchFamily="18" charset="2"/>
              </a:rPr>
              <a:t>j</a:t>
            </a:r>
            <a:r>
              <a:rPr lang="en-US" altLang="en-US">
                <a:sym typeface="Symbol" pitchFamily="18" charset="2"/>
              </a:rPr>
              <a:t>)</a:t>
            </a:r>
            <a:r>
              <a:rPr lang="en-US" altLang="en-US" i="1">
                <a:sym typeface="Symbol" pitchFamily="18" charset="2"/>
              </a:rPr>
              <a:t>G</a:t>
            </a:r>
            <a:r>
              <a:rPr lang="en-US" altLang="en-US" i="1" baseline="-25000">
                <a:sym typeface="Symbol" pitchFamily="18" charset="2"/>
              </a:rPr>
              <a:t>j</a:t>
            </a:r>
            <a:endParaRPr lang="en-US" altLang="en-US">
              <a:sym typeface="Symbol" pitchFamily="18" charset="2"/>
            </a:endParaRPr>
          </a:p>
          <a:p>
            <a:pPr lvl="1"/>
            <a:r>
              <a:rPr lang="en-US" altLang="en-US">
                <a:sym typeface="Symbol" pitchFamily="18" charset="2"/>
              </a:rPr>
              <a:t>Between-Group Interaction </a:t>
            </a:r>
            <a:r>
              <a:rPr lang="en-US" altLang="en-US" i="1">
                <a:sym typeface="Symbol" pitchFamily="18" charset="2"/>
              </a:rPr>
              <a:t>X</a:t>
            </a:r>
            <a:r>
              <a:rPr lang="en-US" altLang="en-US" i="1" baseline="-25000">
                <a:sym typeface="Symbol" pitchFamily="18" charset="2"/>
              </a:rPr>
              <a:t>j</a:t>
            </a:r>
            <a:r>
              <a:rPr lang="en-US" altLang="en-US" i="1">
                <a:sym typeface="Symbol" pitchFamily="18" charset="2"/>
              </a:rPr>
              <a:t>G</a:t>
            </a:r>
            <a:r>
              <a:rPr lang="en-US" altLang="en-US" i="1" baseline="-25000">
                <a:sym typeface="Symbol" pitchFamily="18" charset="2"/>
              </a:rPr>
              <a:t>j</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2295222654"/>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EA76E026-019A-47B9-8AAD-C873CBC8CB56}" type="slidenum">
              <a:rPr lang="en-US" altLang="en-US"/>
              <a:pPr/>
              <a:t>343</a:t>
            </a:fld>
            <a:endParaRPr lang="en-US" altLang="en-US"/>
          </a:p>
        </p:txBody>
      </p:sp>
      <p:sp>
        <p:nvSpPr>
          <p:cNvPr id="528386" name="Rectangle 2"/>
          <p:cNvSpPr>
            <a:spLocks noGrp="1" noChangeArrowheads="1"/>
          </p:cNvSpPr>
          <p:nvPr>
            <p:ph type="title"/>
          </p:nvPr>
        </p:nvSpPr>
        <p:spPr/>
        <p:txBody>
          <a:bodyPr/>
          <a:lstStyle/>
          <a:p>
            <a:r>
              <a:rPr lang="en-US" altLang="en-US"/>
              <a:t>Grand-Mean:  Level 2 Variables</a:t>
            </a:r>
          </a:p>
        </p:txBody>
      </p:sp>
      <p:sp>
        <p:nvSpPr>
          <p:cNvPr id="528387" name="Rectangle 3"/>
          <p:cNvSpPr>
            <a:spLocks noGrp="1" noChangeArrowheads="1"/>
          </p:cNvSpPr>
          <p:nvPr>
            <p:ph type="body" idx="1"/>
          </p:nvPr>
        </p:nvSpPr>
        <p:spPr>
          <a:xfrm>
            <a:off x="685800" y="1447800"/>
            <a:ext cx="8107363" cy="4648200"/>
          </a:xfrm>
        </p:spPr>
        <p:txBody>
          <a:bodyPr/>
          <a:lstStyle/>
          <a:p>
            <a:r>
              <a:rPr lang="en-US" altLang="en-US" dirty="0">
                <a:sym typeface="Symbol" pitchFamily="18" charset="2"/>
              </a:rPr>
              <a:t>Estimate this model:</a:t>
            </a:r>
          </a:p>
          <a:p>
            <a:pPr lvl="1">
              <a:buFontTx/>
              <a:buNone/>
            </a:pPr>
            <a:r>
              <a:rPr lang="en-US" altLang="en-US" i="1" dirty="0" err="1"/>
              <a:t>Y</a:t>
            </a:r>
            <a:r>
              <a:rPr lang="en-US" altLang="en-US" i="1" baseline="-25000" dirty="0" err="1"/>
              <a:t>ij</a:t>
            </a:r>
            <a:r>
              <a:rPr lang="en-US" altLang="en-US" i="1" dirty="0"/>
              <a:t> = </a:t>
            </a:r>
            <a:r>
              <a:rPr lang="en-US" altLang="en-US" dirty="0">
                <a:sym typeface="Symbol" pitchFamily="18" charset="2"/>
              </a:rPr>
              <a:t></a:t>
            </a:r>
            <a:r>
              <a:rPr lang="en-US" altLang="en-US" baseline="-25000" dirty="0">
                <a:sym typeface="Symbol" pitchFamily="18" charset="2"/>
              </a:rPr>
              <a:t>0</a:t>
            </a:r>
            <a:r>
              <a:rPr lang="en-US" altLang="en-US" i="1" baseline="-25000" dirty="0"/>
              <a:t>j</a:t>
            </a:r>
            <a:r>
              <a:rPr lang="en-US" altLang="en-US" i="1" dirty="0"/>
              <a:t> + </a:t>
            </a:r>
            <a:r>
              <a:rPr lang="en-US" altLang="en-US" dirty="0">
                <a:sym typeface="Symbol" pitchFamily="18" charset="2"/>
              </a:rPr>
              <a:t></a:t>
            </a:r>
            <a:r>
              <a:rPr lang="en-US" altLang="en-US" baseline="-25000" dirty="0">
                <a:sym typeface="Symbol" pitchFamily="18" charset="2"/>
              </a:rPr>
              <a:t>1</a:t>
            </a:r>
            <a:r>
              <a:rPr lang="en-US" altLang="en-US" baseline="-25000" dirty="0"/>
              <a:t>j</a:t>
            </a:r>
            <a:r>
              <a:rPr lang="en-US" altLang="en-US" dirty="0"/>
              <a:t>(</a:t>
            </a:r>
            <a:r>
              <a:rPr lang="en-US" altLang="en-US" i="1" dirty="0" err="1"/>
              <a:t>X</a:t>
            </a:r>
            <a:r>
              <a:rPr lang="en-US" altLang="en-US" i="1" baseline="-25000" dirty="0" err="1"/>
              <a:t>ij</a:t>
            </a:r>
            <a:r>
              <a:rPr lang="en-US" altLang="en-US" i="1" baseline="-25000" dirty="0"/>
              <a:t> </a:t>
            </a:r>
            <a:r>
              <a:rPr lang="en-US" altLang="en-US" dirty="0"/>
              <a:t>- </a:t>
            </a:r>
            <a:r>
              <a:rPr lang="en-US" altLang="en-US" i="1" dirty="0" err="1"/>
              <a:t>X</a:t>
            </a:r>
            <a:r>
              <a:rPr lang="en-US" altLang="en-US" i="1" baseline="-25000" dirty="0" err="1"/>
              <a:t>j</a:t>
            </a:r>
            <a:r>
              <a:rPr lang="en-US" altLang="en-US" dirty="0"/>
              <a:t>)</a:t>
            </a:r>
            <a:r>
              <a:rPr lang="en-US" altLang="en-US" i="1" dirty="0"/>
              <a:t>+</a:t>
            </a:r>
            <a:r>
              <a:rPr lang="en-US" altLang="en-US" i="1" dirty="0" err="1"/>
              <a:t>r</a:t>
            </a:r>
            <a:r>
              <a:rPr lang="en-US" altLang="en-US" i="1" baseline="-25000" dirty="0" err="1"/>
              <a:t>ij</a:t>
            </a:r>
            <a:endParaRPr lang="en-US" altLang="en-US" baseline="-25000" dirty="0"/>
          </a:p>
          <a:p>
            <a:pPr lvl="1">
              <a:buFontTx/>
              <a:buNone/>
            </a:pPr>
            <a:r>
              <a:rPr lang="en-US" altLang="en-US" dirty="0">
                <a:sym typeface="Symbol" pitchFamily="18" charset="2"/>
              </a:rPr>
              <a:t></a:t>
            </a:r>
            <a:r>
              <a:rPr lang="en-US" altLang="en-US" baseline="-25000" dirty="0">
                <a:sym typeface="Symbol" pitchFamily="18" charset="2"/>
              </a:rPr>
              <a:t>0</a:t>
            </a:r>
            <a:r>
              <a:rPr lang="en-US" altLang="en-US" i="1" baseline="-25000" dirty="0"/>
              <a:t>j</a:t>
            </a:r>
            <a:r>
              <a:rPr lang="en-US" altLang="en-US" i="1" dirty="0"/>
              <a:t> = </a:t>
            </a:r>
            <a:r>
              <a:rPr lang="en-US" altLang="en-US" i="1" dirty="0">
                <a:sym typeface="Symbol" pitchFamily="18" charset="2"/>
              </a:rPr>
              <a:t></a:t>
            </a:r>
            <a:r>
              <a:rPr lang="en-US" altLang="en-US" baseline="-25000" dirty="0">
                <a:sym typeface="Symbol" pitchFamily="18" charset="2"/>
              </a:rPr>
              <a:t>00</a:t>
            </a:r>
            <a:r>
              <a:rPr lang="en-US" altLang="en-US" i="1" dirty="0"/>
              <a:t>+ </a:t>
            </a:r>
            <a:r>
              <a:rPr lang="en-US" altLang="en-US" i="1" dirty="0">
                <a:sym typeface="Symbol" pitchFamily="18" charset="2"/>
              </a:rPr>
              <a:t></a:t>
            </a:r>
            <a:r>
              <a:rPr lang="en-US" altLang="en-US" baseline="-25000" dirty="0">
                <a:sym typeface="Symbol" pitchFamily="18" charset="2"/>
              </a:rPr>
              <a:t>01</a:t>
            </a:r>
            <a:r>
              <a:rPr lang="en-US" altLang="en-US" i="1" dirty="0">
                <a:sym typeface="Symbol" pitchFamily="18" charset="2"/>
              </a:rPr>
              <a:t>X</a:t>
            </a:r>
            <a:r>
              <a:rPr lang="en-US" altLang="en-US" i="1" baseline="-25000" dirty="0">
                <a:sym typeface="Symbol" pitchFamily="18" charset="2"/>
              </a:rPr>
              <a:t>j</a:t>
            </a:r>
            <a:r>
              <a:rPr lang="en-US" altLang="en-US" dirty="0">
                <a:sym typeface="Symbol" pitchFamily="18" charset="2"/>
              </a:rPr>
              <a:t> +</a:t>
            </a:r>
            <a:r>
              <a:rPr lang="en-US" altLang="en-US" i="1" dirty="0"/>
              <a:t> </a:t>
            </a:r>
            <a:r>
              <a:rPr lang="en-US" altLang="en-US" i="1" dirty="0">
                <a:sym typeface="Symbol" pitchFamily="18" charset="2"/>
              </a:rPr>
              <a:t></a:t>
            </a:r>
            <a:r>
              <a:rPr lang="en-US" altLang="en-US" baseline="-25000" dirty="0">
                <a:sym typeface="Symbol" pitchFamily="18" charset="2"/>
              </a:rPr>
              <a:t>02</a:t>
            </a:r>
            <a:r>
              <a:rPr lang="en-US" altLang="en-US" i="1" dirty="0">
                <a:sym typeface="Symbol" pitchFamily="18" charset="2"/>
              </a:rPr>
              <a:t>G</a:t>
            </a:r>
            <a:r>
              <a:rPr lang="en-US" altLang="en-US" i="1" baseline="-25000" dirty="0">
                <a:sym typeface="Symbol" pitchFamily="18" charset="2"/>
              </a:rPr>
              <a:t>j</a:t>
            </a:r>
            <a:r>
              <a:rPr lang="en-US" altLang="en-US" dirty="0">
                <a:sym typeface="Symbol" pitchFamily="18" charset="2"/>
              </a:rPr>
              <a:t> + </a:t>
            </a:r>
            <a:r>
              <a:rPr lang="en-US" altLang="en-US" i="1" dirty="0">
                <a:sym typeface="Symbol" pitchFamily="18" charset="2"/>
              </a:rPr>
              <a:t></a:t>
            </a:r>
            <a:r>
              <a:rPr lang="en-US" altLang="en-US" baseline="-25000" dirty="0">
                <a:sym typeface="Symbol" pitchFamily="18" charset="2"/>
              </a:rPr>
              <a:t>03</a:t>
            </a:r>
            <a:r>
              <a:rPr lang="en-US" altLang="en-US" dirty="0">
                <a:sym typeface="Symbol" pitchFamily="18" charset="2"/>
              </a:rPr>
              <a:t>(</a:t>
            </a:r>
            <a:r>
              <a:rPr lang="en-US" altLang="en-US" i="1" dirty="0" err="1">
                <a:sym typeface="Symbol" pitchFamily="18" charset="2"/>
              </a:rPr>
              <a:t>X</a:t>
            </a:r>
            <a:r>
              <a:rPr lang="en-US" altLang="en-US" i="1" baseline="-25000" dirty="0" err="1">
                <a:sym typeface="Symbol" pitchFamily="18" charset="2"/>
              </a:rPr>
              <a:t>j</a:t>
            </a:r>
            <a:r>
              <a:rPr lang="en-US" altLang="en-US" i="1" dirty="0" err="1">
                <a:sym typeface="Symbol" pitchFamily="18" charset="2"/>
              </a:rPr>
              <a:t>G</a:t>
            </a:r>
            <a:r>
              <a:rPr lang="en-US" altLang="en-US" i="1" baseline="-25000" dirty="0" err="1">
                <a:sym typeface="Symbol" pitchFamily="18" charset="2"/>
              </a:rPr>
              <a:t>j</a:t>
            </a:r>
            <a:r>
              <a:rPr lang="en-US" altLang="en-US" dirty="0">
                <a:sym typeface="Symbol" pitchFamily="18" charset="2"/>
              </a:rPr>
              <a:t>) + </a:t>
            </a:r>
            <a:r>
              <a:rPr lang="en-US" altLang="en-US" i="1" dirty="0"/>
              <a:t>u</a:t>
            </a:r>
            <a:r>
              <a:rPr lang="en-US" altLang="en-US" baseline="-25000" dirty="0"/>
              <a:t>0</a:t>
            </a:r>
            <a:r>
              <a:rPr lang="en-US" altLang="en-US" i="1" baseline="-25000" dirty="0"/>
              <a:t>j</a:t>
            </a:r>
          </a:p>
          <a:p>
            <a:pPr lvl="1">
              <a:buFontTx/>
              <a:buNone/>
            </a:pPr>
            <a:r>
              <a:rPr lang="en-US" altLang="en-US" dirty="0">
                <a:sym typeface="Symbol" pitchFamily="18" charset="2"/>
              </a:rPr>
              <a:t></a:t>
            </a:r>
            <a:r>
              <a:rPr lang="en-US" altLang="en-US" baseline="-25000" dirty="0">
                <a:sym typeface="Symbol" pitchFamily="18" charset="2"/>
              </a:rPr>
              <a:t>1</a:t>
            </a:r>
            <a:r>
              <a:rPr lang="en-US" altLang="en-US" i="1" baseline="-25000" dirty="0"/>
              <a:t>j</a:t>
            </a:r>
            <a:r>
              <a:rPr lang="en-US" altLang="en-US" dirty="0"/>
              <a:t> = </a:t>
            </a:r>
            <a:r>
              <a:rPr lang="en-US" altLang="en-US" i="1" dirty="0">
                <a:sym typeface="Symbol" pitchFamily="18" charset="2"/>
              </a:rPr>
              <a:t></a:t>
            </a:r>
            <a:r>
              <a:rPr lang="en-US" altLang="en-US" baseline="-25000" dirty="0">
                <a:sym typeface="Symbol" pitchFamily="18" charset="2"/>
              </a:rPr>
              <a:t>10 </a:t>
            </a:r>
            <a:r>
              <a:rPr lang="en-US" altLang="en-US" i="1" dirty="0"/>
              <a:t>+ </a:t>
            </a:r>
            <a:r>
              <a:rPr lang="en-US" altLang="en-US" i="1" dirty="0">
                <a:sym typeface="Symbol" pitchFamily="18" charset="2"/>
              </a:rPr>
              <a:t></a:t>
            </a:r>
            <a:r>
              <a:rPr lang="en-US" altLang="en-US" baseline="-25000" dirty="0">
                <a:sym typeface="Symbol" pitchFamily="18" charset="2"/>
              </a:rPr>
              <a:t>11</a:t>
            </a:r>
            <a:r>
              <a:rPr lang="en-US" altLang="en-US" i="1" dirty="0">
                <a:sym typeface="Symbol" pitchFamily="18" charset="2"/>
              </a:rPr>
              <a:t>G</a:t>
            </a:r>
            <a:r>
              <a:rPr lang="en-US" altLang="en-US" i="1" baseline="-25000" dirty="0">
                <a:sym typeface="Symbol" pitchFamily="18" charset="2"/>
              </a:rPr>
              <a:t>j</a:t>
            </a:r>
            <a:r>
              <a:rPr lang="en-US" altLang="en-US" dirty="0">
                <a:sym typeface="Symbol" pitchFamily="18" charset="2"/>
              </a:rPr>
              <a:t> +</a:t>
            </a:r>
            <a:r>
              <a:rPr lang="en-US" altLang="en-US" i="1" dirty="0"/>
              <a:t> u</a:t>
            </a:r>
            <a:r>
              <a:rPr lang="en-US" altLang="en-US" baseline="-25000" dirty="0"/>
              <a:t>1</a:t>
            </a:r>
            <a:r>
              <a:rPr lang="en-US" altLang="en-US" i="1" baseline="-25000" dirty="0"/>
              <a:t>j</a:t>
            </a:r>
          </a:p>
          <a:p>
            <a:r>
              <a:rPr lang="en-US" altLang="en-US" dirty="0" smtClean="0">
                <a:sym typeface="Symbol" pitchFamily="18" charset="2"/>
              </a:rPr>
              <a:t>Example</a:t>
            </a:r>
            <a:endParaRPr lang="en-US" altLang="en-US" dirty="0">
              <a:sym typeface="Symbol" pitchFamily="18" charset="2"/>
            </a:endParaRPr>
          </a:p>
          <a:p>
            <a:pPr>
              <a:buFontTx/>
              <a:buNone/>
            </a:pPr>
            <a:r>
              <a:rPr lang="en-US" altLang="en-US" sz="1800" b="1" dirty="0">
                <a:latin typeface="Courier New" pitchFamily="49" charset="0"/>
              </a:rPr>
              <a:t>	</a:t>
            </a:r>
            <a:r>
              <a:rPr lang="en-US" altLang="en-US" sz="1600" dirty="0" err="1" smtClean="0">
                <a:latin typeface="Courier New" pitchFamily="49" charset="0"/>
              </a:rPr>
              <a:t>tmod</a:t>
            </a:r>
            <a:r>
              <a:rPr lang="en-US" altLang="en-US" sz="1600" dirty="0">
                <a:latin typeface="Courier New" pitchFamily="49" charset="0"/>
              </a:rPr>
              <a:t>&lt;-</a:t>
            </a:r>
            <a:r>
              <a:rPr lang="en-US" altLang="en-US" sz="1600" dirty="0" err="1">
                <a:latin typeface="Courier New" pitchFamily="49" charset="0"/>
              </a:rPr>
              <a:t>lme</a:t>
            </a:r>
            <a:r>
              <a:rPr lang="en-US" altLang="en-US" sz="1600" dirty="0">
                <a:latin typeface="Courier New" pitchFamily="49" charset="0"/>
              </a:rPr>
              <a:t>(Y~I(X1-mean(X1))*GX2+GX1*GX2</a:t>
            </a:r>
            <a:r>
              <a:rPr lang="en-US" altLang="en-US" sz="1600" dirty="0" smtClean="0">
                <a:latin typeface="Courier New" pitchFamily="49" charset="0"/>
              </a:rPr>
              <a:t>,</a:t>
            </a:r>
          </a:p>
          <a:p>
            <a:pPr>
              <a:buFontTx/>
              <a:buNone/>
            </a:pPr>
            <a:r>
              <a:rPr lang="en-US" altLang="en-US" sz="1600" dirty="0">
                <a:latin typeface="Courier New" pitchFamily="49" charset="0"/>
              </a:rPr>
              <a:t> </a:t>
            </a:r>
            <a:r>
              <a:rPr lang="en-US" altLang="en-US" sz="1600" dirty="0" smtClean="0">
                <a:latin typeface="Courier New" pitchFamily="49" charset="0"/>
              </a:rPr>
              <a:t>       random</a:t>
            </a:r>
            <a:r>
              <a:rPr lang="en-US" altLang="en-US" sz="1600" dirty="0">
                <a:latin typeface="Courier New" pitchFamily="49" charset="0"/>
              </a:rPr>
              <a:t>=~I(X1-mean(X1))|GID,CENEX2)</a:t>
            </a:r>
          </a:p>
          <a:p>
            <a:pPr lvl="2">
              <a:buFontTx/>
              <a:buNone/>
            </a:pPr>
            <a:endParaRPr lang="en-US" altLang="en-US" sz="1800" dirty="0" smtClean="0"/>
          </a:p>
          <a:p>
            <a:pPr lvl="2">
              <a:buFontTx/>
              <a:buNone/>
            </a:pPr>
            <a:r>
              <a:rPr lang="en-US" altLang="en-US" sz="1800" dirty="0" smtClean="0"/>
              <a:t>Where:</a:t>
            </a:r>
          </a:p>
          <a:p>
            <a:pPr lvl="2">
              <a:buFontTx/>
              <a:buNone/>
            </a:pPr>
            <a:r>
              <a:rPr lang="en-US" altLang="en-US" sz="1800" dirty="0" smtClean="0"/>
              <a:t> </a:t>
            </a:r>
            <a:r>
              <a:rPr lang="en-US" altLang="en-US" sz="1800" dirty="0" err="1" smtClean="0"/>
              <a:t>Xij-Xj</a:t>
            </a:r>
            <a:r>
              <a:rPr lang="en-US" altLang="en-US" sz="1800" dirty="0" smtClean="0"/>
              <a:t> </a:t>
            </a:r>
            <a:r>
              <a:rPr lang="en-US" altLang="en-US" sz="1800" dirty="0"/>
              <a:t>(Group-Mean Centered X)</a:t>
            </a:r>
          </a:p>
          <a:p>
            <a:pPr lvl="2">
              <a:buFontTx/>
              <a:buNone/>
            </a:pPr>
            <a:r>
              <a:rPr lang="en-US" altLang="en-US" sz="1800" dirty="0" err="1" smtClean="0"/>
              <a:t>Xj</a:t>
            </a:r>
            <a:r>
              <a:rPr lang="en-US" altLang="en-US" sz="1800" dirty="0" smtClean="0"/>
              <a:t> </a:t>
            </a:r>
            <a:r>
              <a:rPr lang="en-US" altLang="en-US" sz="1800" dirty="0"/>
              <a:t>Group Mean of X</a:t>
            </a:r>
          </a:p>
          <a:p>
            <a:pPr lvl="2">
              <a:buFontTx/>
              <a:buNone/>
            </a:pPr>
            <a:r>
              <a:rPr lang="en-US" altLang="en-US" sz="1800" dirty="0" err="1" smtClean="0"/>
              <a:t>Gj</a:t>
            </a:r>
            <a:r>
              <a:rPr lang="en-US" altLang="en-US" sz="1800" dirty="0" smtClean="0"/>
              <a:t> </a:t>
            </a:r>
            <a:r>
              <a:rPr lang="en-US" altLang="en-US" sz="1800" dirty="0"/>
              <a:t>Level-2 predictor</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800012939"/>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155314E3-2203-4974-B783-9E93D73D99C0}" type="slidenum">
              <a:rPr lang="en-US" altLang="en-US"/>
              <a:pPr/>
              <a:t>344</a:t>
            </a:fld>
            <a:endParaRPr lang="en-US" altLang="en-US"/>
          </a:p>
        </p:txBody>
      </p:sp>
      <p:sp>
        <p:nvSpPr>
          <p:cNvPr id="516098" name="Rectangle 2"/>
          <p:cNvSpPr>
            <a:spLocks noGrp="1" noChangeArrowheads="1"/>
          </p:cNvSpPr>
          <p:nvPr>
            <p:ph type="title"/>
          </p:nvPr>
        </p:nvSpPr>
        <p:spPr/>
        <p:txBody>
          <a:bodyPr/>
          <a:lstStyle/>
          <a:p>
            <a:r>
              <a:rPr lang="en-US" altLang="en-US"/>
              <a:t>Grand-Mean:  Level-2 Variables</a:t>
            </a:r>
          </a:p>
        </p:txBody>
      </p:sp>
      <p:sp>
        <p:nvSpPr>
          <p:cNvPr id="516099" name="Rectangle 3"/>
          <p:cNvSpPr>
            <a:spLocks noGrp="1" noChangeArrowheads="1"/>
          </p:cNvSpPr>
          <p:nvPr>
            <p:ph type="body" idx="1"/>
          </p:nvPr>
        </p:nvSpPr>
        <p:spPr>
          <a:xfrm>
            <a:off x="354013" y="1447800"/>
            <a:ext cx="8458200" cy="4648200"/>
          </a:xfrm>
        </p:spPr>
        <p:txBody>
          <a:bodyPr/>
          <a:lstStyle/>
          <a:p>
            <a:r>
              <a:rPr lang="en-US" altLang="en-US" dirty="0"/>
              <a:t>Model applied to data with between-group interaction.  Notice that cross-level </a:t>
            </a:r>
            <a:r>
              <a:rPr lang="en-US" altLang="en-US" dirty="0" err="1"/>
              <a:t>interation</a:t>
            </a:r>
            <a:r>
              <a:rPr lang="en-US" altLang="en-US" dirty="0"/>
              <a:t> </a:t>
            </a:r>
            <a:r>
              <a:rPr lang="en-US" altLang="en-US" i="1" dirty="0">
                <a:sym typeface="Symbol" pitchFamily="18" charset="2"/>
              </a:rPr>
              <a:t></a:t>
            </a:r>
            <a:r>
              <a:rPr lang="en-US" altLang="en-US" baseline="-25000" dirty="0">
                <a:sym typeface="Symbol" pitchFamily="18" charset="2"/>
              </a:rPr>
              <a:t>11 </a:t>
            </a:r>
            <a:r>
              <a:rPr lang="en-US" altLang="en-US" dirty="0">
                <a:sym typeface="Symbol" pitchFamily="18" charset="2"/>
              </a:rPr>
              <a:t>(</a:t>
            </a:r>
            <a:r>
              <a:rPr lang="en-US" altLang="en-US" sz="1800" b="1" dirty="0">
                <a:latin typeface="Courier New" pitchFamily="49" charset="0"/>
              </a:rPr>
              <a:t>(</a:t>
            </a:r>
            <a:r>
              <a:rPr lang="en-US" altLang="en-US" sz="1800" b="1" dirty="0" err="1">
                <a:latin typeface="Courier New" pitchFamily="49" charset="0"/>
              </a:rPr>
              <a:t>Xij-Xj</a:t>
            </a:r>
            <a:r>
              <a:rPr lang="en-US" altLang="en-US" sz="1800" b="1" dirty="0">
                <a:latin typeface="Courier New" pitchFamily="49" charset="0"/>
              </a:rPr>
              <a:t>)*</a:t>
            </a:r>
            <a:r>
              <a:rPr lang="en-US" altLang="en-US" sz="1800" b="1" dirty="0" err="1">
                <a:latin typeface="Courier New" pitchFamily="49" charset="0"/>
              </a:rPr>
              <a:t>Gj</a:t>
            </a:r>
            <a:r>
              <a:rPr lang="en-US" altLang="en-US" dirty="0">
                <a:sym typeface="Symbol" pitchFamily="18" charset="2"/>
              </a:rPr>
              <a:t>) is </a:t>
            </a:r>
            <a:r>
              <a:rPr lang="en-US" altLang="en-US" u="sng" dirty="0">
                <a:sym typeface="Symbol" pitchFamily="18" charset="2"/>
              </a:rPr>
              <a:t>not</a:t>
            </a:r>
            <a:r>
              <a:rPr lang="en-US" altLang="en-US" dirty="0">
                <a:sym typeface="Symbol" pitchFamily="18" charset="2"/>
              </a:rPr>
              <a:t> significant, but </a:t>
            </a:r>
            <a:r>
              <a:rPr lang="en-US" altLang="en-US" i="1" dirty="0">
                <a:sym typeface="Symbol" pitchFamily="18" charset="2"/>
              </a:rPr>
              <a:t></a:t>
            </a:r>
            <a:r>
              <a:rPr lang="en-US" altLang="en-US" baseline="-25000" dirty="0">
                <a:sym typeface="Symbol" pitchFamily="18" charset="2"/>
              </a:rPr>
              <a:t>03</a:t>
            </a:r>
            <a:r>
              <a:rPr lang="en-US" altLang="en-US" dirty="0">
                <a:sym typeface="Symbol" pitchFamily="18" charset="2"/>
              </a:rPr>
              <a:t> (</a:t>
            </a:r>
            <a:r>
              <a:rPr lang="en-US" altLang="en-US" sz="1800" b="1" dirty="0" err="1">
                <a:latin typeface="Courier New" pitchFamily="49" charset="0"/>
              </a:rPr>
              <a:t>Xj</a:t>
            </a:r>
            <a:r>
              <a:rPr lang="en-US" altLang="en-US" sz="1800" b="1" dirty="0">
                <a:latin typeface="Courier New" pitchFamily="49" charset="0"/>
              </a:rPr>
              <a:t>*</a:t>
            </a:r>
            <a:r>
              <a:rPr lang="en-US" altLang="en-US" sz="1800" b="1" dirty="0" err="1">
                <a:latin typeface="Courier New" pitchFamily="49" charset="0"/>
              </a:rPr>
              <a:t>Gj</a:t>
            </a:r>
            <a:r>
              <a:rPr lang="en-US" altLang="en-US" dirty="0">
                <a:sym typeface="Symbol" pitchFamily="18" charset="2"/>
              </a:rPr>
              <a:t>) is. </a:t>
            </a:r>
          </a:p>
          <a:p>
            <a:pPr>
              <a:buFontTx/>
              <a:buNone/>
            </a:pPr>
            <a:r>
              <a:rPr lang="en-US" altLang="en-US" sz="1800" dirty="0">
                <a:latin typeface="Courier New" pitchFamily="49" charset="0"/>
              </a:rPr>
              <a:t> </a:t>
            </a:r>
          </a:p>
          <a:p>
            <a:pPr>
              <a:buFontTx/>
              <a:buNone/>
            </a:pPr>
            <a:r>
              <a:rPr lang="en-US" altLang="en-US" sz="1600" dirty="0" smtClean="0">
                <a:latin typeface="Courier New" pitchFamily="49" charset="0"/>
              </a:rPr>
              <a:t>	&gt; </a:t>
            </a:r>
            <a:r>
              <a:rPr lang="en-US" altLang="en-US" sz="1600" dirty="0" err="1">
                <a:latin typeface="Courier New" pitchFamily="49" charset="0"/>
              </a:rPr>
              <a:t>tmod</a:t>
            </a:r>
            <a:r>
              <a:rPr lang="en-US" altLang="en-US" sz="1600" dirty="0">
                <a:latin typeface="Courier New" pitchFamily="49" charset="0"/>
              </a:rPr>
              <a:t>&lt;-</a:t>
            </a:r>
            <a:r>
              <a:rPr lang="en-US" altLang="en-US" sz="1600" dirty="0" err="1">
                <a:latin typeface="Courier New" pitchFamily="49" charset="0"/>
              </a:rPr>
              <a:t>lme</a:t>
            </a:r>
            <a:r>
              <a:rPr lang="en-US" altLang="en-US" sz="1600" dirty="0">
                <a:latin typeface="Courier New" pitchFamily="49" charset="0"/>
              </a:rPr>
              <a:t>(Y~I(X1-mean(X1))*GX2+GX1*GX2,random=~</a:t>
            </a:r>
            <a:r>
              <a:rPr lang="en-US" altLang="en-US" sz="1600" dirty="0" smtClean="0">
                <a:latin typeface="Courier New" pitchFamily="49" charset="0"/>
              </a:rPr>
              <a:t>I(X1-	mean(X1</a:t>
            </a:r>
            <a:r>
              <a:rPr lang="en-US" altLang="en-US" sz="1600" dirty="0">
                <a:latin typeface="Courier New" pitchFamily="49" charset="0"/>
              </a:rPr>
              <a:t>))|GID,CENEX2)</a:t>
            </a:r>
          </a:p>
          <a:p>
            <a:pPr>
              <a:buFontTx/>
              <a:buNone/>
            </a:pPr>
            <a:r>
              <a:rPr lang="en-US" altLang="en-US" sz="1600" dirty="0" smtClean="0">
                <a:latin typeface="Courier New" pitchFamily="49" charset="0"/>
              </a:rPr>
              <a:t>	&gt; </a:t>
            </a:r>
            <a:r>
              <a:rPr lang="en-US" altLang="en-US" sz="1600" dirty="0">
                <a:latin typeface="Courier New" pitchFamily="49" charset="0"/>
              </a:rPr>
              <a:t>round(summary(</a:t>
            </a:r>
            <a:r>
              <a:rPr lang="en-US" altLang="en-US" sz="1600" dirty="0" err="1">
                <a:latin typeface="Courier New" pitchFamily="49" charset="0"/>
              </a:rPr>
              <a:t>tmod</a:t>
            </a:r>
            <a:r>
              <a:rPr lang="en-US" altLang="en-US" sz="1600" dirty="0">
                <a:latin typeface="Courier New" pitchFamily="49" charset="0"/>
              </a:rPr>
              <a:t>)$</a:t>
            </a:r>
            <a:r>
              <a:rPr lang="en-US" altLang="en-US" sz="1600" dirty="0" err="1">
                <a:latin typeface="Courier New" pitchFamily="49" charset="0"/>
              </a:rPr>
              <a:t>tTable,dig</a:t>
            </a:r>
            <a:r>
              <a:rPr lang="en-US" altLang="en-US" sz="1600" dirty="0">
                <a:latin typeface="Courier New" pitchFamily="49" charset="0"/>
              </a:rPr>
              <a:t>=4)</a:t>
            </a:r>
          </a:p>
          <a:p>
            <a:pPr>
              <a:buFontTx/>
              <a:buNone/>
            </a:pPr>
            <a:r>
              <a:rPr lang="en-US" altLang="en-US" sz="1600" dirty="0">
                <a:latin typeface="Courier New" pitchFamily="49" charset="0"/>
              </a:rPr>
              <a:t>   </a:t>
            </a:r>
            <a:r>
              <a:rPr lang="en-US" altLang="en-US" sz="1600" dirty="0" smtClean="0">
                <a:latin typeface="Courier New" pitchFamily="49" charset="0"/>
              </a:rPr>
              <a:t>	                    </a:t>
            </a:r>
            <a:r>
              <a:rPr lang="en-US" altLang="en-US" sz="1600" dirty="0">
                <a:latin typeface="Courier New" pitchFamily="49" charset="0"/>
              </a:rPr>
              <a:t>Value </a:t>
            </a:r>
            <a:r>
              <a:rPr lang="en-US" altLang="en-US" sz="1600" dirty="0" err="1">
                <a:latin typeface="Courier New" pitchFamily="49" charset="0"/>
              </a:rPr>
              <a:t>Std.Error</a:t>
            </a:r>
            <a:r>
              <a:rPr lang="en-US" altLang="en-US" sz="1600" dirty="0">
                <a:latin typeface="Courier New" pitchFamily="49" charset="0"/>
              </a:rPr>
              <a:t>  DF t-value p-value</a:t>
            </a:r>
          </a:p>
          <a:p>
            <a:pPr>
              <a:buFontTx/>
              <a:buNone/>
            </a:pPr>
            <a:r>
              <a:rPr lang="en-US" altLang="en-US" sz="1600" dirty="0" smtClean="0">
                <a:latin typeface="Courier New" pitchFamily="49" charset="0"/>
              </a:rPr>
              <a:t>	(</a:t>
            </a:r>
            <a:r>
              <a:rPr lang="en-US" altLang="en-US" sz="1600" dirty="0">
                <a:latin typeface="Courier New" pitchFamily="49" charset="0"/>
              </a:rPr>
              <a:t>Intercept)          -0.0800    0.5569 898 -0.1436  0.8858</a:t>
            </a:r>
          </a:p>
          <a:p>
            <a:pPr>
              <a:buFontTx/>
              <a:buNone/>
            </a:pPr>
            <a:r>
              <a:rPr lang="en-US" altLang="en-US" sz="1600" dirty="0" smtClean="0">
                <a:latin typeface="Courier New" pitchFamily="49" charset="0"/>
              </a:rPr>
              <a:t>	I(X1 </a:t>
            </a:r>
            <a:r>
              <a:rPr lang="en-US" altLang="en-US" sz="1600" dirty="0">
                <a:latin typeface="Courier New" pitchFamily="49" charset="0"/>
              </a:rPr>
              <a:t>- mean(X1))      0.0006    0.0335 898  0.0176  0.9860</a:t>
            </a:r>
          </a:p>
          <a:p>
            <a:pPr>
              <a:buFontTx/>
              <a:buNone/>
            </a:pPr>
            <a:r>
              <a:rPr lang="en-US" altLang="en-US" sz="1600" dirty="0" smtClean="0">
                <a:latin typeface="Courier New" pitchFamily="49" charset="0"/>
              </a:rPr>
              <a:t>	GX2                   </a:t>
            </a:r>
            <a:r>
              <a:rPr lang="en-US" altLang="en-US" sz="1600" dirty="0">
                <a:latin typeface="Courier New" pitchFamily="49" charset="0"/>
              </a:rPr>
              <a:t>0.1825    0.4721  96  0.3867  0.6998</a:t>
            </a:r>
          </a:p>
          <a:p>
            <a:pPr>
              <a:buFontTx/>
              <a:buNone/>
            </a:pPr>
            <a:r>
              <a:rPr lang="en-US" altLang="en-US" sz="1600" dirty="0" smtClean="0">
                <a:latin typeface="Courier New" pitchFamily="49" charset="0"/>
              </a:rPr>
              <a:t>	GX1                  </a:t>
            </a:r>
            <a:r>
              <a:rPr lang="en-US" altLang="en-US" sz="1600" dirty="0">
                <a:latin typeface="Courier New" pitchFamily="49" charset="0"/>
              </a:rPr>
              <a:t>-0.0008    0.0555  96 -0.0141  0.9888</a:t>
            </a:r>
          </a:p>
          <a:p>
            <a:pPr>
              <a:buFontTx/>
              <a:buNone/>
            </a:pPr>
            <a:r>
              <a:rPr lang="en-US" altLang="en-US" sz="1600" dirty="0" smtClean="0">
                <a:latin typeface="Courier New" pitchFamily="49" charset="0"/>
              </a:rPr>
              <a:t>	I(X1 </a:t>
            </a:r>
            <a:r>
              <a:rPr lang="en-US" altLang="en-US" sz="1600" dirty="0">
                <a:latin typeface="Courier New" pitchFamily="49" charset="0"/>
              </a:rPr>
              <a:t>- mean(X1)):GX2  0.0057    0.0334 898  0.1698  0.8652</a:t>
            </a:r>
          </a:p>
          <a:p>
            <a:pPr>
              <a:buFontTx/>
              <a:buNone/>
            </a:pPr>
            <a:r>
              <a:rPr lang="en-US" altLang="en-US" sz="1600" dirty="0" smtClean="0">
                <a:latin typeface="Courier New" pitchFamily="49" charset="0"/>
              </a:rPr>
              <a:t>	GX2:GX1               </a:t>
            </a:r>
            <a:r>
              <a:rPr lang="en-US" altLang="en-US" sz="1600" dirty="0">
                <a:latin typeface="Courier New" pitchFamily="49" charset="0"/>
              </a:rPr>
              <a:t>0.9838    0.0472  96 20.8577  0.0000</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550622309"/>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0B36D022-D21B-4DE9-8E7C-26E39BE9ABEE}" type="slidenum">
              <a:rPr lang="en-US" altLang="en-US"/>
              <a:pPr/>
              <a:t>345</a:t>
            </a:fld>
            <a:endParaRPr lang="en-US" altLang="en-US"/>
          </a:p>
        </p:txBody>
      </p:sp>
      <p:sp>
        <p:nvSpPr>
          <p:cNvPr id="489474" name="Rectangle 2"/>
          <p:cNvSpPr>
            <a:spLocks noGrp="1" noChangeArrowheads="1"/>
          </p:cNvSpPr>
          <p:nvPr>
            <p:ph type="title"/>
          </p:nvPr>
        </p:nvSpPr>
        <p:spPr/>
        <p:txBody>
          <a:bodyPr/>
          <a:lstStyle/>
          <a:p>
            <a:r>
              <a:rPr lang="en-US" altLang="en-US"/>
              <a:t>Centering: Grand Mean</a:t>
            </a:r>
          </a:p>
        </p:txBody>
      </p:sp>
      <p:sp>
        <p:nvSpPr>
          <p:cNvPr id="489475" name="Rectangle 3"/>
          <p:cNvSpPr>
            <a:spLocks noGrp="1" noChangeArrowheads="1"/>
          </p:cNvSpPr>
          <p:nvPr>
            <p:ph type="body" idx="1"/>
          </p:nvPr>
        </p:nvSpPr>
        <p:spPr/>
        <p:txBody>
          <a:bodyPr/>
          <a:lstStyle/>
          <a:p>
            <a:r>
              <a:rPr lang="en-US" altLang="en-US" dirty="0"/>
              <a:t>Summary</a:t>
            </a:r>
          </a:p>
          <a:p>
            <a:pPr lvl="1"/>
            <a:r>
              <a:rPr lang="en-US" altLang="en-US" dirty="0"/>
              <a:t>Changes interpretation of intercept otherwise equivalent to raw variable models</a:t>
            </a:r>
          </a:p>
          <a:p>
            <a:pPr lvl="1"/>
            <a:r>
              <a:rPr lang="en-US" altLang="en-US" dirty="0"/>
              <a:t>Main advantage</a:t>
            </a:r>
          </a:p>
          <a:p>
            <a:pPr lvl="2"/>
            <a:r>
              <a:rPr lang="en-US" altLang="en-US" dirty="0"/>
              <a:t>Can reduce </a:t>
            </a:r>
            <a:r>
              <a:rPr lang="en-US" altLang="en-US" dirty="0" err="1"/>
              <a:t>multicollinearity</a:t>
            </a:r>
            <a:r>
              <a:rPr lang="en-US" altLang="en-US" dirty="0"/>
              <a:t> between slope and intercept and facilitate model estimation</a:t>
            </a:r>
          </a:p>
          <a:p>
            <a:pPr lvl="1"/>
            <a:r>
              <a:rPr lang="en-US" altLang="en-US" dirty="0"/>
              <a:t>Potential </a:t>
            </a:r>
            <a:r>
              <a:rPr lang="en-US" altLang="en-US" dirty="0" smtClean="0"/>
              <a:t>Disadvantages (same as raw)</a:t>
            </a:r>
            <a:endParaRPr lang="en-US" altLang="en-US" dirty="0"/>
          </a:p>
          <a:p>
            <a:pPr lvl="2"/>
            <a:r>
              <a:rPr lang="en-US" altLang="en-US" dirty="0"/>
              <a:t>Can provide confounded estimates of:</a:t>
            </a:r>
          </a:p>
          <a:p>
            <a:pPr lvl="3"/>
            <a:r>
              <a:rPr lang="en-US" altLang="en-US" dirty="0"/>
              <a:t>Pooled within-group </a:t>
            </a:r>
            <a:r>
              <a:rPr lang="en-US" altLang="en-US" dirty="0" smtClean="0"/>
              <a:t>slope</a:t>
            </a:r>
          </a:p>
          <a:p>
            <a:pPr lvl="3"/>
            <a:r>
              <a:rPr lang="en-US" altLang="en-US" dirty="0" smtClean="0"/>
              <a:t>Variance of Intercept</a:t>
            </a:r>
            <a:endParaRPr lang="en-US" altLang="en-US" dirty="0"/>
          </a:p>
          <a:p>
            <a:pPr lvl="3"/>
            <a:r>
              <a:rPr lang="en-US" altLang="en-US" dirty="0" smtClean="0"/>
              <a:t>Cross-level </a:t>
            </a:r>
            <a:r>
              <a:rPr lang="en-US" altLang="en-US" dirty="0"/>
              <a:t>Interactions</a:t>
            </a:r>
          </a:p>
          <a:p>
            <a:pPr lvl="3"/>
            <a:endParaRPr lang="en-US" altLang="en-US" dirty="0"/>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2667585794"/>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320FD03C-3270-4A5E-A9C6-1875E5CBDDA8}" type="slidenum">
              <a:rPr lang="en-US" altLang="en-US"/>
              <a:pPr/>
              <a:t>346</a:t>
            </a:fld>
            <a:endParaRPr lang="en-US" altLang="en-US"/>
          </a:p>
        </p:txBody>
      </p:sp>
      <p:sp>
        <p:nvSpPr>
          <p:cNvPr id="490498" name="Rectangle 2"/>
          <p:cNvSpPr>
            <a:spLocks noGrp="1" noChangeArrowheads="1"/>
          </p:cNvSpPr>
          <p:nvPr>
            <p:ph type="title"/>
          </p:nvPr>
        </p:nvSpPr>
        <p:spPr/>
        <p:txBody>
          <a:bodyPr/>
          <a:lstStyle/>
          <a:p>
            <a:r>
              <a:rPr lang="en-US" altLang="en-US"/>
              <a:t>Centering:  Group Mean</a:t>
            </a:r>
          </a:p>
        </p:txBody>
      </p:sp>
      <p:sp>
        <p:nvSpPr>
          <p:cNvPr id="490499" name="Rectangle 3"/>
          <p:cNvSpPr>
            <a:spLocks noGrp="1" noChangeArrowheads="1"/>
          </p:cNvSpPr>
          <p:nvPr>
            <p:ph type="body" idx="1"/>
          </p:nvPr>
        </p:nvSpPr>
        <p:spPr/>
        <p:txBody>
          <a:bodyPr/>
          <a:lstStyle/>
          <a:p>
            <a:r>
              <a:rPr lang="en-US" altLang="en-US"/>
              <a:t>Group-mean Centering (x</a:t>
            </a:r>
            <a:r>
              <a:rPr lang="en-US" altLang="en-US" baseline="-25000"/>
              <a:t>ij</a:t>
            </a:r>
            <a:r>
              <a:rPr lang="en-US" altLang="en-US"/>
              <a:t>-x</a:t>
            </a:r>
            <a:r>
              <a:rPr lang="en-US" altLang="en-US" baseline="-25000"/>
              <a:t>•j</a:t>
            </a:r>
            <a:r>
              <a:rPr lang="en-US" altLang="en-US"/>
              <a:t>)</a:t>
            </a:r>
          </a:p>
          <a:p>
            <a:pPr lvl="1"/>
            <a:r>
              <a:rPr lang="en-US" altLang="en-US"/>
              <a:t>Involves subtracting the group-mean score from the individual score</a:t>
            </a:r>
          </a:p>
          <a:p>
            <a:pPr lvl="1"/>
            <a:r>
              <a:rPr lang="en-US" altLang="en-US"/>
              <a:t>Equivalent to our within-group variables in WABA</a:t>
            </a:r>
          </a:p>
          <a:p>
            <a:pPr lvl="1"/>
            <a:r>
              <a:rPr lang="en-US" altLang="en-US"/>
              <a:t>NOT equivalent to raw score models or to Grand-Mean Centered Models</a:t>
            </a:r>
          </a:p>
          <a:p>
            <a:pPr lvl="1"/>
            <a:r>
              <a:rPr lang="en-US" altLang="en-US"/>
              <a:t>Serves different purposes and tests different models </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054487443"/>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C013B45E-BB3E-4910-8901-DADCA0E6067C}" type="slidenum">
              <a:rPr lang="en-US" altLang="en-US"/>
              <a:pPr/>
              <a:t>347</a:t>
            </a:fld>
            <a:endParaRPr lang="en-US" altLang="en-US"/>
          </a:p>
        </p:txBody>
      </p:sp>
      <p:sp>
        <p:nvSpPr>
          <p:cNvPr id="530434" name="Rectangle 2"/>
          <p:cNvSpPr>
            <a:spLocks noGrp="1" noChangeArrowheads="1"/>
          </p:cNvSpPr>
          <p:nvPr>
            <p:ph type="title"/>
          </p:nvPr>
        </p:nvSpPr>
        <p:spPr/>
        <p:txBody>
          <a:bodyPr/>
          <a:lstStyle/>
          <a:p>
            <a:r>
              <a:rPr lang="en-US" altLang="en-US"/>
              <a:t>Centering:  Group Mean</a:t>
            </a:r>
          </a:p>
        </p:txBody>
      </p:sp>
      <p:sp>
        <p:nvSpPr>
          <p:cNvPr id="530435" name="Rectangle 3"/>
          <p:cNvSpPr>
            <a:spLocks noGrp="1" noChangeArrowheads="1"/>
          </p:cNvSpPr>
          <p:nvPr>
            <p:ph type="body" idx="1"/>
          </p:nvPr>
        </p:nvSpPr>
        <p:spPr/>
        <p:txBody>
          <a:bodyPr/>
          <a:lstStyle/>
          <a:p>
            <a:r>
              <a:rPr lang="en-US" altLang="en-US"/>
              <a:t>Centering choice has implications for:</a:t>
            </a:r>
          </a:p>
          <a:p>
            <a:pPr lvl="1"/>
            <a:r>
              <a:rPr lang="en-US" altLang="en-US"/>
              <a:t>Interpretation of the intercept term (</a:t>
            </a:r>
            <a:r>
              <a:rPr lang="en-US" altLang="en-US" i="1">
                <a:sym typeface="Symbol" pitchFamily="18" charset="2"/>
              </a:rPr>
              <a:t></a:t>
            </a:r>
            <a:r>
              <a:rPr lang="en-US" altLang="en-US" baseline="-25000">
                <a:sym typeface="Symbol" pitchFamily="18" charset="2"/>
              </a:rPr>
              <a:t>00</a:t>
            </a:r>
            <a:r>
              <a:rPr lang="en-US" altLang="en-US"/>
              <a:t>)</a:t>
            </a:r>
          </a:p>
          <a:p>
            <a:pPr lvl="1"/>
            <a:r>
              <a:rPr lang="en-US" altLang="en-US"/>
              <a:t>(Co)variance Terms</a:t>
            </a:r>
          </a:p>
          <a:p>
            <a:pPr lvl="2"/>
            <a:r>
              <a:rPr lang="en-US" altLang="en-US"/>
              <a:t>The variance of the intercept term (</a:t>
            </a:r>
            <a:r>
              <a:rPr lang="en-US" altLang="en-US">
                <a:sym typeface="Symbol" pitchFamily="18" charset="2"/>
              </a:rPr>
              <a:t></a:t>
            </a:r>
            <a:r>
              <a:rPr lang="en-US" altLang="en-US" baseline="-25000"/>
              <a:t>00</a:t>
            </a:r>
            <a:r>
              <a:rPr lang="en-US" altLang="en-US"/>
              <a:t>)</a:t>
            </a:r>
          </a:p>
          <a:p>
            <a:pPr lvl="2"/>
            <a:r>
              <a:rPr lang="en-US" altLang="en-US"/>
              <a:t>The Covariance of the Intercept and Slope (</a:t>
            </a:r>
            <a:r>
              <a:rPr lang="en-US" altLang="en-US">
                <a:sym typeface="Symbol" pitchFamily="18" charset="2"/>
              </a:rPr>
              <a:t></a:t>
            </a:r>
            <a:r>
              <a:rPr lang="en-US" altLang="en-US" baseline="-25000"/>
              <a:t>01</a:t>
            </a:r>
            <a:r>
              <a:rPr lang="en-US" altLang="en-US"/>
              <a:t>)</a:t>
            </a:r>
          </a:p>
          <a:p>
            <a:pPr lvl="1"/>
            <a:r>
              <a:rPr lang="en-US" altLang="en-US"/>
              <a:t>The pooled within-group slope estimate (</a:t>
            </a:r>
            <a:r>
              <a:rPr lang="en-US" altLang="en-US" i="1">
                <a:sym typeface="Symbol" pitchFamily="18" charset="2"/>
              </a:rPr>
              <a:t></a:t>
            </a:r>
            <a:r>
              <a:rPr lang="en-US" altLang="en-US" baseline="-25000">
                <a:sym typeface="Symbol" pitchFamily="18" charset="2"/>
              </a:rPr>
              <a:t>10</a:t>
            </a:r>
            <a:r>
              <a:rPr lang="en-US" altLang="en-US"/>
              <a:t>)</a:t>
            </a:r>
          </a:p>
          <a:p>
            <a:pPr lvl="1"/>
            <a:r>
              <a:rPr lang="en-US" altLang="en-US"/>
              <a:t>Interpretation of the Level-2 coefficients</a:t>
            </a:r>
          </a:p>
          <a:p>
            <a:pPr lvl="2"/>
            <a:r>
              <a:rPr lang="en-US" altLang="en-US"/>
              <a:t>Intercept Predictors</a:t>
            </a:r>
          </a:p>
          <a:p>
            <a:pPr lvl="2"/>
            <a:r>
              <a:rPr lang="en-US" altLang="en-US"/>
              <a:t>Slope Predictors (discussed earlier)</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605418611"/>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0EC23E1A-24CB-47A5-ADEB-2B375A34DEC1}" type="slidenum">
              <a:rPr lang="en-US" altLang="en-US"/>
              <a:pPr/>
              <a:t>348</a:t>
            </a:fld>
            <a:endParaRPr lang="en-US" altLang="en-US"/>
          </a:p>
        </p:txBody>
      </p:sp>
      <p:sp>
        <p:nvSpPr>
          <p:cNvPr id="477186" name="Rectangle 2"/>
          <p:cNvSpPr>
            <a:spLocks noGrp="1" noChangeArrowheads="1"/>
          </p:cNvSpPr>
          <p:nvPr>
            <p:ph type="title"/>
          </p:nvPr>
        </p:nvSpPr>
        <p:spPr/>
        <p:txBody>
          <a:bodyPr/>
          <a:lstStyle/>
          <a:p>
            <a:r>
              <a:rPr lang="en-US" altLang="en-US"/>
              <a:t>Group-Mean:  Interpretation</a:t>
            </a:r>
          </a:p>
        </p:txBody>
      </p:sp>
      <p:sp>
        <p:nvSpPr>
          <p:cNvPr id="477187" name="Rectangle 3"/>
          <p:cNvSpPr>
            <a:spLocks noGrp="1" noChangeArrowheads="1"/>
          </p:cNvSpPr>
          <p:nvPr>
            <p:ph type="body" idx="1"/>
          </p:nvPr>
        </p:nvSpPr>
        <p:spPr/>
        <p:txBody>
          <a:bodyPr/>
          <a:lstStyle/>
          <a:p>
            <a:r>
              <a:rPr lang="en-US" altLang="en-US"/>
              <a:t>Interpretation of Intercept Term</a:t>
            </a:r>
          </a:p>
          <a:p>
            <a:pPr lvl="1"/>
            <a:r>
              <a:rPr lang="en-US" altLang="en-US"/>
              <a:t>Can make the intercept more interpretable</a:t>
            </a:r>
          </a:p>
          <a:p>
            <a:pPr lvl="1"/>
            <a:r>
              <a:rPr lang="en-US" altLang="en-US"/>
              <a:t>Intercept is equal to the expected value of </a:t>
            </a:r>
            <a:r>
              <a:rPr lang="en-US" altLang="en-US" i="1"/>
              <a:t>Y</a:t>
            </a:r>
            <a:r>
              <a:rPr lang="en-US" altLang="en-US" i="1" baseline="-25000"/>
              <a:t>ij</a:t>
            </a:r>
            <a:r>
              <a:rPr lang="en-US" altLang="en-US"/>
              <a:t> for an individual whose </a:t>
            </a:r>
            <a:r>
              <a:rPr lang="en-US" altLang="en-US" i="1"/>
              <a:t>X</a:t>
            </a:r>
            <a:r>
              <a:rPr lang="en-US" altLang="en-US" i="1" baseline="-25000"/>
              <a:t>ij</a:t>
            </a:r>
            <a:r>
              <a:rPr lang="en-US" altLang="en-US"/>
              <a:t> value is equal to their group’s mean</a:t>
            </a:r>
          </a:p>
          <a:p>
            <a:endParaRPr lang="en-US" altLang="en-US"/>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2404206530"/>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2"/>
          <p:cNvSpPr>
            <a:spLocks noGrp="1"/>
          </p:cNvSpPr>
          <p:nvPr>
            <p:ph type="dt" sz="half" idx="10"/>
          </p:nvPr>
        </p:nvSpPr>
        <p:spPr/>
        <p:txBody>
          <a:bodyPr/>
          <a:lstStyle/>
          <a:p>
            <a:r>
              <a:rPr lang="en-US" altLang="en-US" smtClean="0"/>
              <a:t>May 30, 2015 Version</a:t>
            </a:r>
            <a:endParaRPr lang="en-US" altLang="en-US"/>
          </a:p>
        </p:txBody>
      </p:sp>
      <p:sp>
        <p:nvSpPr>
          <p:cNvPr id="12" name="Slide Number Placeholder 4"/>
          <p:cNvSpPr>
            <a:spLocks noGrp="1"/>
          </p:cNvSpPr>
          <p:nvPr>
            <p:ph type="sldNum" sz="quarter" idx="12"/>
          </p:nvPr>
        </p:nvSpPr>
        <p:spPr/>
        <p:txBody>
          <a:bodyPr/>
          <a:lstStyle/>
          <a:p>
            <a:fld id="{9791F775-B9F5-48D5-BA7A-C3B2A6998460}" type="slidenum">
              <a:rPr lang="en-US" altLang="en-US"/>
              <a:pPr/>
              <a:t>349</a:t>
            </a:fld>
            <a:endParaRPr lang="en-US" altLang="en-US"/>
          </a:p>
        </p:txBody>
      </p:sp>
      <p:sp>
        <p:nvSpPr>
          <p:cNvPr id="470018" name="Rectangle 2"/>
          <p:cNvSpPr>
            <a:spLocks noGrp="1" noChangeArrowheads="1"/>
          </p:cNvSpPr>
          <p:nvPr>
            <p:ph type="title"/>
          </p:nvPr>
        </p:nvSpPr>
        <p:spPr/>
        <p:txBody>
          <a:bodyPr/>
          <a:lstStyle/>
          <a:p>
            <a:r>
              <a:rPr lang="en-US" altLang="en-US"/>
              <a:t>Group-Mean:  Interpretation</a:t>
            </a:r>
          </a:p>
        </p:txBody>
      </p:sp>
      <p:pic>
        <p:nvPicPr>
          <p:cNvPr id="470031"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325" y="1203325"/>
            <a:ext cx="5257800" cy="524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0032" name="Line 16"/>
          <p:cNvSpPr>
            <a:spLocks noChangeShapeType="1"/>
          </p:cNvSpPr>
          <p:nvPr/>
        </p:nvSpPr>
        <p:spPr bwMode="auto">
          <a:xfrm flipV="1">
            <a:off x="2778125" y="5510213"/>
            <a:ext cx="0" cy="852487"/>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0033" name="Line 17"/>
          <p:cNvSpPr>
            <a:spLocks noChangeShapeType="1"/>
          </p:cNvSpPr>
          <p:nvPr/>
        </p:nvSpPr>
        <p:spPr bwMode="auto">
          <a:xfrm flipH="1">
            <a:off x="1843088" y="5505450"/>
            <a:ext cx="933450" cy="0"/>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0034" name="Text Box 18"/>
          <p:cNvSpPr txBox="1">
            <a:spLocks noChangeArrowheads="1"/>
          </p:cNvSpPr>
          <p:nvPr/>
        </p:nvSpPr>
        <p:spPr bwMode="auto">
          <a:xfrm>
            <a:off x="1069975" y="5270500"/>
            <a:ext cx="71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2.93</a:t>
            </a:r>
          </a:p>
        </p:txBody>
      </p:sp>
      <p:sp>
        <p:nvSpPr>
          <p:cNvPr id="470035" name="Line 19"/>
          <p:cNvSpPr>
            <a:spLocks noChangeShapeType="1"/>
          </p:cNvSpPr>
          <p:nvPr/>
        </p:nvSpPr>
        <p:spPr bwMode="auto">
          <a:xfrm>
            <a:off x="6315075" y="1190625"/>
            <a:ext cx="0" cy="752475"/>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0036" name="Line 20"/>
          <p:cNvSpPr>
            <a:spLocks noChangeShapeType="1"/>
          </p:cNvSpPr>
          <p:nvPr/>
        </p:nvSpPr>
        <p:spPr bwMode="auto">
          <a:xfrm>
            <a:off x="6319838" y="1943100"/>
            <a:ext cx="866775" cy="0"/>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0037" name="Text Box 21"/>
          <p:cNvSpPr txBox="1">
            <a:spLocks noChangeArrowheads="1"/>
          </p:cNvSpPr>
          <p:nvPr/>
        </p:nvSpPr>
        <p:spPr bwMode="auto">
          <a:xfrm>
            <a:off x="7227888" y="1712913"/>
            <a:ext cx="71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3.20</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4651986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59E729CB-C498-47FB-BECD-94BD2467BD15}" type="slidenum">
              <a:rPr lang="en-US"/>
              <a:pPr>
                <a:defRPr/>
              </a:pPr>
              <a:t>35</a:t>
            </a:fld>
            <a:endParaRPr lang="en-US"/>
          </a:p>
        </p:txBody>
      </p:sp>
      <p:sp>
        <p:nvSpPr>
          <p:cNvPr id="46085" name="Rectangle 2"/>
          <p:cNvSpPr>
            <a:spLocks noGrp="1" noChangeArrowheads="1"/>
          </p:cNvSpPr>
          <p:nvPr>
            <p:ph type="title"/>
          </p:nvPr>
        </p:nvSpPr>
        <p:spPr/>
        <p:txBody>
          <a:bodyPr/>
          <a:lstStyle/>
          <a:p>
            <a:r>
              <a:rPr lang="en-US" altLang="en-US" smtClean="0"/>
              <a:t>Introduction to R</a:t>
            </a:r>
          </a:p>
        </p:txBody>
      </p:sp>
      <p:sp>
        <p:nvSpPr>
          <p:cNvPr id="46086" name="Rectangle 3"/>
          <p:cNvSpPr>
            <a:spLocks noGrp="1" noChangeArrowheads="1"/>
          </p:cNvSpPr>
          <p:nvPr>
            <p:ph type="body" idx="1"/>
          </p:nvPr>
        </p:nvSpPr>
        <p:spPr/>
        <p:txBody>
          <a:bodyPr/>
          <a:lstStyle/>
          <a:p>
            <a:r>
              <a:rPr lang="en-US" altLang="en-US" smtClean="0">
                <a:cs typeface="Times New Roman" pitchFamily="18" charset="0"/>
              </a:rPr>
              <a:t>R is an environment implementing many classical and modern statistical techniques.</a:t>
            </a:r>
          </a:p>
          <a:p>
            <a:r>
              <a:rPr lang="en-US" altLang="en-US" smtClean="0">
                <a:cs typeface="Times New Roman" pitchFamily="18" charset="0"/>
              </a:rPr>
              <a:t>Many techniques are built into the base R environment.  In addition, there are numerous supplied packages. </a:t>
            </a:r>
          </a:p>
          <a:p>
            <a:r>
              <a:rPr lang="en-US" altLang="en-US" smtClean="0">
                <a:cs typeface="Times New Roman" pitchFamily="18" charset="0"/>
              </a:rPr>
              <a:t>Packages (and the base system) are available through the CRAN family of Internet sites (via http: //cran.r-project.org). </a:t>
            </a:r>
          </a:p>
          <a:p>
            <a:endParaRPr lang="en-US" altLang="en-US" smtClean="0"/>
          </a:p>
        </p:txBody>
      </p:sp>
    </p:spTree>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E935FBF4-2C07-4DDA-922B-3D49B1906F43}" type="slidenum">
              <a:rPr lang="en-US" altLang="en-US"/>
              <a:pPr/>
              <a:t>350</a:t>
            </a:fld>
            <a:endParaRPr lang="en-US" altLang="en-US"/>
          </a:p>
        </p:txBody>
      </p:sp>
      <p:sp>
        <p:nvSpPr>
          <p:cNvPr id="531458" name="Rectangle 2"/>
          <p:cNvSpPr>
            <a:spLocks noGrp="1" noChangeArrowheads="1"/>
          </p:cNvSpPr>
          <p:nvPr>
            <p:ph type="title"/>
          </p:nvPr>
        </p:nvSpPr>
        <p:spPr/>
        <p:txBody>
          <a:bodyPr/>
          <a:lstStyle/>
          <a:p>
            <a:r>
              <a:rPr lang="en-US" altLang="en-US"/>
              <a:t>Group-Mean Centering</a:t>
            </a:r>
          </a:p>
        </p:txBody>
      </p:sp>
      <p:sp>
        <p:nvSpPr>
          <p:cNvPr id="531459" name="Rectangle 3"/>
          <p:cNvSpPr>
            <a:spLocks noGrp="1" noChangeArrowheads="1"/>
          </p:cNvSpPr>
          <p:nvPr>
            <p:ph type="body" idx="1"/>
          </p:nvPr>
        </p:nvSpPr>
        <p:spPr/>
        <p:txBody>
          <a:bodyPr/>
          <a:lstStyle/>
          <a:p>
            <a:r>
              <a:rPr lang="en-US" altLang="en-US"/>
              <a:t>Variance Terms</a:t>
            </a:r>
          </a:p>
          <a:p>
            <a:pPr lvl="1"/>
            <a:r>
              <a:rPr lang="en-US" altLang="en-US"/>
              <a:t>In Group Mean centered models Level-1 intercept variance is equal to the between group variance in the outcome variable</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2601712592"/>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4DA227BF-7E63-441D-8291-224A38C2A5C8}" type="slidenum">
              <a:rPr lang="en-US" altLang="en-US"/>
              <a:pPr/>
              <a:t>351</a:t>
            </a:fld>
            <a:endParaRPr lang="en-US" altLang="en-US"/>
          </a:p>
        </p:txBody>
      </p:sp>
      <p:sp>
        <p:nvSpPr>
          <p:cNvPr id="579586" name="Rectangle 2"/>
          <p:cNvSpPr>
            <a:spLocks noGrp="1" noChangeArrowheads="1"/>
          </p:cNvSpPr>
          <p:nvPr>
            <p:ph type="title"/>
          </p:nvPr>
        </p:nvSpPr>
        <p:spPr/>
        <p:txBody>
          <a:bodyPr/>
          <a:lstStyle/>
          <a:p>
            <a:r>
              <a:rPr lang="en-US" altLang="en-US"/>
              <a:t>Group-Mean Centering</a:t>
            </a:r>
          </a:p>
        </p:txBody>
      </p:sp>
      <p:sp>
        <p:nvSpPr>
          <p:cNvPr id="579587" name="Rectangle 3"/>
          <p:cNvSpPr>
            <a:spLocks noGrp="1" noChangeArrowheads="1"/>
          </p:cNvSpPr>
          <p:nvPr>
            <p:ph type="body" idx="1"/>
          </p:nvPr>
        </p:nvSpPr>
        <p:spPr/>
        <p:txBody>
          <a:bodyPr/>
          <a:lstStyle/>
          <a:p>
            <a:pPr>
              <a:lnSpc>
                <a:spcPct val="90000"/>
              </a:lnSpc>
              <a:buFontTx/>
              <a:buNone/>
            </a:pPr>
            <a:r>
              <a:rPr lang="en-US" altLang="en-US" sz="2000">
                <a:latin typeface="Courier New" pitchFamily="49" charset="0"/>
              </a:rPr>
              <a:t>&gt; tmod&lt;-lme(WBEING~1,random=~1|GRP,data=bh1996)</a:t>
            </a:r>
          </a:p>
          <a:p>
            <a:pPr>
              <a:lnSpc>
                <a:spcPct val="90000"/>
              </a:lnSpc>
              <a:buFontTx/>
              <a:buNone/>
            </a:pPr>
            <a:r>
              <a:rPr lang="en-US" altLang="en-US" sz="2000">
                <a:latin typeface="Courier New" pitchFamily="49" charset="0"/>
              </a:rPr>
              <a:t>&gt; VarCorr(tmod)</a:t>
            </a:r>
          </a:p>
          <a:p>
            <a:pPr>
              <a:lnSpc>
                <a:spcPct val="90000"/>
              </a:lnSpc>
              <a:buFontTx/>
              <a:buNone/>
            </a:pPr>
            <a:r>
              <a:rPr lang="en-US" altLang="en-US" sz="2000">
                <a:latin typeface="Courier New" pitchFamily="49" charset="0"/>
              </a:rPr>
              <a:t>GRP = pdLogChol(1) </a:t>
            </a:r>
          </a:p>
          <a:p>
            <a:pPr>
              <a:lnSpc>
                <a:spcPct val="90000"/>
              </a:lnSpc>
              <a:buFontTx/>
              <a:buNone/>
            </a:pPr>
            <a:r>
              <a:rPr lang="en-US" altLang="en-US" sz="2000">
                <a:latin typeface="Courier New" pitchFamily="49" charset="0"/>
              </a:rPr>
              <a:t>            Variance   StdDev   </a:t>
            </a:r>
          </a:p>
          <a:p>
            <a:pPr>
              <a:lnSpc>
                <a:spcPct val="90000"/>
              </a:lnSpc>
              <a:buFontTx/>
              <a:buNone/>
            </a:pPr>
            <a:r>
              <a:rPr lang="en-US" altLang="en-US" sz="2000">
                <a:latin typeface="Courier New" pitchFamily="49" charset="0"/>
              </a:rPr>
              <a:t>(Intercept) 0.03580079 0.1892110</a:t>
            </a:r>
          </a:p>
          <a:p>
            <a:pPr>
              <a:lnSpc>
                <a:spcPct val="90000"/>
              </a:lnSpc>
              <a:buFontTx/>
              <a:buNone/>
            </a:pPr>
            <a:r>
              <a:rPr lang="en-US" altLang="en-US" sz="2000">
                <a:latin typeface="Courier New" pitchFamily="49" charset="0"/>
              </a:rPr>
              <a:t>Residual    0.78949727 0.8885366</a:t>
            </a:r>
          </a:p>
          <a:p>
            <a:pPr>
              <a:lnSpc>
                <a:spcPct val="90000"/>
              </a:lnSpc>
              <a:buFontTx/>
              <a:buNone/>
            </a:pPr>
            <a:endParaRPr lang="en-US" altLang="en-US" sz="2000">
              <a:latin typeface="Courier New" pitchFamily="49" charset="0"/>
            </a:endParaRPr>
          </a:p>
          <a:p>
            <a:pPr>
              <a:lnSpc>
                <a:spcPct val="90000"/>
              </a:lnSpc>
              <a:buFontTx/>
              <a:buNone/>
            </a:pPr>
            <a:r>
              <a:rPr lang="en-US" altLang="en-US" sz="2000">
                <a:latin typeface="Courier New" pitchFamily="49" charset="0"/>
              </a:rPr>
              <a:t>&gt; tmod&lt;-lme(WBEING~W.HRS,random=~1|GRP,</a:t>
            </a:r>
          </a:p>
          <a:p>
            <a:pPr>
              <a:lnSpc>
                <a:spcPct val="90000"/>
              </a:lnSpc>
              <a:buFontTx/>
              <a:buNone/>
            </a:pPr>
            <a:r>
              <a:rPr lang="en-US" altLang="en-US" sz="2000">
                <a:latin typeface="Courier New" pitchFamily="49" charset="0"/>
              </a:rPr>
              <a:t>data=bh1996)</a:t>
            </a:r>
          </a:p>
          <a:p>
            <a:pPr>
              <a:lnSpc>
                <a:spcPct val="90000"/>
              </a:lnSpc>
              <a:buFontTx/>
              <a:buNone/>
            </a:pPr>
            <a:r>
              <a:rPr lang="en-US" altLang="en-US" sz="2000">
                <a:latin typeface="Courier New" pitchFamily="49" charset="0"/>
              </a:rPr>
              <a:t>&gt; VarCorr(tmod)</a:t>
            </a:r>
          </a:p>
          <a:p>
            <a:pPr>
              <a:lnSpc>
                <a:spcPct val="90000"/>
              </a:lnSpc>
              <a:buFontTx/>
              <a:buNone/>
            </a:pPr>
            <a:r>
              <a:rPr lang="en-US" altLang="en-US" sz="2000">
                <a:latin typeface="Courier New" pitchFamily="49" charset="0"/>
              </a:rPr>
              <a:t>GRP = pdLogChol(1) </a:t>
            </a:r>
          </a:p>
          <a:p>
            <a:pPr>
              <a:lnSpc>
                <a:spcPct val="90000"/>
              </a:lnSpc>
              <a:buFontTx/>
              <a:buNone/>
            </a:pPr>
            <a:r>
              <a:rPr lang="en-US" altLang="en-US" sz="2000">
                <a:latin typeface="Courier New" pitchFamily="49" charset="0"/>
              </a:rPr>
              <a:t>            Variance   StdDev   </a:t>
            </a:r>
          </a:p>
          <a:p>
            <a:pPr>
              <a:lnSpc>
                <a:spcPct val="90000"/>
              </a:lnSpc>
              <a:buFontTx/>
              <a:buNone/>
            </a:pPr>
            <a:r>
              <a:rPr lang="en-US" altLang="en-US" sz="2000">
                <a:latin typeface="Courier New" pitchFamily="49" charset="0"/>
              </a:rPr>
              <a:t>(Intercept) 0.03593696 0.1895705</a:t>
            </a:r>
          </a:p>
          <a:p>
            <a:pPr>
              <a:lnSpc>
                <a:spcPct val="90000"/>
              </a:lnSpc>
              <a:buFontTx/>
              <a:buNone/>
            </a:pPr>
            <a:r>
              <a:rPr lang="en-US" altLang="en-US" sz="2000">
                <a:latin typeface="Courier New" pitchFamily="49" charset="0"/>
              </a:rPr>
              <a:t>Residual    0.77993178 0.8831375</a:t>
            </a:r>
          </a:p>
          <a:p>
            <a:pPr lvl="1">
              <a:lnSpc>
                <a:spcPct val="90000"/>
              </a:lnSpc>
              <a:buFontTx/>
              <a:buNone/>
            </a:pPr>
            <a:endParaRPr lang="en-US" altLang="en-US" sz="1800">
              <a:latin typeface="Courier New" pitchFamily="49" charset="0"/>
            </a:endParaRP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933376652"/>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45864192-A897-409D-ABED-9905AF3CE304}" type="slidenum">
              <a:rPr lang="en-US" altLang="en-US"/>
              <a:pPr/>
              <a:t>352</a:t>
            </a:fld>
            <a:endParaRPr lang="en-US" altLang="en-US"/>
          </a:p>
        </p:txBody>
      </p:sp>
      <p:sp>
        <p:nvSpPr>
          <p:cNvPr id="536578" name="Rectangle 2"/>
          <p:cNvSpPr>
            <a:spLocks noGrp="1" noChangeArrowheads="1"/>
          </p:cNvSpPr>
          <p:nvPr>
            <p:ph type="title"/>
          </p:nvPr>
        </p:nvSpPr>
        <p:spPr/>
        <p:txBody>
          <a:bodyPr/>
          <a:lstStyle/>
          <a:p>
            <a:r>
              <a:rPr lang="en-US" altLang="en-US"/>
              <a:t>Group-Mean: Intercept Variance</a:t>
            </a:r>
          </a:p>
        </p:txBody>
      </p:sp>
      <p:sp>
        <p:nvSpPr>
          <p:cNvPr id="536579" name="Rectangle 3"/>
          <p:cNvSpPr>
            <a:spLocks noGrp="1" noChangeArrowheads="1"/>
          </p:cNvSpPr>
          <p:nvPr>
            <p:ph type="body" idx="1"/>
          </p:nvPr>
        </p:nvSpPr>
        <p:spPr/>
        <p:txBody>
          <a:bodyPr/>
          <a:lstStyle/>
          <a:p>
            <a:r>
              <a:rPr lang="en-US" altLang="en-US" dirty="0"/>
              <a:t>Between-Group Variance estimate in the DV is un-confounded when using group-mean centered variables</a:t>
            </a:r>
          </a:p>
          <a:p>
            <a:pPr lvl="1"/>
            <a:r>
              <a:rPr lang="en-US" altLang="en-US" dirty="0"/>
              <a:t>Null Model Estimate =  .0358</a:t>
            </a:r>
          </a:p>
          <a:p>
            <a:pPr lvl="1"/>
            <a:r>
              <a:rPr lang="en-US" altLang="en-US" dirty="0"/>
              <a:t>Estimate of intercept variance with Group-Mean Centered IV (WHRS) = .0359</a:t>
            </a:r>
          </a:p>
          <a:p>
            <a:pPr lvl="1"/>
            <a:r>
              <a:rPr lang="en-US" altLang="en-US" dirty="0" smtClean="0"/>
              <a:t>Recall estimate </a:t>
            </a:r>
            <a:r>
              <a:rPr lang="en-US" altLang="en-US" dirty="0"/>
              <a:t>of intercept variance with raw IV (HRS) and Grand-Mean Centered IV = .0243</a:t>
            </a:r>
          </a:p>
          <a:p>
            <a:pPr lvl="1"/>
            <a:endParaRPr lang="en-US" altLang="en-US" dirty="0"/>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293104526"/>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9" name="Rectangle 3"/>
          <p:cNvSpPr>
            <a:spLocks noGrp="1" noChangeArrowheads="1"/>
          </p:cNvSpPr>
          <p:nvPr>
            <p:ph type="body" idx="1"/>
          </p:nvPr>
        </p:nvSpPr>
        <p:spPr/>
        <p:txBody>
          <a:bodyPr/>
          <a:lstStyle/>
          <a:p>
            <a:pPr>
              <a:buFontTx/>
              <a:buNone/>
            </a:pPr>
            <a:r>
              <a:rPr lang="en-US" altLang="en-US" sz="1800" dirty="0">
                <a:latin typeface="Courier New" pitchFamily="49" charset="0"/>
              </a:rPr>
              <a:t>&gt; </a:t>
            </a:r>
            <a:r>
              <a:rPr lang="en-US" altLang="en-US" sz="1800" dirty="0" err="1">
                <a:latin typeface="Courier New" pitchFamily="49" charset="0"/>
              </a:rPr>
              <a:t>tmod</a:t>
            </a:r>
            <a:r>
              <a:rPr lang="en-US" altLang="en-US" sz="1800" dirty="0">
                <a:latin typeface="Courier New" pitchFamily="49" charset="0"/>
              </a:rPr>
              <a:t>&lt;-</a:t>
            </a:r>
            <a:r>
              <a:rPr lang="en-US" altLang="en-US" sz="1800" dirty="0" err="1">
                <a:latin typeface="Courier New" pitchFamily="49" charset="0"/>
              </a:rPr>
              <a:t>lme</a:t>
            </a:r>
            <a:r>
              <a:rPr lang="en-US" altLang="en-US" sz="1800" dirty="0">
                <a:latin typeface="Courier New" pitchFamily="49" charset="0"/>
              </a:rPr>
              <a:t>(</a:t>
            </a:r>
            <a:r>
              <a:rPr lang="en-US" altLang="en-US" sz="1800" dirty="0" err="1">
                <a:latin typeface="Courier New" pitchFamily="49" charset="0"/>
              </a:rPr>
              <a:t>WBEING~LEAD,random</a:t>
            </a:r>
            <a:r>
              <a:rPr lang="en-US" altLang="en-US" sz="1800" dirty="0">
                <a:latin typeface="Courier New" pitchFamily="49" charset="0"/>
              </a:rPr>
              <a:t>=~</a:t>
            </a:r>
            <a:r>
              <a:rPr lang="en-US" altLang="en-US" sz="1800" dirty="0" err="1">
                <a:latin typeface="Courier New" pitchFamily="49" charset="0"/>
              </a:rPr>
              <a:t>LEAD|GRP,data</a:t>
            </a:r>
            <a:r>
              <a:rPr lang="en-US" altLang="en-US" sz="1800" dirty="0">
                <a:latin typeface="Courier New" pitchFamily="49" charset="0"/>
              </a:rPr>
              <a:t>=bh1996)</a:t>
            </a:r>
          </a:p>
          <a:p>
            <a:pPr>
              <a:buFontTx/>
              <a:buNone/>
            </a:pPr>
            <a:r>
              <a:rPr lang="en-US" altLang="en-US" sz="1800" dirty="0">
                <a:latin typeface="Courier New" pitchFamily="49" charset="0"/>
              </a:rPr>
              <a:t>&gt; </a:t>
            </a:r>
            <a:r>
              <a:rPr lang="en-US" altLang="en-US" sz="1800" dirty="0" err="1">
                <a:latin typeface="Courier New" pitchFamily="49" charset="0"/>
              </a:rPr>
              <a:t>VarCorr</a:t>
            </a:r>
            <a:r>
              <a:rPr lang="en-US" altLang="en-US" sz="1800" dirty="0">
                <a:latin typeface="Courier New" pitchFamily="49" charset="0"/>
              </a:rPr>
              <a:t>(</a:t>
            </a:r>
            <a:r>
              <a:rPr lang="en-US" altLang="en-US" sz="1800" dirty="0" err="1">
                <a:latin typeface="Courier New" pitchFamily="49" charset="0"/>
              </a:rPr>
              <a:t>tmod</a:t>
            </a:r>
            <a:r>
              <a:rPr lang="en-US" altLang="en-US" sz="1800" dirty="0">
                <a:latin typeface="Courier New" pitchFamily="49" charset="0"/>
              </a:rPr>
              <a:t>)</a:t>
            </a:r>
          </a:p>
          <a:p>
            <a:pPr>
              <a:buFontTx/>
              <a:buNone/>
            </a:pPr>
            <a:r>
              <a:rPr lang="en-US" altLang="en-US" sz="1800" dirty="0">
                <a:latin typeface="Courier New" pitchFamily="49" charset="0"/>
              </a:rPr>
              <a:t>GRP = </a:t>
            </a:r>
            <a:r>
              <a:rPr lang="en-US" altLang="en-US" sz="1800" dirty="0" err="1">
                <a:latin typeface="Courier New" pitchFamily="49" charset="0"/>
              </a:rPr>
              <a:t>pdLogChol</a:t>
            </a:r>
            <a:r>
              <a:rPr lang="en-US" altLang="en-US" sz="1800" dirty="0">
                <a:latin typeface="Courier New" pitchFamily="49" charset="0"/>
              </a:rPr>
              <a:t>(LEAD) </a:t>
            </a:r>
          </a:p>
          <a:p>
            <a:pPr>
              <a:buFontTx/>
              <a:buNone/>
            </a:pPr>
            <a:r>
              <a:rPr lang="en-US" altLang="en-US" sz="1800" dirty="0">
                <a:latin typeface="Courier New" pitchFamily="49" charset="0"/>
              </a:rPr>
              <a:t>            Variance   </a:t>
            </a:r>
            <a:r>
              <a:rPr lang="en-US" altLang="en-US" sz="1800" dirty="0" err="1">
                <a:latin typeface="Courier New" pitchFamily="49" charset="0"/>
              </a:rPr>
              <a:t>StdDev</a:t>
            </a:r>
            <a:r>
              <a:rPr lang="en-US" altLang="en-US" sz="1800" dirty="0">
                <a:latin typeface="Courier New" pitchFamily="49" charset="0"/>
              </a:rPr>
              <a:t>    </a:t>
            </a:r>
            <a:r>
              <a:rPr lang="en-US" altLang="en-US" sz="1800" dirty="0" err="1">
                <a:latin typeface="Courier New" pitchFamily="49" charset="0"/>
              </a:rPr>
              <a:t>Corr</a:t>
            </a:r>
            <a:r>
              <a:rPr lang="en-US" altLang="en-US" sz="1800" dirty="0">
                <a:latin typeface="Courier New" pitchFamily="49" charset="0"/>
              </a:rPr>
              <a:t>  </a:t>
            </a:r>
          </a:p>
          <a:p>
            <a:pPr>
              <a:buFontTx/>
              <a:buNone/>
            </a:pPr>
            <a:r>
              <a:rPr lang="en-US" altLang="en-US" sz="1800" dirty="0">
                <a:latin typeface="Courier New" pitchFamily="49" charset="0"/>
              </a:rPr>
              <a:t>(Intercept) 0.16084989 0.4010610 (</a:t>
            </a:r>
            <a:r>
              <a:rPr lang="en-US" altLang="en-US" sz="1800" dirty="0" err="1">
                <a:latin typeface="Courier New" pitchFamily="49" charset="0"/>
              </a:rPr>
              <a:t>Intr</a:t>
            </a:r>
            <a:r>
              <a:rPr lang="en-US" altLang="en-US" sz="1800" dirty="0">
                <a:latin typeface="Courier New" pitchFamily="49" charset="0"/>
              </a:rPr>
              <a:t>)</a:t>
            </a:r>
          </a:p>
          <a:p>
            <a:pPr>
              <a:buFontTx/>
              <a:buNone/>
            </a:pPr>
            <a:r>
              <a:rPr lang="en-US" altLang="en-US" sz="1800" dirty="0">
                <a:latin typeface="Courier New" pitchFamily="49" charset="0"/>
              </a:rPr>
              <a:t>LEAD        0.01006764 0.1003376 -0.952</a:t>
            </a:r>
          </a:p>
          <a:p>
            <a:pPr>
              <a:buFontTx/>
              <a:buNone/>
            </a:pPr>
            <a:r>
              <a:rPr lang="en-US" altLang="en-US" sz="1800" dirty="0">
                <a:latin typeface="Courier New" pitchFamily="49" charset="0"/>
              </a:rPr>
              <a:t>Residual    0.64424573 0.8026492       </a:t>
            </a:r>
          </a:p>
          <a:p>
            <a:pPr>
              <a:buFontTx/>
              <a:buNone/>
            </a:pPr>
            <a:endParaRPr lang="en-US" altLang="en-US" sz="1800" dirty="0">
              <a:latin typeface="Courier New" pitchFamily="49" charset="0"/>
            </a:endParaRPr>
          </a:p>
          <a:p>
            <a:pPr>
              <a:buFontTx/>
              <a:buNone/>
            </a:pPr>
            <a:r>
              <a:rPr lang="en-US" altLang="en-US" sz="1800" dirty="0">
                <a:latin typeface="Courier New" pitchFamily="49" charset="0"/>
              </a:rPr>
              <a:t>&gt; </a:t>
            </a:r>
            <a:r>
              <a:rPr lang="en-US" altLang="en-US" sz="1800" dirty="0" err="1">
                <a:latin typeface="Courier New" pitchFamily="49" charset="0"/>
              </a:rPr>
              <a:t>tmod</a:t>
            </a:r>
            <a:r>
              <a:rPr lang="en-US" altLang="en-US" sz="1800" dirty="0">
                <a:latin typeface="Courier New" pitchFamily="49" charset="0"/>
              </a:rPr>
              <a:t>&lt;-</a:t>
            </a:r>
            <a:r>
              <a:rPr lang="en-US" altLang="en-US" sz="1800" dirty="0" err="1">
                <a:latin typeface="Courier New" pitchFamily="49" charset="0"/>
              </a:rPr>
              <a:t>lme</a:t>
            </a:r>
            <a:r>
              <a:rPr lang="en-US" altLang="en-US" sz="1800" dirty="0">
                <a:latin typeface="Courier New" pitchFamily="49" charset="0"/>
              </a:rPr>
              <a:t>(</a:t>
            </a:r>
            <a:r>
              <a:rPr lang="en-US" altLang="en-US" sz="1800" dirty="0" err="1">
                <a:latin typeface="Courier New" pitchFamily="49" charset="0"/>
              </a:rPr>
              <a:t>WBEING~W.LEAD,random</a:t>
            </a:r>
            <a:r>
              <a:rPr lang="en-US" altLang="en-US" sz="1800" dirty="0">
                <a:latin typeface="Courier New" pitchFamily="49" charset="0"/>
              </a:rPr>
              <a:t>=~</a:t>
            </a:r>
            <a:r>
              <a:rPr lang="en-US" altLang="en-US" sz="1800" dirty="0" err="1">
                <a:latin typeface="Courier New" pitchFamily="49" charset="0"/>
              </a:rPr>
              <a:t>LEAD|GRP,data</a:t>
            </a:r>
            <a:r>
              <a:rPr lang="en-US" altLang="en-US" sz="1800" dirty="0">
                <a:latin typeface="Courier New" pitchFamily="49" charset="0"/>
              </a:rPr>
              <a:t>=bh1996)</a:t>
            </a:r>
          </a:p>
          <a:p>
            <a:pPr>
              <a:buFontTx/>
              <a:buNone/>
            </a:pPr>
            <a:r>
              <a:rPr lang="en-US" altLang="en-US" sz="1800" dirty="0">
                <a:latin typeface="Courier New" pitchFamily="49" charset="0"/>
              </a:rPr>
              <a:t>&gt; </a:t>
            </a:r>
            <a:r>
              <a:rPr lang="en-US" altLang="en-US" sz="1800" dirty="0" err="1">
                <a:latin typeface="Courier New" pitchFamily="49" charset="0"/>
              </a:rPr>
              <a:t>VarCorr</a:t>
            </a:r>
            <a:r>
              <a:rPr lang="en-US" altLang="en-US" sz="1800" dirty="0">
                <a:latin typeface="Courier New" pitchFamily="49" charset="0"/>
              </a:rPr>
              <a:t>(</a:t>
            </a:r>
            <a:r>
              <a:rPr lang="en-US" altLang="en-US" sz="1800" dirty="0" err="1">
                <a:latin typeface="Courier New" pitchFamily="49" charset="0"/>
              </a:rPr>
              <a:t>tmod</a:t>
            </a:r>
            <a:r>
              <a:rPr lang="en-US" altLang="en-US" sz="1800" dirty="0">
                <a:latin typeface="Courier New" pitchFamily="49" charset="0"/>
              </a:rPr>
              <a:t>)</a:t>
            </a:r>
          </a:p>
          <a:p>
            <a:pPr>
              <a:buFontTx/>
              <a:buNone/>
            </a:pPr>
            <a:r>
              <a:rPr lang="en-US" altLang="en-US" sz="1800" dirty="0">
                <a:latin typeface="Courier New" pitchFamily="49" charset="0"/>
              </a:rPr>
              <a:t>GRP = </a:t>
            </a:r>
            <a:r>
              <a:rPr lang="en-US" altLang="en-US" sz="1800" dirty="0" err="1">
                <a:latin typeface="Courier New" pitchFamily="49" charset="0"/>
              </a:rPr>
              <a:t>pdLogChol</a:t>
            </a:r>
            <a:r>
              <a:rPr lang="en-US" altLang="en-US" sz="1800" dirty="0">
                <a:latin typeface="Courier New" pitchFamily="49" charset="0"/>
              </a:rPr>
              <a:t>(LEAD) </a:t>
            </a:r>
          </a:p>
          <a:p>
            <a:pPr>
              <a:buFontTx/>
              <a:buNone/>
            </a:pPr>
            <a:r>
              <a:rPr lang="en-US" altLang="en-US" sz="1800" dirty="0">
                <a:latin typeface="Courier New" pitchFamily="49" charset="0"/>
              </a:rPr>
              <a:t>            Variance   </a:t>
            </a:r>
            <a:r>
              <a:rPr lang="en-US" altLang="en-US" sz="1800" dirty="0" err="1">
                <a:latin typeface="Courier New" pitchFamily="49" charset="0"/>
              </a:rPr>
              <a:t>StdDev</a:t>
            </a:r>
            <a:r>
              <a:rPr lang="en-US" altLang="en-US" sz="1800" dirty="0">
                <a:latin typeface="Courier New" pitchFamily="49" charset="0"/>
              </a:rPr>
              <a:t>    </a:t>
            </a:r>
            <a:r>
              <a:rPr lang="en-US" altLang="en-US" sz="1800" dirty="0" err="1">
                <a:latin typeface="Courier New" pitchFamily="49" charset="0"/>
              </a:rPr>
              <a:t>Corr</a:t>
            </a:r>
            <a:r>
              <a:rPr lang="en-US" altLang="en-US" sz="1800" dirty="0">
                <a:latin typeface="Courier New" pitchFamily="49" charset="0"/>
              </a:rPr>
              <a:t>  </a:t>
            </a:r>
          </a:p>
          <a:p>
            <a:pPr>
              <a:buFontTx/>
              <a:buNone/>
            </a:pPr>
            <a:r>
              <a:rPr lang="en-US" altLang="en-US" sz="1800" dirty="0">
                <a:latin typeface="Courier New" pitchFamily="49" charset="0"/>
              </a:rPr>
              <a:t>(Intercept) 0.16715411 0.4088448 (</a:t>
            </a:r>
            <a:r>
              <a:rPr lang="en-US" altLang="en-US" sz="1800" dirty="0" err="1">
                <a:latin typeface="Courier New" pitchFamily="49" charset="0"/>
              </a:rPr>
              <a:t>Intr</a:t>
            </a:r>
            <a:r>
              <a:rPr lang="en-US" altLang="en-US" sz="1800" dirty="0">
                <a:latin typeface="Courier New" pitchFamily="49" charset="0"/>
              </a:rPr>
              <a:t>)</a:t>
            </a:r>
          </a:p>
          <a:p>
            <a:pPr>
              <a:buFontTx/>
              <a:buNone/>
            </a:pPr>
            <a:r>
              <a:rPr lang="en-US" altLang="en-US" sz="1800" dirty="0">
                <a:latin typeface="Courier New" pitchFamily="49" charset="0"/>
              </a:rPr>
              <a:t>LEAD        0.01080318 0.1039384 -0.902</a:t>
            </a:r>
          </a:p>
          <a:p>
            <a:pPr>
              <a:buFontTx/>
              <a:buNone/>
            </a:pPr>
            <a:r>
              <a:rPr lang="en-US" altLang="en-US" sz="1800" dirty="0">
                <a:latin typeface="Courier New" pitchFamily="49" charset="0"/>
              </a:rPr>
              <a:t>Residual    0.64474366 0.8029593       </a:t>
            </a:r>
          </a:p>
          <a:p>
            <a:endParaRPr lang="en-US" altLang="en-US" sz="1800" dirty="0">
              <a:latin typeface="Courier New" pitchFamily="49" charset="0"/>
            </a:endParaRPr>
          </a:p>
        </p:txBody>
      </p:sp>
      <p:sp>
        <p:nvSpPr>
          <p:cNvPr id="6" name="Date Placeholder 3"/>
          <p:cNvSpPr>
            <a:spLocks noGrp="1"/>
          </p:cNvSpPr>
          <p:nvPr>
            <p:ph type="dt" sz="half" idx="10"/>
          </p:nvPr>
        </p:nvSpPr>
        <p:spPr/>
        <p:txBody>
          <a:bodyPr/>
          <a:lstStyle/>
          <a:p>
            <a:r>
              <a:rPr lang="en-US" altLang="en-US" smtClean="0"/>
              <a:t>May 30, 2015 Version</a:t>
            </a:r>
            <a:endParaRPr lang="en-US" altLang="en-US"/>
          </a:p>
        </p:txBody>
      </p:sp>
      <p:sp>
        <p:nvSpPr>
          <p:cNvPr id="8" name="Slide Number Placeholder 5"/>
          <p:cNvSpPr>
            <a:spLocks noGrp="1"/>
          </p:cNvSpPr>
          <p:nvPr>
            <p:ph type="sldNum" sz="quarter" idx="12"/>
          </p:nvPr>
        </p:nvSpPr>
        <p:spPr/>
        <p:txBody>
          <a:bodyPr/>
          <a:lstStyle/>
          <a:p>
            <a:fld id="{5B059117-3778-440D-BFC4-83360282EEDB}" type="slidenum">
              <a:rPr lang="en-US" altLang="en-US"/>
              <a:pPr/>
              <a:t>353</a:t>
            </a:fld>
            <a:endParaRPr lang="en-US" altLang="en-US"/>
          </a:p>
        </p:txBody>
      </p:sp>
      <p:sp>
        <p:nvSpPr>
          <p:cNvPr id="541698" name="Rectangle 2"/>
          <p:cNvSpPr>
            <a:spLocks noGrp="1" noChangeArrowheads="1"/>
          </p:cNvSpPr>
          <p:nvPr>
            <p:ph type="title"/>
          </p:nvPr>
        </p:nvSpPr>
        <p:spPr/>
        <p:txBody>
          <a:bodyPr/>
          <a:lstStyle/>
          <a:p>
            <a:r>
              <a:rPr lang="en-US" altLang="en-US"/>
              <a:t>Group-Mean:  Intercept-Slope Corr</a:t>
            </a:r>
          </a:p>
        </p:txBody>
      </p:sp>
      <p:sp>
        <p:nvSpPr>
          <p:cNvPr id="541700" name="Rectangle 4"/>
          <p:cNvSpPr>
            <a:spLocks noChangeArrowheads="1"/>
          </p:cNvSpPr>
          <p:nvPr/>
        </p:nvSpPr>
        <p:spPr bwMode="auto">
          <a:xfrm>
            <a:off x="5208588" y="2884491"/>
            <a:ext cx="1054100" cy="336550"/>
          </a:xfrm>
          <a:prstGeom prst="rect">
            <a:avLst/>
          </a:prstGeom>
          <a:solidFill>
            <a:srgbClr val="CCFFFF">
              <a:alpha val="50000"/>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1701" name="Rectangle 5"/>
          <p:cNvSpPr>
            <a:spLocks noChangeArrowheads="1"/>
          </p:cNvSpPr>
          <p:nvPr/>
        </p:nvSpPr>
        <p:spPr bwMode="auto">
          <a:xfrm>
            <a:off x="5164138" y="5523330"/>
            <a:ext cx="1054100" cy="336550"/>
          </a:xfrm>
          <a:prstGeom prst="rect">
            <a:avLst/>
          </a:prstGeom>
          <a:solidFill>
            <a:srgbClr val="CCFFFF">
              <a:alpha val="50000"/>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83607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02156409-C787-4417-BE0C-D5CCA2864D64}" type="slidenum">
              <a:rPr lang="en-US" altLang="en-US"/>
              <a:pPr/>
              <a:t>354</a:t>
            </a:fld>
            <a:endParaRPr lang="en-US" altLang="en-US"/>
          </a:p>
        </p:txBody>
      </p:sp>
      <p:sp>
        <p:nvSpPr>
          <p:cNvPr id="538626" name="Rectangle 2"/>
          <p:cNvSpPr>
            <a:spLocks noGrp="1" noChangeArrowheads="1"/>
          </p:cNvSpPr>
          <p:nvPr>
            <p:ph type="title"/>
          </p:nvPr>
        </p:nvSpPr>
        <p:spPr/>
        <p:txBody>
          <a:bodyPr/>
          <a:lstStyle/>
          <a:p>
            <a:r>
              <a:rPr lang="en-US" altLang="en-US"/>
              <a:t>Group Mean: Within Group Slope</a:t>
            </a:r>
          </a:p>
        </p:txBody>
      </p:sp>
      <p:sp>
        <p:nvSpPr>
          <p:cNvPr id="538627" name="Rectangle 3"/>
          <p:cNvSpPr>
            <a:spLocks noGrp="1" noChangeArrowheads="1"/>
          </p:cNvSpPr>
          <p:nvPr>
            <p:ph type="body" idx="1"/>
          </p:nvPr>
        </p:nvSpPr>
        <p:spPr/>
        <p:txBody>
          <a:bodyPr/>
          <a:lstStyle/>
          <a:p>
            <a:r>
              <a:rPr lang="en-US" altLang="en-US"/>
              <a:t>Pooled Within-Group Slope (</a:t>
            </a:r>
            <a:r>
              <a:rPr lang="en-US" altLang="en-US" i="1">
                <a:sym typeface="Symbol" pitchFamily="18" charset="2"/>
              </a:rPr>
              <a:t></a:t>
            </a:r>
            <a:r>
              <a:rPr lang="en-US" altLang="en-US" baseline="-25000">
                <a:sym typeface="Symbol" pitchFamily="18" charset="2"/>
              </a:rPr>
              <a:t>10</a:t>
            </a:r>
            <a:r>
              <a:rPr lang="en-US" altLang="en-US"/>
              <a:t>)</a:t>
            </a:r>
          </a:p>
          <a:p>
            <a:pPr lvl="1"/>
            <a:r>
              <a:rPr lang="en-US" altLang="en-US"/>
              <a:t>Recall that the raw variables and grand-mean centered variables do </a:t>
            </a:r>
            <a:r>
              <a:rPr lang="en-US" altLang="en-US" u="sng"/>
              <a:t>not</a:t>
            </a:r>
            <a:r>
              <a:rPr lang="en-US" altLang="en-US"/>
              <a:t> provide  “clean” estimates of the pooled within-group slope (</a:t>
            </a:r>
            <a:r>
              <a:rPr lang="en-US" altLang="en-US" i="1">
                <a:sym typeface="Symbol" pitchFamily="18" charset="2"/>
              </a:rPr>
              <a:t></a:t>
            </a:r>
            <a:r>
              <a:rPr lang="en-US" altLang="en-US" baseline="-25000">
                <a:sym typeface="Symbol" pitchFamily="18" charset="2"/>
              </a:rPr>
              <a:t>10</a:t>
            </a:r>
            <a:r>
              <a:rPr lang="en-US" altLang="en-US"/>
              <a:t>)</a:t>
            </a:r>
          </a:p>
          <a:p>
            <a:pPr lvl="1"/>
            <a:r>
              <a:rPr lang="en-US" altLang="en-US"/>
              <a:t>Unlike raw variables and grand-mean centered variables, group-mean centered variables </a:t>
            </a:r>
            <a:r>
              <a:rPr lang="en-US" altLang="en-US" u="sng"/>
              <a:t>do</a:t>
            </a:r>
            <a:r>
              <a:rPr lang="en-US" altLang="en-US"/>
              <a:t> provide un-confounded estimates of </a:t>
            </a:r>
            <a:r>
              <a:rPr lang="en-US" altLang="en-US" i="1">
                <a:sym typeface="Symbol" pitchFamily="18" charset="2"/>
              </a:rPr>
              <a:t></a:t>
            </a:r>
            <a:r>
              <a:rPr lang="en-US" altLang="en-US" baseline="-25000">
                <a:sym typeface="Symbol" pitchFamily="18" charset="2"/>
              </a:rPr>
              <a:t>10</a:t>
            </a:r>
            <a:endParaRPr lang="en-US" altLang="en-US"/>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76022627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0C54F97A-8155-46B7-B212-294DE428DF96}" type="slidenum">
              <a:rPr lang="en-US" altLang="en-US"/>
              <a:pPr/>
              <a:t>355</a:t>
            </a:fld>
            <a:endParaRPr lang="en-US" altLang="en-US"/>
          </a:p>
        </p:txBody>
      </p:sp>
      <p:sp>
        <p:nvSpPr>
          <p:cNvPr id="533506" name="Rectangle 2"/>
          <p:cNvSpPr>
            <a:spLocks noGrp="1" noChangeArrowheads="1"/>
          </p:cNvSpPr>
          <p:nvPr>
            <p:ph type="title"/>
          </p:nvPr>
        </p:nvSpPr>
        <p:spPr/>
        <p:txBody>
          <a:bodyPr/>
          <a:lstStyle/>
          <a:p>
            <a:r>
              <a:rPr lang="en-US" altLang="en-US"/>
              <a:t>Group-Mean: Level-2 Variables</a:t>
            </a:r>
          </a:p>
        </p:txBody>
      </p:sp>
      <p:sp>
        <p:nvSpPr>
          <p:cNvPr id="533507" name="Rectangle 3"/>
          <p:cNvSpPr>
            <a:spLocks noGrp="1" noChangeArrowheads="1"/>
          </p:cNvSpPr>
          <p:nvPr>
            <p:ph type="body" idx="1"/>
          </p:nvPr>
        </p:nvSpPr>
        <p:spPr/>
        <p:txBody>
          <a:bodyPr/>
          <a:lstStyle/>
          <a:p>
            <a:r>
              <a:rPr lang="en-US" altLang="en-US" sz="2000" dirty="0"/>
              <a:t>Interpretation of Level-2 variables</a:t>
            </a:r>
          </a:p>
          <a:p>
            <a:pPr lvl="1"/>
            <a:r>
              <a:rPr lang="en-US" altLang="en-US" sz="2000" dirty="0"/>
              <a:t>Represent the group-level relationship between </a:t>
            </a:r>
            <a:r>
              <a:rPr lang="en-US" altLang="en-US" sz="2000" i="1" dirty="0" err="1"/>
              <a:t>X</a:t>
            </a:r>
            <a:r>
              <a:rPr lang="en-US" altLang="en-US" sz="2000" i="1" baseline="-25000" dirty="0" err="1"/>
              <a:t>j</a:t>
            </a:r>
            <a:r>
              <a:rPr lang="en-US" altLang="en-US" sz="2000" dirty="0"/>
              <a:t> and </a:t>
            </a:r>
            <a:r>
              <a:rPr lang="en-US" altLang="en-US" sz="2000" i="1" dirty="0" err="1"/>
              <a:t>Y</a:t>
            </a:r>
            <a:r>
              <a:rPr lang="en-US" altLang="en-US" sz="2000" i="1" baseline="-25000" dirty="0" err="1"/>
              <a:t>j</a:t>
            </a:r>
            <a:r>
              <a:rPr lang="en-US" altLang="en-US" sz="2000" dirty="0"/>
              <a:t> </a:t>
            </a:r>
            <a:r>
              <a:rPr lang="en-US" altLang="en-US" sz="2000" u="sng" dirty="0"/>
              <a:t>NOT</a:t>
            </a:r>
            <a:r>
              <a:rPr lang="en-US" altLang="en-US" sz="2000" dirty="0"/>
              <a:t> adjusted for level-1 effects</a:t>
            </a:r>
          </a:p>
          <a:p>
            <a:r>
              <a:rPr lang="en-US" altLang="en-US" sz="2000" dirty="0"/>
              <a:t>Data Set 3 (example)</a:t>
            </a:r>
          </a:p>
          <a:p>
            <a:pPr lvl="2"/>
            <a:r>
              <a:rPr lang="en-US" altLang="en-US" sz="2000" dirty="0"/>
              <a:t>1000 normally distributed numbers for a Y variable</a:t>
            </a:r>
          </a:p>
          <a:p>
            <a:pPr lvl="2"/>
            <a:r>
              <a:rPr lang="en-US" altLang="en-US" sz="2000" dirty="0"/>
              <a:t>Three X variables correlated with Y (X1, X2, X3)</a:t>
            </a:r>
          </a:p>
          <a:p>
            <a:pPr lvl="2"/>
            <a:r>
              <a:rPr lang="en-US" altLang="en-US" sz="2000" dirty="0"/>
              <a:t>One Group-Level Variable (G) created by summing  X1, X2 and X3 and taking group average</a:t>
            </a:r>
          </a:p>
          <a:p>
            <a:pPr lvl="2"/>
            <a:r>
              <a:rPr lang="en-US" altLang="en-US" sz="2000" dirty="0"/>
              <a:t>Create a Group ID Variable: 100 groups of size 10</a:t>
            </a:r>
          </a:p>
          <a:p>
            <a:pPr lvl="2"/>
            <a:r>
              <a:rPr lang="en-US" altLang="en-US" sz="2000" dirty="0"/>
              <a:t>G should not be significant if X1, X2 and X3 are controlled</a:t>
            </a:r>
          </a:p>
          <a:p>
            <a:pPr lvl="1"/>
            <a:endParaRPr lang="en-US" altLang="en-US" sz="2000" dirty="0"/>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94605594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Grand Mean: Level-2 Variables</a:t>
            </a:r>
            <a:endParaRPr lang="en-US" dirty="0"/>
          </a:p>
        </p:txBody>
      </p:sp>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5" name="Slide Number Placeholder 4"/>
          <p:cNvSpPr>
            <a:spLocks noGrp="1"/>
          </p:cNvSpPr>
          <p:nvPr>
            <p:ph type="sldNum" sz="quarter" idx="12"/>
          </p:nvPr>
        </p:nvSpPr>
        <p:spPr/>
        <p:txBody>
          <a:bodyPr/>
          <a:lstStyle/>
          <a:p>
            <a:fld id="{8099061C-68CE-40F0-8D87-9D3A8A097731}" type="slidenum">
              <a:rPr lang="en-US" altLang="en-US" smtClean="0"/>
              <a:pPr/>
              <a:t>356</a:t>
            </a:fld>
            <a:endParaRPr lang="en-US" altLang="en-US"/>
          </a:p>
        </p:txBody>
      </p:sp>
      <p:sp>
        <p:nvSpPr>
          <p:cNvPr id="6" name="Rectangle 5"/>
          <p:cNvSpPr/>
          <p:nvPr/>
        </p:nvSpPr>
        <p:spPr>
          <a:xfrm>
            <a:off x="490888" y="1219200"/>
            <a:ext cx="8364354" cy="3539430"/>
          </a:xfrm>
          <a:prstGeom prst="rect">
            <a:avLst/>
          </a:prstGeom>
          <a:ln>
            <a:solidFill>
              <a:schemeClr val="tx1"/>
            </a:solidFill>
          </a:ln>
        </p:spPr>
        <p:txBody>
          <a:bodyPr wrap="square">
            <a:spAutoFit/>
          </a:bodyPr>
          <a:lstStyle/>
          <a:p>
            <a:r>
              <a:rPr lang="en-US" altLang="en-US" sz="1600" dirty="0" err="1" smtClean="0">
                <a:latin typeface="Courier New" panose="02070309020205020404" pitchFamily="49" charset="0"/>
                <a:cs typeface="Courier New" panose="02070309020205020404" pitchFamily="49" charset="0"/>
              </a:rPr>
              <a:t>set.seed</a:t>
            </a:r>
            <a:r>
              <a:rPr lang="en-US" altLang="en-US" sz="1600" dirty="0" smtClean="0">
                <a:latin typeface="Courier New" panose="02070309020205020404" pitchFamily="49" charset="0"/>
                <a:cs typeface="Courier New" panose="02070309020205020404" pitchFamily="49" charset="0"/>
              </a:rPr>
              <a:t>(1234136)</a:t>
            </a:r>
          </a:p>
          <a:p>
            <a:endParaRPr lang="en-US" altLang="en-US" sz="1600" dirty="0">
              <a:latin typeface="Courier New" panose="02070309020205020404" pitchFamily="49" charset="0"/>
              <a:cs typeface="Courier New" panose="02070309020205020404" pitchFamily="49" charset="0"/>
            </a:endParaRPr>
          </a:p>
          <a:p>
            <a:r>
              <a:rPr lang="en-US" altLang="en-US" sz="1600" dirty="0" smtClean="0">
                <a:latin typeface="Courier New" panose="02070309020205020404" pitchFamily="49" charset="0"/>
                <a:cs typeface="Courier New" panose="02070309020205020404" pitchFamily="49" charset="0"/>
              </a:rPr>
              <a:t>X1</a:t>
            </a:r>
            <a:r>
              <a:rPr lang="en-US" altLang="en-US" sz="1600" dirty="0">
                <a:latin typeface="Courier New" panose="02070309020205020404" pitchFamily="49" charset="0"/>
                <a:cs typeface="Courier New" panose="02070309020205020404" pitchFamily="49" charset="0"/>
              </a:rPr>
              <a:t>&lt;-</a:t>
            </a:r>
            <a:r>
              <a:rPr lang="en-US" altLang="en-US" sz="1600" dirty="0" err="1">
                <a:latin typeface="Courier New" panose="02070309020205020404" pitchFamily="49" charset="0"/>
                <a:cs typeface="Courier New" panose="02070309020205020404" pitchFamily="49" charset="0"/>
              </a:rPr>
              <a:t>rnorm</a:t>
            </a:r>
            <a:r>
              <a:rPr lang="en-US" altLang="en-US" sz="1600" dirty="0">
                <a:latin typeface="Courier New" panose="02070309020205020404" pitchFamily="49" charset="0"/>
                <a:cs typeface="Courier New" panose="02070309020205020404" pitchFamily="49" charset="0"/>
              </a:rPr>
              <a:t>(1000)</a:t>
            </a:r>
          </a:p>
          <a:p>
            <a:r>
              <a:rPr lang="en-US" altLang="en-US" sz="1600" dirty="0" smtClean="0">
                <a:latin typeface="Courier New" panose="02070309020205020404" pitchFamily="49" charset="0"/>
                <a:cs typeface="Courier New" panose="02070309020205020404" pitchFamily="49" charset="0"/>
              </a:rPr>
              <a:t>X2</a:t>
            </a:r>
            <a:r>
              <a:rPr lang="en-US" altLang="en-US" sz="1600" dirty="0">
                <a:latin typeface="Courier New" panose="02070309020205020404" pitchFamily="49" charset="0"/>
                <a:cs typeface="Courier New" panose="02070309020205020404" pitchFamily="49" charset="0"/>
              </a:rPr>
              <a:t>&lt;-X1+rnorm(1000)</a:t>
            </a:r>
          </a:p>
          <a:p>
            <a:r>
              <a:rPr lang="en-US" altLang="en-US" sz="1600" dirty="0" smtClean="0">
                <a:latin typeface="Courier New" panose="02070309020205020404" pitchFamily="49" charset="0"/>
                <a:cs typeface="Courier New" panose="02070309020205020404" pitchFamily="49" charset="0"/>
              </a:rPr>
              <a:t>X3</a:t>
            </a:r>
            <a:r>
              <a:rPr lang="en-US" altLang="en-US" sz="1600" dirty="0">
                <a:latin typeface="Courier New" panose="02070309020205020404" pitchFamily="49" charset="0"/>
                <a:cs typeface="Courier New" panose="02070309020205020404" pitchFamily="49" charset="0"/>
              </a:rPr>
              <a:t>&lt;-X1+rnorm(1000)</a:t>
            </a:r>
          </a:p>
          <a:p>
            <a:endParaRPr lang="en-US" altLang="en-US" sz="1600" dirty="0" smtClean="0">
              <a:latin typeface="Courier New" panose="02070309020205020404" pitchFamily="49" charset="0"/>
              <a:cs typeface="Courier New" panose="02070309020205020404" pitchFamily="49" charset="0"/>
            </a:endParaRPr>
          </a:p>
          <a:p>
            <a:r>
              <a:rPr lang="en-US" altLang="en-US" sz="1600" dirty="0" smtClean="0">
                <a:latin typeface="Courier New" panose="02070309020205020404" pitchFamily="49" charset="0"/>
                <a:cs typeface="Courier New" panose="02070309020205020404" pitchFamily="49" charset="0"/>
              </a:rPr>
              <a:t>Y</a:t>
            </a:r>
            <a:r>
              <a:rPr lang="en-US" altLang="en-US" sz="1600" dirty="0">
                <a:latin typeface="Courier New" panose="02070309020205020404" pitchFamily="49" charset="0"/>
                <a:cs typeface="Courier New" panose="02070309020205020404" pitchFamily="49" charset="0"/>
              </a:rPr>
              <a:t>&lt;-X1+X2+X3+rnorm(1000)</a:t>
            </a:r>
          </a:p>
          <a:p>
            <a:r>
              <a:rPr lang="en-US" altLang="en-US" sz="1600" dirty="0" smtClean="0">
                <a:latin typeface="Courier New" panose="02070309020205020404" pitchFamily="49" charset="0"/>
                <a:cs typeface="Courier New" panose="02070309020205020404" pitchFamily="49" charset="0"/>
              </a:rPr>
              <a:t>X</a:t>
            </a:r>
            <a:r>
              <a:rPr lang="en-US" altLang="en-US" sz="1600" dirty="0">
                <a:latin typeface="Courier New" panose="02070309020205020404" pitchFamily="49" charset="0"/>
                <a:cs typeface="Courier New" panose="02070309020205020404" pitchFamily="49" charset="0"/>
              </a:rPr>
              <a:t>&lt;-(X1+X2+X3)/3</a:t>
            </a:r>
          </a:p>
          <a:p>
            <a:endParaRPr lang="en-US" altLang="en-US" sz="1600" dirty="0" smtClean="0">
              <a:latin typeface="Courier New" panose="02070309020205020404" pitchFamily="49" charset="0"/>
              <a:cs typeface="Courier New" panose="02070309020205020404" pitchFamily="49" charset="0"/>
            </a:endParaRPr>
          </a:p>
          <a:p>
            <a:r>
              <a:rPr lang="en-US" altLang="en-US" sz="1600" dirty="0" smtClean="0">
                <a:latin typeface="Courier New" panose="02070309020205020404" pitchFamily="49" charset="0"/>
                <a:cs typeface="Courier New" panose="02070309020205020404" pitchFamily="49" charset="0"/>
              </a:rPr>
              <a:t>GID</a:t>
            </a:r>
            <a:r>
              <a:rPr lang="en-US" altLang="en-US" sz="1600" dirty="0">
                <a:latin typeface="Courier New" panose="02070309020205020404" pitchFamily="49" charset="0"/>
                <a:cs typeface="Courier New" panose="02070309020205020404" pitchFamily="49" charset="0"/>
              </a:rPr>
              <a:t>&lt;-rep(1:100,10)</a:t>
            </a:r>
          </a:p>
          <a:p>
            <a:r>
              <a:rPr lang="en-US" altLang="en-US" sz="1600" dirty="0" smtClean="0">
                <a:latin typeface="Courier New" panose="02070309020205020404" pitchFamily="49" charset="0"/>
                <a:cs typeface="Courier New" panose="02070309020205020404" pitchFamily="49" charset="0"/>
              </a:rPr>
              <a:t>TDAT</a:t>
            </a:r>
            <a:r>
              <a:rPr lang="en-US" altLang="en-US" sz="1600" dirty="0">
                <a:latin typeface="Courier New" panose="02070309020205020404" pitchFamily="49" charset="0"/>
                <a:cs typeface="Courier New" panose="02070309020205020404" pitchFamily="49" charset="0"/>
              </a:rPr>
              <a:t>&lt;-</a:t>
            </a:r>
            <a:r>
              <a:rPr lang="en-US" altLang="en-US" sz="1600" dirty="0" err="1">
                <a:latin typeface="Courier New" panose="02070309020205020404" pitchFamily="49" charset="0"/>
                <a:cs typeface="Courier New" panose="02070309020205020404" pitchFamily="49" charset="0"/>
              </a:rPr>
              <a:t>data.frame</a:t>
            </a:r>
            <a:r>
              <a:rPr lang="en-US" altLang="en-US" sz="1600" dirty="0">
                <a:latin typeface="Courier New" panose="02070309020205020404" pitchFamily="49" charset="0"/>
                <a:cs typeface="Courier New" panose="02070309020205020404" pitchFamily="49" charset="0"/>
              </a:rPr>
              <a:t>(GID,Y,X,X1,X2,X3)</a:t>
            </a:r>
          </a:p>
          <a:p>
            <a:r>
              <a:rPr lang="en-US" altLang="en-US" sz="1600" dirty="0" smtClean="0">
                <a:latin typeface="Courier New" panose="02070309020205020404" pitchFamily="49" charset="0"/>
                <a:cs typeface="Courier New" panose="02070309020205020404" pitchFamily="49" charset="0"/>
              </a:rPr>
              <a:t>GDAT</a:t>
            </a:r>
            <a:r>
              <a:rPr lang="en-US" altLang="en-US" sz="1600" dirty="0">
                <a:latin typeface="Courier New" panose="02070309020205020404" pitchFamily="49" charset="0"/>
                <a:cs typeface="Courier New" panose="02070309020205020404" pitchFamily="49" charset="0"/>
              </a:rPr>
              <a:t>&lt;-</a:t>
            </a:r>
            <a:r>
              <a:rPr lang="en-US" altLang="en-US" sz="1600" dirty="0" smtClean="0">
                <a:latin typeface="Courier New" panose="02070309020205020404" pitchFamily="49" charset="0"/>
                <a:cs typeface="Courier New" panose="02070309020205020404" pitchFamily="49" charset="0"/>
              </a:rPr>
              <a:t>aggregate(TDAT[,c("X","X1","X2","X3")],list(TDAT$GID</a:t>
            </a:r>
            <a:r>
              <a:rPr lang="en-US" altLang="en-US" sz="1600" dirty="0">
                <a:latin typeface="Courier New" panose="02070309020205020404" pitchFamily="49" charset="0"/>
                <a:cs typeface="Courier New" panose="02070309020205020404" pitchFamily="49" charset="0"/>
              </a:rPr>
              <a:t>),mean)</a:t>
            </a:r>
          </a:p>
          <a:p>
            <a:r>
              <a:rPr lang="en-US" altLang="en-US" sz="1600" dirty="0" smtClean="0">
                <a:latin typeface="Courier New" panose="02070309020205020404" pitchFamily="49" charset="0"/>
                <a:cs typeface="Courier New" panose="02070309020205020404" pitchFamily="49" charset="0"/>
              </a:rPr>
              <a:t>names(GDAT</a:t>
            </a:r>
            <a:r>
              <a:rPr lang="en-US" altLang="en-US" sz="1600" dirty="0">
                <a:latin typeface="Courier New" panose="02070309020205020404" pitchFamily="49" charset="0"/>
                <a:cs typeface="Courier New" panose="02070309020205020404" pitchFamily="49" charset="0"/>
              </a:rPr>
              <a:t>)&lt;-c("GID","</a:t>
            </a:r>
            <a:r>
              <a:rPr lang="en-US" altLang="en-US" sz="1600" dirty="0" smtClean="0">
                <a:latin typeface="Courier New" panose="02070309020205020404" pitchFamily="49" charset="0"/>
                <a:cs typeface="Courier New" panose="02070309020205020404" pitchFamily="49" charset="0"/>
              </a:rPr>
              <a:t>GX","GX1","GX2","GX3")</a:t>
            </a:r>
            <a:endParaRPr lang="en-US" altLang="en-US" sz="1600" dirty="0">
              <a:latin typeface="Courier New" panose="02070309020205020404" pitchFamily="49" charset="0"/>
              <a:cs typeface="Courier New" panose="02070309020205020404" pitchFamily="49" charset="0"/>
            </a:endParaRPr>
          </a:p>
          <a:p>
            <a:r>
              <a:rPr lang="en-US" altLang="en-US" sz="1600" dirty="0" smtClean="0">
                <a:latin typeface="Courier New" panose="02070309020205020404" pitchFamily="49" charset="0"/>
                <a:cs typeface="Courier New" panose="02070309020205020404" pitchFamily="49" charset="0"/>
              </a:rPr>
              <a:t>TDAT</a:t>
            </a:r>
            <a:r>
              <a:rPr lang="en-US" altLang="en-US" sz="1600" dirty="0">
                <a:latin typeface="Courier New" panose="02070309020205020404" pitchFamily="49" charset="0"/>
                <a:cs typeface="Courier New" panose="02070309020205020404" pitchFamily="49" charset="0"/>
              </a:rPr>
              <a:t>&lt;-merge(</a:t>
            </a:r>
            <a:r>
              <a:rPr lang="en-US" altLang="en-US" sz="1600" dirty="0" err="1">
                <a:latin typeface="Courier New" panose="02070309020205020404" pitchFamily="49" charset="0"/>
                <a:cs typeface="Courier New" panose="02070309020205020404" pitchFamily="49" charset="0"/>
              </a:rPr>
              <a:t>TDAT,GDAT,by</a:t>
            </a:r>
            <a:r>
              <a:rPr lang="en-US" altLang="en-US" sz="1600" dirty="0">
                <a:latin typeface="Courier New" panose="02070309020205020404" pitchFamily="49" charset="0"/>
                <a:cs typeface="Courier New" panose="02070309020205020404" pitchFamily="49" charset="0"/>
              </a:rPr>
              <a:t>="GID")</a:t>
            </a: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52646902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66F5E536-17C3-486B-855F-04BAB1E31A71}" type="slidenum">
              <a:rPr lang="en-US" altLang="en-US"/>
              <a:pPr/>
              <a:t>357</a:t>
            </a:fld>
            <a:endParaRPr lang="en-US" altLang="en-US"/>
          </a:p>
        </p:txBody>
      </p:sp>
      <p:sp>
        <p:nvSpPr>
          <p:cNvPr id="534530" name="Rectangle 2"/>
          <p:cNvSpPr>
            <a:spLocks noGrp="1" noChangeArrowheads="1"/>
          </p:cNvSpPr>
          <p:nvPr>
            <p:ph type="title"/>
          </p:nvPr>
        </p:nvSpPr>
        <p:spPr/>
        <p:txBody>
          <a:bodyPr/>
          <a:lstStyle/>
          <a:p>
            <a:r>
              <a:rPr lang="en-US" altLang="en-US"/>
              <a:t>Group-Mean Centering</a:t>
            </a:r>
          </a:p>
        </p:txBody>
      </p:sp>
      <p:sp>
        <p:nvSpPr>
          <p:cNvPr id="534531" name="Rectangle 3"/>
          <p:cNvSpPr>
            <a:spLocks noGrp="1" noChangeArrowheads="1"/>
          </p:cNvSpPr>
          <p:nvPr>
            <p:ph type="body" idx="1"/>
          </p:nvPr>
        </p:nvSpPr>
        <p:spPr/>
        <p:txBody>
          <a:bodyPr/>
          <a:lstStyle/>
          <a:p>
            <a:pPr>
              <a:buFontTx/>
              <a:buNone/>
            </a:pPr>
            <a:r>
              <a:rPr lang="en-US" altLang="en-US" sz="1600" dirty="0">
                <a:latin typeface="Courier New" pitchFamily="49" charset="0"/>
              </a:rPr>
              <a:t>&gt; </a:t>
            </a:r>
            <a:r>
              <a:rPr lang="en-US" altLang="en-US" sz="1600" dirty="0" err="1">
                <a:latin typeface="Courier New" pitchFamily="49" charset="0"/>
              </a:rPr>
              <a:t>tmod</a:t>
            </a:r>
            <a:r>
              <a:rPr lang="en-US" altLang="en-US" sz="1600" dirty="0">
                <a:latin typeface="Courier New" pitchFamily="49" charset="0"/>
              </a:rPr>
              <a:t>&lt;-</a:t>
            </a:r>
            <a:r>
              <a:rPr lang="en-US" altLang="en-US" sz="1600" dirty="0" err="1">
                <a:latin typeface="Courier New" pitchFamily="49" charset="0"/>
              </a:rPr>
              <a:t>lme</a:t>
            </a:r>
            <a:r>
              <a:rPr lang="en-US" altLang="en-US" sz="1600" dirty="0">
                <a:latin typeface="Courier New" pitchFamily="49" charset="0"/>
              </a:rPr>
              <a:t>(Y~I(X-GX)+</a:t>
            </a:r>
            <a:r>
              <a:rPr lang="en-US" altLang="en-US" sz="1600" dirty="0" err="1">
                <a:latin typeface="Courier New" pitchFamily="49" charset="0"/>
              </a:rPr>
              <a:t>GX,random</a:t>
            </a:r>
            <a:r>
              <a:rPr lang="en-US" altLang="en-US" sz="1600" dirty="0">
                <a:latin typeface="Courier New" pitchFamily="49" charset="0"/>
              </a:rPr>
              <a:t>=~1|GID,TDAT)</a:t>
            </a:r>
          </a:p>
          <a:p>
            <a:pPr>
              <a:buFontTx/>
              <a:buNone/>
            </a:pPr>
            <a:r>
              <a:rPr lang="en-US" altLang="en-US" sz="1600" dirty="0">
                <a:latin typeface="Courier New" pitchFamily="49" charset="0"/>
              </a:rPr>
              <a:t>&gt; round(summary(</a:t>
            </a:r>
            <a:r>
              <a:rPr lang="en-US" altLang="en-US" sz="1600" dirty="0" err="1">
                <a:latin typeface="Courier New" pitchFamily="49" charset="0"/>
              </a:rPr>
              <a:t>tmod</a:t>
            </a:r>
            <a:r>
              <a:rPr lang="en-US" altLang="en-US" sz="1600" dirty="0">
                <a:latin typeface="Courier New" pitchFamily="49" charset="0"/>
              </a:rPr>
              <a:t>)$</a:t>
            </a:r>
            <a:r>
              <a:rPr lang="en-US" altLang="en-US" sz="1600" dirty="0" err="1">
                <a:latin typeface="Courier New" pitchFamily="49" charset="0"/>
              </a:rPr>
              <a:t>tTable,dig</a:t>
            </a:r>
            <a:r>
              <a:rPr lang="en-US" altLang="en-US" sz="1600" dirty="0">
                <a:latin typeface="Courier New" pitchFamily="49" charset="0"/>
              </a:rPr>
              <a:t>=4)</a:t>
            </a:r>
          </a:p>
          <a:p>
            <a:pPr>
              <a:buFontTx/>
              <a:buNone/>
            </a:pPr>
            <a:r>
              <a:rPr lang="en-US" altLang="en-US" sz="1600" dirty="0">
                <a:latin typeface="Courier New" pitchFamily="49" charset="0"/>
              </a:rPr>
              <a:t>             Value </a:t>
            </a:r>
            <a:r>
              <a:rPr lang="en-US" altLang="en-US" sz="1600" dirty="0" err="1">
                <a:latin typeface="Courier New" pitchFamily="49" charset="0"/>
              </a:rPr>
              <a:t>Std.Error</a:t>
            </a:r>
            <a:r>
              <a:rPr lang="en-US" altLang="en-US" sz="1600" dirty="0">
                <a:latin typeface="Courier New" pitchFamily="49" charset="0"/>
              </a:rPr>
              <a:t>  DF  t-value p-value</a:t>
            </a:r>
          </a:p>
          <a:p>
            <a:pPr>
              <a:buFontTx/>
              <a:buNone/>
            </a:pPr>
            <a:r>
              <a:rPr lang="en-US" altLang="en-US" sz="1600" dirty="0">
                <a:latin typeface="Courier New" pitchFamily="49" charset="0"/>
              </a:rPr>
              <a:t>(Intercept) 0.0346    0.0317 899   1.0898  0.2761</a:t>
            </a:r>
          </a:p>
          <a:p>
            <a:pPr>
              <a:buFontTx/>
              <a:buNone/>
            </a:pPr>
            <a:r>
              <a:rPr lang="en-US" altLang="en-US" sz="1600" dirty="0">
                <a:latin typeface="Courier New" pitchFamily="49" charset="0"/>
              </a:rPr>
              <a:t>I(X - GX)   2.9592    0.0294 899 100.7262  0.0000</a:t>
            </a:r>
          </a:p>
          <a:p>
            <a:pPr>
              <a:buFontTx/>
              <a:buNone/>
            </a:pPr>
            <a:r>
              <a:rPr lang="en-US" altLang="en-US" sz="1600" dirty="0">
                <a:latin typeface="Courier New" pitchFamily="49" charset="0"/>
              </a:rPr>
              <a:t>GX          2.9574    0.0826  98  35.8255  </a:t>
            </a:r>
            <a:r>
              <a:rPr lang="en-US" altLang="en-US" sz="1600" dirty="0" smtClean="0">
                <a:latin typeface="Courier New" pitchFamily="49" charset="0"/>
              </a:rPr>
              <a:t>0.0000</a:t>
            </a:r>
          </a:p>
          <a:p>
            <a:pPr>
              <a:buFontTx/>
              <a:buNone/>
            </a:pPr>
            <a:endParaRPr lang="en-US" altLang="en-US" sz="1600" dirty="0">
              <a:latin typeface="Courier New" pitchFamily="49" charset="0"/>
            </a:endParaRPr>
          </a:p>
          <a:p>
            <a:pPr>
              <a:buFontTx/>
              <a:buNone/>
            </a:pPr>
            <a:r>
              <a:rPr lang="en-US" altLang="en-US" sz="2400" dirty="0" smtClean="0"/>
              <a:t>VERSUS Raw (or Grand Mean Centered)</a:t>
            </a:r>
          </a:p>
          <a:p>
            <a:pPr>
              <a:buFontTx/>
              <a:buNone/>
            </a:pPr>
            <a:endParaRPr lang="en-US" altLang="en-US" sz="1600" dirty="0">
              <a:latin typeface="Courier New" pitchFamily="49" charset="0"/>
            </a:endParaRPr>
          </a:p>
          <a:p>
            <a:pPr>
              <a:buFontTx/>
              <a:buNone/>
            </a:pPr>
            <a:r>
              <a:rPr lang="en-US" altLang="en-US" sz="1600" dirty="0">
                <a:latin typeface="Courier New" pitchFamily="49" charset="0"/>
              </a:rPr>
              <a:t>&gt; </a:t>
            </a:r>
            <a:r>
              <a:rPr lang="en-US" altLang="en-US" sz="1600" dirty="0" err="1">
                <a:latin typeface="Courier New" pitchFamily="49" charset="0"/>
              </a:rPr>
              <a:t>tmod</a:t>
            </a:r>
            <a:r>
              <a:rPr lang="en-US" altLang="en-US" sz="1600" dirty="0">
                <a:latin typeface="Courier New" pitchFamily="49" charset="0"/>
              </a:rPr>
              <a:t>&lt;-</a:t>
            </a:r>
            <a:r>
              <a:rPr lang="en-US" altLang="en-US" sz="1600" dirty="0" err="1">
                <a:latin typeface="Courier New" pitchFamily="49" charset="0"/>
              </a:rPr>
              <a:t>lme</a:t>
            </a:r>
            <a:r>
              <a:rPr lang="en-US" altLang="en-US" sz="1600" dirty="0">
                <a:latin typeface="Courier New" pitchFamily="49" charset="0"/>
              </a:rPr>
              <a:t>(</a:t>
            </a:r>
            <a:r>
              <a:rPr lang="en-US" altLang="en-US" sz="1600" dirty="0" err="1">
                <a:latin typeface="Courier New" pitchFamily="49" charset="0"/>
              </a:rPr>
              <a:t>Y~X+GX,random</a:t>
            </a:r>
            <a:r>
              <a:rPr lang="en-US" altLang="en-US" sz="1600" dirty="0">
                <a:latin typeface="Courier New" pitchFamily="49" charset="0"/>
              </a:rPr>
              <a:t>=~1|GID,TDAT)</a:t>
            </a:r>
          </a:p>
          <a:p>
            <a:pPr>
              <a:buFontTx/>
              <a:buNone/>
            </a:pPr>
            <a:r>
              <a:rPr lang="en-US" altLang="en-US" sz="1600" dirty="0">
                <a:latin typeface="Courier New" pitchFamily="49" charset="0"/>
              </a:rPr>
              <a:t>&gt; round(summary(</a:t>
            </a:r>
            <a:r>
              <a:rPr lang="en-US" altLang="en-US" sz="1600" dirty="0" err="1">
                <a:latin typeface="Courier New" pitchFamily="49" charset="0"/>
              </a:rPr>
              <a:t>tmod</a:t>
            </a:r>
            <a:r>
              <a:rPr lang="en-US" altLang="en-US" sz="1600" dirty="0">
                <a:latin typeface="Courier New" pitchFamily="49" charset="0"/>
              </a:rPr>
              <a:t>)$</a:t>
            </a:r>
            <a:r>
              <a:rPr lang="en-US" altLang="en-US" sz="1600" dirty="0" err="1">
                <a:latin typeface="Courier New" pitchFamily="49" charset="0"/>
              </a:rPr>
              <a:t>tTable,dig</a:t>
            </a:r>
            <a:r>
              <a:rPr lang="en-US" altLang="en-US" sz="1600" dirty="0">
                <a:latin typeface="Courier New" pitchFamily="49" charset="0"/>
              </a:rPr>
              <a:t>=4)</a:t>
            </a:r>
          </a:p>
          <a:p>
            <a:pPr>
              <a:buFontTx/>
              <a:buNone/>
            </a:pPr>
            <a:r>
              <a:rPr lang="en-US" altLang="en-US" sz="1600" dirty="0">
                <a:latin typeface="Courier New" pitchFamily="49" charset="0"/>
              </a:rPr>
              <a:t>              Value </a:t>
            </a:r>
            <a:r>
              <a:rPr lang="en-US" altLang="en-US" sz="1600" dirty="0" err="1">
                <a:latin typeface="Courier New" pitchFamily="49" charset="0"/>
              </a:rPr>
              <a:t>Std.Error</a:t>
            </a:r>
            <a:r>
              <a:rPr lang="en-US" altLang="en-US" sz="1600" dirty="0">
                <a:latin typeface="Courier New" pitchFamily="49" charset="0"/>
              </a:rPr>
              <a:t>  DF  t-value p-value</a:t>
            </a:r>
          </a:p>
          <a:p>
            <a:pPr>
              <a:buFontTx/>
              <a:buNone/>
            </a:pPr>
            <a:r>
              <a:rPr lang="en-US" altLang="en-US" sz="1600" dirty="0">
                <a:latin typeface="Courier New" pitchFamily="49" charset="0"/>
              </a:rPr>
              <a:t>(Intercept)  0.0346    0.0317 899   1.0898  0.2761</a:t>
            </a:r>
          </a:p>
          <a:p>
            <a:pPr>
              <a:buFontTx/>
              <a:buNone/>
            </a:pPr>
            <a:r>
              <a:rPr lang="en-US" altLang="en-US" sz="1600" dirty="0">
                <a:latin typeface="Courier New" pitchFamily="49" charset="0"/>
              </a:rPr>
              <a:t>X            2.9592    0.0294 899 100.7262  0.0000</a:t>
            </a:r>
          </a:p>
          <a:p>
            <a:pPr>
              <a:buFontTx/>
              <a:buNone/>
            </a:pPr>
            <a:r>
              <a:rPr lang="en-US" altLang="en-US" sz="1600" dirty="0">
                <a:latin typeface="Courier New" pitchFamily="49" charset="0"/>
              </a:rPr>
              <a:t>GX          -0.0018    0.0876  98  -0.0201  0.9840</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69304775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66F5E536-17C3-486B-855F-04BAB1E31A71}" type="slidenum">
              <a:rPr lang="en-US" altLang="en-US"/>
              <a:pPr/>
              <a:t>358</a:t>
            </a:fld>
            <a:endParaRPr lang="en-US" altLang="en-US"/>
          </a:p>
        </p:txBody>
      </p:sp>
      <p:sp>
        <p:nvSpPr>
          <p:cNvPr id="534530" name="Rectangle 2"/>
          <p:cNvSpPr>
            <a:spLocks noGrp="1" noChangeArrowheads="1"/>
          </p:cNvSpPr>
          <p:nvPr>
            <p:ph type="title"/>
          </p:nvPr>
        </p:nvSpPr>
        <p:spPr/>
        <p:txBody>
          <a:bodyPr/>
          <a:lstStyle/>
          <a:p>
            <a:r>
              <a:rPr lang="en-US" altLang="en-US"/>
              <a:t>Group-Mean Centering</a:t>
            </a:r>
          </a:p>
        </p:txBody>
      </p:sp>
      <p:sp>
        <p:nvSpPr>
          <p:cNvPr id="534531" name="Rectangle 3"/>
          <p:cNvSpPr>
            <a:spLocks noGrp="1" noChangeArrowheads="1"/>
          </p:cNvSpPr>
          <p:nvPr>
            <p:ph type="body" idx="1"/>
          </p:nvPr>
        </p:nvSpPr>
        <p:spPr>
          <a:xfrm>
            <a:off x="1158240" y="1447800"/>
            <a:ext cx="7299960" cy="4648200"/>
          </a:xfrm>
        </p:spPr>
        <p:txBody>
          <a:bodyPr/>
          <a:lstStyle/>
          <a:p>
            <a:pPr>
              <a:buFontTx/>
              <a:buNone/>
            </a:pPr>
            <a:r>
              <a:rPr lang="en-US" altLang="en-US" sz="2400" dirty="0" smtClean="0"/>
              <a:t>Same example just using three X variables separately</a:t>
            </a:r>
            <a:endParaRPr lang="en-US" altLang="en-US" sz="2400" dirty="0"/>
          </a:p>
          <a:p>
            <a:pPr>
              <a:buFontTx/>
              <a:buNone/>
            </a:pPr>
            <a:endParaRPr lang="en-US" altLang="en-US" sz="1600" dirty="0">
              <a:latin typeface="Courier New" pitchFamily="49" charset="0"/>
            </a:endParaRPr>
          </a:p>
          <a:p>
            <a:pPr>
              <a:buFontTx/>
              <a:buNone/>
            </a:pPr>
            <a:r>
              <a:rPr lang="en-US" altLang="en-US" sz="1600" dirty="0">
                <a:latin typeface="Courier New" pitchFamily="49" charset="0"/>
              </a:rPr>
              <a:t>             Value </a:t>
            </a:r>
            <a:r>
              <a:rPr lang="en-US" altLang="en-US" sz="1600" dirty="0" err="1">
                <a:latin typeface="Courier New" pitchFamily="49" charset="0"/>
              </a:rPr>
              <a:t>Std.Error</a:t>
            </a:r>
            <a:r>
              <a:rPr lang="en-US" altLang="en-US" sz="1600" dirty="0">
                <a:latin typeface="Courier New" pitchFamily="49" charset="0"/>
              </a:rPr>
              <a:t>  DF t-value p-value</a:t>
            </a:r>
          </a:p>
          <a:p>
            <a:pPr>
              <a:buFontTx/>
              <a:buNone/>
            </a:pPr>
            <a:r>
              <a:rPr lang="en-US" altLang="en-US" sz="1600" dirty="0">
                <a:latin typeface="Courier New" pitchFamily="49" charset="0"/>
              </a:rPr>
              <a:t>(Intercept) 0.0346    0.0317 897  1.0898  0.2761</a:t>
            </a:r>
          </a:p>
          <a:p>
            <a:pPr>
              <a:buFontTx/>
              <a:buNone/>
            </a:pPr>
            <a:r>
              <a:rPr lang="en-US" altLang="en-US" sz="1600" dirty="0">
                <a:latin typeface="Courier New" pitchFamily="49" charset="0"/>
              </a:rPr>
              <a:t>I(X1 - GX1) 1.0001    0.0569 897 17.5862  0.0000</a:t>
            </a:r>
          </a:p>
          <a:p>
            <a:pPr>
              <a:buFontTx/>
              <a:buNone/>
            </a:pPr>
            <a:r>
              <a:rPr lang="en-US" altLang="en-US" sz="1600" dirty="0">
                <a:latin typeface="Courier New" pitchFamily="49" charset="0"/>
              </a:rPr>
              <a:t>I(X2 - GX2) 0.9707    0.0325 897 29.8956  0.0000</a:t>
            </a:r>
          </a:p>
          <a:p>
            <a:pPr>
              <a:buFontTx/>
              <a:buNone/>
            </a:pPr>
            <a:r>
              <a:rPr lang="en-US" altLang="en-US" sz="1600" dirty="0">
                <a:latin typeface="Courier New" pitchFamily="49" charset="0"/>
              </a:rPr>
              <a:t>I(X3 - GX3) 0.9913    0.0333 897 29.7280  0.0000</a:t>
            </a:r>
          </a:p>
          <a:p>
            <a:pPr>
              <a:buFontTx/>
              <a:buNone/>
            </a:pPr>
            <a:r>
              <a:rPr lang="en-US" altLang="en-US" sz="1600" dirty="0">
                <a:latin typeface="Courier New" pitchFamily="49" charset="0"/>
              </a:rPr>
              <a:t>GX          2.9574    0.0826  98 35.8255  </a:t>
            </a:r>
            <a:r>
              <a:rPr lang="en-US" altLang="en-US" sz="1600" dirty="0" smtClean="0">
                <a:latin typeface="Courier New" pitchFamily="49" charset="0"/>
              </a:rPr>
              <a:t>0.0000</a:t>
            </a:r>
          </a:p>
          <a:p>
            <a:pPr>
              <a:buFontTx/>
              <a:buNone/>
            </a:pPr>
            <a:endParaRPr lang="en-US" altLang="en-US" sz="1600" dirty="0" smtClean="0">
              <a:latin typeface="Courier New" pitchFamily="49" charset="0"/>
            </a:endParaRPr>
          </a:p>
          <a:p>
            <a:pPr>
              <a:buFontTx/>
              <a:buNone/>
            </a:pPr>
            <a:r>
              <a:rPr lang="en-US" altLang="en-US" sz="1600" dirty="0" smtClean="0">
                <a:latin typeface="Courier New" pitchFamily="49" charset="0"/>
              </a:rPr>
              <a:t>              Value </a:t>
            </a:r>
            <a:r>
              <a:rPr lang="en-US" altLang="en-US" sz="1600" dirty="0" err="1" smtClean="0">
                <a:latin typeface="Courier New" pitchFamily="49" charset="0"/>
              </a:rPr>
              <a:t>Std.Error</a:t>
            </a:r>
            <a:r>
              <a:rPr lang="en-US" altLang="en-US" sz="1600" dirty="0" smtClean="0">
                <a:latin typeface="Courier New" pitchFamily="49" charset="0"/>
              </a:rPr>
              <a:t>  DF t-value p-value</a:t>
            </a:r>
          </a:p>
          <a:p>
            <a:pPr>
              <a:buFontTx/>
              <a:buNone/>
            </a:pPr>
            <a:r>
              <a:rPr lang="en-US" altLang="en-US" sz="1600" dirty="0" smtClean="0">
                <a:latin typeface="Courier New" pitchFamily="49" charset="0"/>
              </a:rPr>
              <a:t>(</a:t>
            </a:r>
            <a:r>
              <a:rPr lang="en-US" altLang="en-US" sz="1600" dirty="0">
                <a:latin typeface="Courier New" pitchFamily="49" charset="0"/>
              </a:rPr>
              <a:t>Intercept)  0.0349    0.0317 897  1.1008  0.2713</a:t>
            </a:r>
          </a:p>
          <a:p>
            <a:pPr>
              <a:buFontTx/>
              <a:buNone/>
            </a:pPr>
            <a:r>
              <a:rPr lang="en-US" altLang="en-US" sz="1600" dirty="0">
                <a:latin typeface="Courier New" pitchFamily="49" charset="0"/>
              </a:rPr>
              <a:t>X1           0.9578    0.0541 897 17.7141  0.0000</a:t>
            </a:r>
          </a:p>
          <a:p>
            <a:pPr>
              <a:buFontTx/>
              <a:buNone/>
            </a:pPr>
            <a:r>
              <a:rPr lang="en-US" altLang="en-US" sz="1600" dirty="0">
                <a:latin typeface="Courier New" pitchFamily="49" charset="0"/>
              </a:rPr>
              <a:t>X2           0.9789    0.0315 897 31.1088  0.0000</a:t>
            </a:r>
          </a:p>
          <a:p>
            <a:pPr>
              <a:buFontTx/>
              <a:buNone/>
            </a:pPr>
            <a:r>
              <a:rPr lang="en-US" altLang="en-US" sz="1600" dirty="0">
                <a:latin typeface="Courier New" pitchFamily="49" charset="0"/>
              </a:rPr>
              <a:t>X3           1.0134    0.0315 897 32.1275  0.0000</a:t>
            </a:r>
          </a:p>
          <a:p>
            <a:pPr>
              <a:buFontTx/>
              <a:buNone/>
            </a:pPr>
            <a:r>
              <a:rPr lang="en-US" altLang="en-US" sz="1600" dirty="0">
                <a:latin typeface="Courier New" pitchFamily="49" charset="0"/>
              </a:rPr>
              <a:t>GX          -0.0043    0.0875  98 -0.0488  0.9612</a:t>
            </a:r>
            <a:endParaRPr lang="en-US" altLang="en-US" sz="1600" dirty="0"/>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39161334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B3598606-12A1-43C3-B175-0D45E4B5689B}" type="slidenum">
              <a:rPr lang="en-US" altLang="en-US"/>
              <a:pPr/>
              <a:t>359</a:t>
            </a:fld>
            <a:endParaRPr lang="en-US" altLang="en-US"/>
          </a:p>
        </p:txBody>
      </p:sp>
      <p:sp>
        <p:nvSpPr>
          <p:cNvPr id="539650" name="Rectangle 2"/>
          <p:cNvSpPr>
            <a:spLocks noGrp="1" noChangeArrowheads="1"/>
          </p:cNvSpPr>
          <p:nvPr>
            <p:ph type="title"/>
          </p:nvPr>
        </p:nvSpPr>
        <p:spPr/>
        <p:txBody>
          <a:bodyPr/>
          <a:lstStyle/>
          <a:p>
            <a:r>
              <a:rPr lang="en-US" altLang="en-US"/>
              <a:t>Centering: Group Mean</a:t>
            </a:r>
          </a:p>
        </p:txBody>
      </p:sp>
      <p:sp>
        <p:nvSpPr>
          <p:cNvPr id="539651" name="Rectangle 3"/>
          <p:cNvSpPr>
            <a:spLocks noGrp="1" noChangeArrowheads="1"/>
          </p:cNvSpPr>
          <p:nvPr>
            <p:ph type="body" idx="1"/>
          </p:nvPr>
        </p:nvSpPr>
        <p:spPr>
          <a:xfrm>
            <a:off x="685800" y="1381125"/>
            <a:ext cx="7772400" cy="4648200"/>
          </a:xfrm>
        </p:spPr>
        <p:txBody>
          <a:bodyPr/>
          <a:lstStyle/>
          <a:p>
            <a:pPr>
              <a:buFontTx/>
              <a:buNone/>
            </a:pPr>
            <a:r>
              <a:rPr lang="en-US" altLang="en-US" sz="1800">
                <a:latin typeface="Courier New" pitchFamily="49" charset="0"/>
              </a:rPr>
              <a:t>&gt; tmod&lt;-lme(WBEING~COHES+G.COHES,random=~1|GRP,</a:t>
            </a:r>
          </a:p>
          <a:p>
            <a:pPr>
              <a:buFontTx/>
              <a:buNone/>
            </a:pPr>
            <a:r>
              <a:rPr lang="en-US" altLang="en-US" sz="1800">
                <a:latin typeface="Courier New" pitchFamily="49" charset="0"/>
              </a:rPr>
              <a:t>  data=bh1996)</a:t>
            </a:r>
          </a:p>
          <a:p>
            <a:pPr>
              <a:buFontTx/>
              <a:buNone/>
            </a:pPr>
            <a:r>
              <a:rPr lang="en-US" altLang="en-US" sz="1800">
                <a:latin typeface="Courier New" pitchFamily="49" charset="0"/>
              </a:rPr>
              <a:t>&gt; summary(tmod)$tTable</a:t>
            </a:r>
          </a:p>
          <a:p>
            <a:pPr>
              <a:buFontTx/>
              <a:buNone/>
            </a:pPr>
            <a:r>
              <a:rPr lang="en-US" altLang="en-US" sz="1800">
                <a:latin typeface="Courier New" pitchFamily="49" charset="0"/>
              </a:rPr>
              <a:t>                 Value  Std.Error   DF   t-value  </a:t>
            </a:r>
          </a:p>
          <a:p>
            <a:pPr>
              <a:buFontTx/>
              <a:buNone/>
            </a:pPr>
            <a:r>
              <a:rPr lang="en-US" altLang="en-US" sz="1800">
                <a:latin typeface="Courier New" pitchFamily="49" charset="0"/>
              </a:rPr>
              <a:t>(Intercept) 1.81107287 0.29785486 7282  6.080387 </a:t>
            </a:r>
          </a:p>
          <a:p>
            <a:pPr>
              <a:buFontTx/>
              <a:buNone/>
            </a:pPr>
            <a:r>
              <a:rPr lang="en-US" altLang="en-US" sz="1800">
                <a:latin typeface="Courier New" pitchFamily="49" charset="0"/>
              </a:rPr>
              <a:t>COHES       0.24948825 0.01190356 7282 20.959131 </a:t>
            </a:r>
          </a:p>
          <a:p>
            <a:pPr>
              <a:buFontTx/>
              <a:buNone/>
            </a:pPr>
            <a:r>
              <a:rPr lang="en-US" altLang="en-US" sz="1800">
                <a:latin typeface="Courier New" pitchFamily="49" charset="0"/>
              </a:rPr>
              <a:t>G.COHES     0.06509809 0.09776323   97  </a:t>
            </a:r>
            <a:r>
              <a:rPr lang="en-US" altLang="en-US" sz="1800" b="1">
                <a:latin typeface="Courier New" pitchFamily="49" charset="0"/>
              </a:rPr>
              <a:t>0.665875</a:t>
            </a:r>
            <a:r>
              <a:rPr lang="en-US" altLang="en-US" sz="1800">
                <a:latin typeface="Courier New" pitchFamily="49" charset="0"/>
              </a:rPr>
              <a:t> </a:t>
            </a:r>
          </a:p>
          <a:p>
            <a:pPr>
              <a:buFontTx/>
              <a:buNone/>
            </a:pPr>
            <a:endParaRPr lang="en-US" altLang="en-US" sz="1800">
              <a:latin typeface="Courier New" pitchFamily="49" charset="0"/>
            </a:endParaRPr>
          </a:p>
          <a:p>
            <a:pPr>
              <a:buFontTx/>
              <a:buNone/>
            </a:pPr>
            <a:r>
              <a:rPr lang="en-US" altLang="en-US" sz="1800">
                <a:latin typeface="Courier New" pitchFamily="49" charset="0"/>
              </a:rPr>
              <a:t>&gt; tmod&lt;-lme(WBEING~W.COHES+G.COHES,random=~1|GRP,</a:t>
            </a:r>
          </a:p>
          <a:p>
            <a:pPr>
              <a:buFontTx/>
              <a:buNone/>
            </a:pPr>
            <a:r>
              <a:rPr lang="en-US" altLang="en-US" sz="1800">
                <a:latin typeface="Courier New" pitchFamily="49" charset="0"/>
              </a:rPr>
              <a:t>  data=bh1996)</a:t>
            </a:r>
          </a:p>
          <a:p>
            <a:pPr>
              <a:buFontTx/>
              <a:buNone/>
            </a:pPr>
            <a:r>
              <a:rPr lang="en-US" altLang="en-US" sz="1800">
                <a:latin typeface="Courier New" pitchFamily="49" charset="0"/>
              </a:rPr>
              <a:t>&gt; summary(tmod)$tTable</a:t>
            </a:r>
          </a:p>
          <a:p>
            <a:pPr>
              <a:buFontTx/>
              <a:buNone/>
            </a:pPr>
            <a:r>
              <a:rPr lang="en-US" altLang="en-US" sz="1800">
                <a:latin typeface="Courier New" pitchFamily="49" charset="0"/>
              </a:rPr>
              <a:t>                Value  Std.Error   DF   t-value</a:t>
            </a:r>
          </a:p>
          <a:p>
            <a:pPr>
              <a:buFontTx/>
              <a:buNone/>
            </a:pPr>
            <a:r>
              <a:rPr lang="en-US" altLang="en-US" sz="1800">
                <a:latin typeface="Courier New" pitchFamily="49" charset="0"/>
              </a:rPr>
              <a:t>(Intercept) 1.8110729 0.29785486 7282  6.080387</a:t>
            </a:r>
          </a:p>
          <a:p>
            <a:pPr>
              <a:buFontTx/>
              <a:buNone/>
            </a:pPr>
            <a:r>
              <a:rPr lang="en-US" altLang="en-US" sz="1800">
                <a:latin typeface="Courier New" pitchFamily="49" charset="0"/>
              </a:rPr>
              <a:t>W.COHES     0.2494882 0.01190356 7282 20.959131</a:t>
            </a:r>
          </a:p>
          <a:p>
            <a:pPr>
              <a:buFontTx/>
              <a:buNone/>
            </a:pPr>
            <a:r>
              <a:rPr lang="en-US" altLang="en-US" sz="1800">
                <a:latin typeface="Courier New" pitchFamily="49" charset="0"/>
              </a:rPr>
              <a:t>G.COHES     0.3145863 0.09703584   97  </a:t>
            </a:r>
            <a:r>
              <a:rPr lang="en-US" altLang="en-US" sz="1800" b="1">
                <a:latin typeface="Courier New" pitchFamily="49" charset="0"/>
              </a:rPr>
              <a:t>3.241960</a:t>
            </a:r>
          </a:p>
          <a:p>
            <a:pPr>
              <a:buFontTx/>
              <a:buNone/>
            </a:pPr>
            <a:endParaRPr lang="en-US" altLang="en-US" sz="1800">
              <a:latin typeface="Courier New" pitchFamily="49" charset="0"/>
            </a:endParaRP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810941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D07630FD-29BE-4F56-A4F6-C07C75E63A13}" type="slidenum">
              <a:rPr lang="en-US"/>
              <a:pPr>
                <a:defRPr/>
              </a:pPr>
              <a:t>36</a:t>
            </a:fld>
            <a:endParaRPr lang="en-US"/>
          </a:p>
        </p:txBody>
      </p:sp>
      <p:sp>
        <p:nvSpPr>
          <p:cNvPr id="47109" name="Rectangle 2"/>
          <p:cNvSpPr>
            <a:spLocks noGrp="1" noChangeArrowheads="1"/>
          </p:cNvSpPr>
          <p:nvPr>
            <p:ph type="body" idx="1"/>
          </p:nvPr>
        </p:nvSpPr>
        <p:spPr/>
        <p:txBody>
          <a:bodyPr/>
          <a:lstStyle/>
          <a:p>
            <a:r>
              <a:rPr lang="en-US" altLang="en-US" smtClean="0"/>
              <a:t>In R, the working environment is different than in many "linear" programs</a:t>
            </a:r>
          </a:p>
          <a:p>
            <a:r>
              <a:rPr lang="en-US" altLang="en-US" smtClean="0"/>
              <a:t>Linear (SAS, SPSS)</a:t>
            </a:r>
          </a:p>
          <a:p>
            <a:pPr lvl="1"/>
            <a:r>
              <a:rPr lang="en-US" altLang="en-US" smtClean="0"/>
              <a:t>Working environment is limited to one data set at a time</a:t>
            </a:r>
          </a:p>
          <a:p>
            <a:pPr lvl="1"/>
            <a:r>
              <a:rPr lang="en-US" altLang="en-US" smtClean="0"/>
              <a:t>Data set is read, manipulated, analyzed and stored</a:t>
            </a:r>
          </a:p>
          <a:p>
            <a:r>
              <a:rPr lang="en-US" altLang="en-US" smtClean="0"/>
              <a:t>The working environment in R can have multiple data sets available for manipulation and analysis</a:t>
            </a:r>
          </a:p>
        </p:txBody>
      </p:sp>
      <p:sp>
        <p:nvSpPr>
          <p:cNvPr id="47110" name="Rectangle 3"/>
          <p:cNvSpPr>
            <a:spLocks noGrp="1" noChangeArrowheads="1"/>
          </p:cNvSpPr>
          <p:nvPr>
            <p:ph type="title"/>
          </p:nvPr>
        </p:nvSpPr>
        <p:spPr/>
        <p:txBody>
          <a:bodyPr/>
          <a:lstStyle/>
          <a:p>
            <a:r>
              <a:rPr lang="en-US" altLang="en-US" smtClean="0"/>
              <a:t>Introduction to R</a:t>
            </a:r>
          </a:p>
        </p:txBody>
      </p:sp>
    </p:spTree>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26A8B524-A131-4B67-BF50-FBF40C5908EE}" type="slidenum">
              <a:rPr lang="en-US" altLang="en-US"/>
              <a:pPr/>
              <a:t>360</a:t>
            </a:fld>
            <a:endParaRPr lang="en-US" altLang="en-US"/>
          </a:p>
        </p:txBody>
      </p:sp>
      <p:sp>
        <p:nvSpPr>
          <p:cNvPr id="505858" name="Rectangle 2"/>
          <p:cNvSpPr>
            <a:spLocks noGrp="1" noChangeArrowheads="1"/>
          </p:cNvSpPr>
          <p:nvPr>
            <p:ph type="title"/>
          </p:nvPr>
        </p:nvSpPr>
        <p:spPr/>
        <p:txBody>
          <a:bodyPr/>
          <a:lstStyle/>
          <a:p>
            <a:r>
              <a:rPr lang="en-US" altLang="en-US" dirty="0" smtClean="0"/>
              <a:t>Group-Mean</a:t>
            </a:r>
            <a:r>
              <a:rPr lang="en-US" altLang="en-US" dirty="0"/>
              <a:t>:  Level-2 Variables</a:t>
            </a:r>
          </a:p>
        </p:txBody>
      </p:sp>
      <p:sp>
        <p:nvSpPr>
          <p:cNvPr id="505859" name="Rectangle 3"/>
          <p:cNvSpPr>
            <a:spLocks noGrp="1" noChangeArrowheads="1"/>
          </p:cNvSpPr>
          <p:nvPr>
            <p:ph type="body" idx="1"/>
          </p:nvPr>
        </p:nvSpPr>
        <p:spPr/>
        <p:txBody>
          <a:bodyPr/>
          <a:lstStyle/>
          <a:p>
            <a:r>
              <a:rPr lang="en-US" altLang="en-US" dirty="0" smtClean="0"/>
              <a:t>Group-Mean Centering helps identify true cross-level interactions</a:t>
            </a:r>
          </a:p>
          <a:p>
            <a:r>
              <a:rPr lang="en-US" altLang="en-US" dirty="0" smtClean="0"/>
              <a:t>Recall Data </a:t>
            </a:r>
            <a:r>
              <a:rPr lang="en-US" altLang="en-US" dirty="0"/>
              <a:t>Set 2:  Between-Group Interaction</a:t>
            </a:r>
          </a:p>
          <a:p>
            <a:pPr lvl="1"/>
            <a:r>
              <a:rPr lang="en-US" altLang="en-US" dirty="0"/>
              <a:t>Create 100 G1 and G2 </a:t>
            </a:r>
            <a:r>
              <a:rPr lang="en-US" altLang="en-US" dirty="0" smtClean="0"/>
              <a:t>Variables assuming G2 is only measured at the group level</a:t>
            </a:r>
            <a:endParaRPr lang="en-US" altLang="en-US" dirty="0"/>
          </a:p>
          <a:p>
            <a:pPr lvl="1"/>
            <a:r>
              <a:rPr lang="en-US" altLang="en-US" dirty="0"/>
              <a:t>Create a Group Y variable that is a product of G1 and G2:  GY=G1*G2</a:t>
            </a:r>
          </a:p>
          <a:p>
            <a:pPr lvl="1"/>
            <a:r>
              <a:rPr lang="en-US" altLang="en-US" dirty="0"/>
              <a:t>Replicate GY, G1 and G2 10 times to create individual-level variables, Y, X1 and X2.</a:t>
            </a:r>
          </a:p>
          <a:p>
            <a:pPr lvl="1"/>
            <a:r>
              <a:rPr lang="en-US" altLang="en-US" dirty="0"/>
              <a:t>Add some random variance to Y, X1 and X2.</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46447230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Grand Mean: Level-2 Variables</a:t>
            </a:r>
            <a:endParaRPr lang="en-US" dirty="0"/>
          </a:p>
        </p:txBody>
      </p:sp>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5" name="Slide Number Placeholder 4"/>
          <p:cNvSpPr>
            <a:spLocks noGrp="1"/>
          </p:cNvSpPr>
          <p:nvPr>
            <p:ph type="sldNum" sz="quarter" idx="12"/>
          </p:nvPr>
        </p:nvSpPr>
        <p:spPr/>
        <p:txBody>
          <a:bodyPr/>
          <a:lstStyle/>
          <a:p>
            <a:fld id="{8099061C-68CE-40F0-8D87-9D3A8A097731}" type="slidenum">
              <a:rPr lang="en-US" altLang="en-US" smtClean="0"/>
              <a:pPr/>
              <a:t>361</a:t>
            </a:fld>
            <a:endParaRPr lang="en-US" altLang="en-US"/>
          </a:p>
        </p:txBody>
      </p:sp>
      <p:sp>
        <p:nvSpPr>
          <p:cNvPr id="6" name="Rectangle 5"/>
          <p:cNvSpPr/>
          <p:nvPr/>
        </p:nvSpPr>
        <p:spPr>
          <a:xfrm>
            <a:off x="490888" y="1219200"/>
            <a:ext cx="8364354" cy="4278094"/>
          </a:xfrm>
          <a:prstGeom prst="rect">
            <a:avLst/>
          </a:prstGeom>
          <a:ln>
            <a:solidFill>
              <a:schemeClr val="tx1"/>
            </a:solidFill>
          </a:ln>
        </p:spPr>
        <p:txBody>
          <a:bodyPr wrap="square">
            <a:spAutoFit/>
          </a:bodyPr>
          <a:lstStyle/>
          <a:p>
            <a:r>
              <a:rPr lang="en-US" altLang="en-US" sz="1600" dirty="0" err="1" smtClean="0">
                <a:latin typeface="Courier New" panose="02070309020205020404" pitchFamily="49" charset="0"/>
                <a:cs typeface="Courier New" panose="02070309020205020404" pitchFamily="49" charset="0"/>
              </a:rPr>
              <a:t>set.seed</a:t>
            </a:r>
            <a:r>
              <a:rPr lang="en-US" altLang="en-US" sz="1600" dirty="0" smtClean="0">
                <a:latin typeface="Courier New" panose="02070309020205020404" pitchFamily="49" charset="0"/>
                <a:cs typeface="Courier New" panose="02070309020205020404" pitchFamily="49" charset="0"/>
              </a:rPr>
              <a:t>(1234136)</a:t>
            </a:r>
          </a:p>
          <a:p>
            <a:endParaRPr lang="en-US" altLang="en-US" sz="1600" dirty="0">
              <a:latin typeface="Courier New" panose="02070309020205020404" pitchFamily="49" charset="0"/>
              <a:cs typeface="Courier New" panose="02070309020205020404" pitchFamily="49" charset="0"/>
            </a:endParaRPr>
          </a:p>
          <a:p>
            <a:r>
              <a:rPr lang="en-US" altLang="en-US" sz="1600" dirty="0" smtClean="0">
                <a:latin typeface="Courier New" panose="02070309020205020404" pitchFamily="49" charset="0"/>
                <a:cs typeface="Courier New" panose="02070309020205020404" pitchFamily="49" charset="0"/>
              </a:rPr>
              <a:t># Create 3 "group-level" Variables</a:t>
            </a:r>
          </a:p>
          <a:p>
            <a:r>
              <a:rPr lang="en-US" altLang="en-US" sz="1600" dirty="0" smtClean="0">
                <a:latin typeface="Courier New" panose="02070309020205020404" pitchFamily="49" charset="0"/>
                <a:cs typeface="Courier New" panose="02070309020205020404" pitchFamily="49" charset="0"/>
              </a:rPr>
              <a:t>G1</a:t>
            </a:r>
            <a:r>
              <a:rPr lang="en-US" altLang="en-US" sz="1600" dirty="0">
                <a:latin typeface="Courier New" panose="02070309020205020404" pitchFamily="49" charset="0"/>
                <a:cs typeface="Courier New" panose="02070309020205020404" pitchFamily="49" charset="0"/>
              </a:rPr>
              <a:t>&lt;-</a:t>
            </a:r>
            <a:r>
              <a:rPr lang="en-US" altLang="en-US" sz="1600" dirty="0" err="1">
                <a:latin typeface="Courier New" panose="02070309020205020404" pitchFamily="49" charset="0"/>
                <a:cs typeface="Courier New" panose="02070309020205020404" pitchFamily="49" charset="0"/>
              </a:rPr>
              <a:t>rnorm</a:t>
            </a:r>
            <a:r>
              <a:rPr lang="en-US" altLang="en-US" sz="1600" dirty="0">
                <a:latin typeface="Courier New" panose="02070309020205020404" pitchFamily="49" charset="0"/>
                <a:cs typeface="Courier New" panose="02070309020205020404" pitchFamily="49" charset="0"/>
              </a:rPr>
              <a:t>(100,mean=10,sd=1)</a:t>
            </a:r>
          </a:p>
          <a:p>
            <a:r>
              <a:rPr lang="en-US" altLang="en-US" sz="1600" dirty="0">
                <a:latin typeface="Courier New" panose="02070309020205020404" pitchFamily="49" charset="0"/>
                <a:cs typeface="Courier New" panose="02070309020205020404" pitchFamily="49" charset="0"/>
              </a:rPr>
              <a:t>G2&lt;-</a:t>
            </a:r>
            <a:r>
              <a:rPr lang="en-US" altLang="en-US" sz="1600" dirty="0" err="1">
                <a:latin typeface="Courier New" panose="02070309020205020404" pitchFamily="49" charset="0"/>
                <a:cs typeface="Courier New" panose="02070309020205020404" pitchFamily="49" charset="0"/>
              </a:rPr>
              <a:t>sam.cor</a:t>
            </a:r>
            <a:r>
              <a:rPr lang="en-US" altLang="en-US" sz="1600" dirty="0">
                <a:latin typeface="Courier New" panose="02070309020205020404" pitchFamily="49" charset="0"/>
                <a:cs typeface="Courier New" panose="02070309020205020404" pitchFamily="49" charset="0"/>
              </a:rPr>
              <a:t>(G1,rho=.3)</a:t>
            </a:r>
          </a:p>
          <a:p>
            <a:r>
              <a:rPr lang="en-US" altLang="en-US" sz="1600" dirty="0">
                <a:latin typeface="Courier New" panose="02070309020205020404" pitchFamily="49" charset="0"/>
                <a:cs typeface="Courier New" panose="02070309020205020404" pitchFamily="49" charset="0"/>
              </a:rPr>
              <a:t>GY&lt;-(G1*G2)</a:t>
            </a:r>
          </a:p>
          <a:p>
            <a:endParaRPr lang="en-US" altLang="en-US" sz="1600" dirty="0" smtClean="0">
              <a:latin typeface="Courier New" panose="02070309020205020404" pitchFamily="49" charset="0"/>
              <a:cs typeface="Courier New" panose="02070309020205020404" pitchFamily="49" charset="0"/>
            </a:endParaRPr>
          </a:p>
          <a:p>
            <a:r>
              <a:rPr lang="en-US" altLang="en-US" sz="1600" dirty="0" smtClean="0">
                <a:latin typeface="Courier New" panose="02070309020205020404" pitchFamily="49" charset="0"/>
                <a:cs typeface="Courier New" panose="02070309020205020404" pitchFamily="49" charset="0"/>
              </a:rPr>
              <a:t>X1</a:t>
            </a:r>
            <a:r>
              <a:rPr lang="en-US" altLang="en-US" sz="1600" dirty="0">
                <a:latin typeface="Courier New" panose="02070309020205020404" pitchFamily="49" charset="0"/>
                <a:cs typeface="Courier New" panose="02070309020205020404" pitchFamily="49" charset="0"/>
              </a:rPr>
              <a:t>&lt;-rep(G1,rep(10,100))+</a:t>
            </a:r>
            <a:r>
              <a:rPr lang="en-US" altLang="en-US" sz="1600" dirty="0" err="1">
                <a:latin typeface="Courier New" panose="02070309020205020404" pitchFamily="49" charset="0"/>
                <a:cs typeface="Courier New" panose="02070309020205020404" pitchFamily="49" charset="0"/>
              </a:rPr>
              <a:t>rnorm</a:t>
            </a:r>
            <a:r>
              <a:rPr lang="en-US" altLang="en-US" sz="1600" dirty="0">
                <a:latin typeface="Courier New" panose="02070309020205020404" pitchFamily="49" charset="0"/>
                <a:cs typeface="Courier New" panose="02070309020205020404" pitchFamily="49" charset="0"/>
              </a:rPr>
              <a:t>(1000</a:t>
            </a:r>
            <a:r>
              <a:rPr lang="en-US" altLang="en-US" sz="1600" dirty="0" smtClean="0">
                <a:latin typeface="Courier New" panose="02070309020205020404" pitchFamily="49" charset="0"/>
                <a:cs typeface="Courier New" panose="02070309020205020404" pitchFamily="49" charset="0"/>
              </a:rPr>
              <a:t>) #creates an </a:t>
            </a:r>
            <a:r>
              <a:rPr lang="en-US" altLang="en-US" sz="1600" dirty="0" err="1" smtClean="0">
                <a:latin typeface="Courier New" panose="02070309020205020404" pitchFamily="49" charset="0"/>
                <a:cs typeface="Courier New" panose="02070309020205020404" pitchFamily="49" charset="0"/>
              </a:rPr>
              <a:t>indiv</a:t>
            </a:r>
            <a:r>
              <a:rPr lang="en-US" altLang="en-US" sz="1600" dirty="0" smtClean="0">
                <a:latin typeface="Courier New" panose="02070309020205020404" pitchFamily="49" charset="0"/>
                <a:cs typeface="Courier New" panose="02070309020205020404" pitchFamily="49" charset="0"/>
              </a:rPr>
              <a:t>-level X </a:t>
            </a:r>
            <a:r>
              <a:rPr lang="en-US" altLang="en-US" sz="1600" dirty="0" err="1" smtClean="0">
                <a:latin typeface="Courier New" panose="02070309020205020404" pitchFamily="49" charset="0"/>
                <a:cs typeface="Courier New" panose="02070309020205020404" pitchFamily="49" charset="0"/>
              </a:rPr>
              <a:t>var</a:t>
            </a:r>
            <a:endParaRPr lang="en-US" altLang="en-US" sz="1600" dirty="0">
              <a:latin typeface="Courier New" panose="02070309020205020404" pitchFamily="49" charset="0"/>
              <a:cs typeface="Courier New" panose="02070309020205020404" pitchFamily="49" charset="0"/>
            </a:endParaRPr>
          </a:p>
          <a:p>
            <a:r>
              <a:rPr lang="en-US" altLang="en-US" sz="1600" dirty="0">
                <a:latin typeface="Courier New" panose="02070309020205020404" pitchFamily="49" charset="0"/>
                <a:cs typeface="Courier New" panose="02070309020205020404" pitchFamily="49" charset="0"/>
              </a:rPr>
              <a:t>GX2&lt;-rep(G2,rep(10,100))  </a:t>
            </a:r>
            <a:r>
              <a:rPr lang="en-US" altLang="en-US" sz="1600" dirty="0" smtClean="0">
                <a:latin typeface="Courier New" panose="02070309020205020404" pitchFamily="49" charset="0"/>
                <a:cs typeface="Courier New" panose="02070309020205020404" pitchFamily="49" charset="0"/>
              </a:rPr>
              <a:t>#replicates G2 mean for each </a:t>
            </a:r>
            <a:r>
              <a:rPr lang="en-US" altLang="en-US" sz="1600" dirty="0" err="1" smtClean="0">
                <a:latin typeface="Courier New" panose="02070309020205020404" pitchFamily="49" charset="0"/>
                <a:cs typeface="Courier New" panose="02070309020205020404" pitchFamily="49" charset="0"/>
              </a:rPr>
              <a:t>indiv</a:t>
            </a:r>
            <a:endParaRPr lang="en-US" altLang="en-US" sz="1600" dirty="0">
              <a:latin typeface="Courier New" panose="02070309020205020404" pitchFamily="49" charset="0"/>
              <a:cs typeface="Courier New" panose="02070309020205020404" pitchFamily="49" charset="0"/>
            </a:endParaRPr>
          </a:p>
          <a:p>
            <a:r>
              <a:rPr lang="en-US" altLang="en-US" sz="1600" dirty="0">
                <a:latin typeface="Courier New" panose="02070309020205020404" pitchFamily="49" charset="0"/>
                <a:cs typeface="Courier New" panose="02070309020205020404" pitchFamily="49" charset="0"/>
              </a:rPr>
              <a:t>Y&lt;-rep(</a:t>
            </a:r>
            <a:r>
              <a:rPr lang="en-US" altLang="en-US" sz="1600" dirty="0" err="1">
                <a:latin typeface="Courier New" panose="02070309020205020404" pitchFamily="49" charset="0"/>
                <a:cs typeface="Courier New" panose="02070309020205020404" pitchFamily="49" charset="0"/>
              </a:rPr>
              <a:t>GY,rep</a:t>
            </a:r>
            <a:r>
              <a:rPr lang="en-US" altLang="en-US" sz="1600" dirty="0">
                <a:latin typeface="Courier New" panose="02070309020205020404" pitchFamily="49" charset="0"/>
                <a:cs typeface="Courier New" panose="02070309020205020404" pitchFamily="49" charset="0"/>
              </a:rPr>
              <a:t>(10,100))+</a:t>
            </a:r>
            <a:r>
              <a:rPr lang="en-US" altLang="en-US" sz="1600" dirty="0" err="1">
                <a:latin typeface="Courier New" panose="02070309020205020404" pitchFamily="49" charset="0"/>
                <a:cs typeface="Courier New" panose="02070309020205020404" pitchFamily="49" charset="0"/>
              </a:rPr>
              <a:t>rnorm</a:t>
            </a:r>
            <a:r>
              <a:rPr lang="en-US" altLang="en-US" sz="1600" dirty="0">
                <a:latin typeface="Courier New" panose="02070309020205020404" pitchFamily="49" charset="0"/>
                <a:cs typeface="Courier New" panose="02070309020205020404" pitchFamily="49" charset="0"/>
              </a:rPr>
              <a:t>(1000</a:t>
            </a:r>
            <a:r>
              <a:rPr lang="en-US" altLang="en-US" sz="1600" dirty="0" smtClean="0">
                <a:latin typeface="Courier New" panose="02070309020205020404" pitchFamily="49" charset="0"/>
                <a:cs typeface="Courier New" panose="02070309020205020404" pitchFamily="49" charset="0"/>
              </a:rPr>
              <a:t>) #creates an </a:t>
            </a:r>
            <a:r>
              <a:rPr lang="en-US" altLang="en-US" sz="1600" dirty="0" err="1" smtClean="0">
                <a:latin typeface="Courier New" panose="02070309020205020404" pitchFamily="49" charset="0"/>
                <a:cs typeface="Courier New" panose="02070309020205020404" pitchFamily="49" charset="0"/>
              </a:rPr>
              <a:t>indiv</a:t>
            </a:r>
            <a:r>
              <a:rPr lang="en-US" altLang="en-US" sz="1600" dirty="0" smtClean="0">
                <a:latin typeface="Courier New" panose="02070309020205020404" pitchFamily="49" charset="0"/>
                <a:cs typeface="Courier New" panose="02070309020205020404" pitchFamily="49" charset="0"/>
              </a:rPr>
              <a:t>-level Y </a:t>
            </a:r>
            <a:r>
              <a:rPr lang="en-US" altLang="en-US" sz="1600" dirty="0" err="1" smtClean="0">
                <a:latin typeface="Courier New" panose="02070309020205020404" pitchFamily="49" charset="0"/>
                <a:cs typeface="Courier New" panose="02070309020205020404" pitchFamily="49" charset="0"/>
              </a:rPr>
              <a:t>var</a:t>
            </a:r>
            <a:endParaRPr lang="en-US" altLang="en-US" sz="1600" dirty="0">
              <a:latin typeface="Courier New" panose="02070309020205020404" pitchFamily="49" charset="0"/>
              <a:cs typeface="Courier New" panose="02070309020205020404" pitchFamily="49" charset="0"/>
            </a:endParaRPr>
          </a:p>
          <a:p>
            <a:r>
              <a:rPr lang="en-US" altLang="en-US" sz="1600" dirty="0">
                <a:latin typeface="Courier New" panose="02070309020205020404" pitchFamily="49" charset="0"/>
                <a:cs typeface="Courier New" panose="02070309020205020404" pitchFamily="49" charset="0"/>
              </a:rPr>
              <a:t>GID&lt;-rep(1:100,each=10</a:t>
            </a:r>
            <a:r>
              <a:rPr lang="en-US" altLang="en-US" sz="1600" dirty="0" smtClean="0">
                <a:latin typeface="Courier New" panose="02070309020205020404" pitchFamily="49" charset="0"/>
                <a:cs typeface="Courier New" panose="02070309020205020404" pitchFamily="49" charset="0"/>
              </a:rPr>
              <a:t>) #create a Group ID</a:t>
            </a:r>
          </a:p>
          <a:p>
            <a:endParaRPr lang="en-US" altLang="en-US" sz="1600" dirty="0">
              <a:latin typeface="Courier New" panose="02070309020205020404" pitchFamily="49" charset="0"/>
              <a:cs typeface="Courier New" panose="02070309020205020404" pitchFamily="49" charset="0"/>
            </a:endParaRPr>
          </a:p>
          <a:p>
            <a:r>
              <a:rPr lang="en-US" altLang="en-US" sz="1600" dirty="0">
                <a:latin typeface="Courier New" panose="02070309020205020404" pitchFamily="49" charset="0"/>
                <a:cs typeface="Courier New" panose="02070309020205020404" pitchFamily="49" charset="0"/>
              </a:rPr>
              <a:t>CENEX2&lt;-</a:t>
            </a:r>
            <a:r>
              <a:rPr lang="en-US" altLang="en-US" sz="1600" dirty="0" err="1">
                <a:latin typeface="Courier New" panose="02070309020205020404" pitchFamily="49" charset="0"/>
                <a:cs typeface="Courier New" panose="02070309020205020404" pitchFamily="49" charset="0"/>
              </a:rPr>
              <a:t>data.frame</a:t>
            </a:r>
            <a:r>
              <a:rPr lang="en-US" altLang="en-US" sz="1600" dirty="0">
                <a:latin typeface="Courier New" panose="02070309020205020404" pitchFamily="49" charset="0"/>
                <a:cs typeface="Courier New" panose="02070309020205020404" pitchFamily="49" charset="0"/>
              </a:rPr>
              <a:t>(Y,X1,GX2,GID)</a:t>
            </a:r>
          </a:p>
          <a:p>
            <a:r>
              <a:rPr lang="en-US" altLang="en-US" sz="1600" dirty="0" err="1">
                <a:latin typeface="Courier New" panose="02070309020205020404" pitchFamily="49" charset="0"/>
                <a:cs typeface="Courier New" panose="02070309020205020404" pitchFamily="49" charset="0"/>
              </a:rPr>
              <a:t>tdat</a:t>
            </a:r>
            <a:r>
              <a:rPr lang="en-US" altLang="en-US" sz="1600" dirty="0">
                <a:latin typeface="Courier New" panose="02070309020205020404" pitchFamily="49" charset="0"/>
                <a:cs typeface="Courier New" panose="02070309020205020404" pitchFamily="49" charset="0"/>
              </a:rPr>
              <a:t>&lt;-aggregate(CENEX2[,c("Y","X1")],list(CENEX2$GID),mean)</a:t>
            </a:r>
          </a:p>
          <a:p>
            <a:r>
              <a:rPr lang="en-US" altLang="en-US" sz="1600" dirty="0">
                <a:latin typeface="Courier New" panose="02070309020205020404" pitchFamily="49" charset="0"/>
                <a:cs typeface="Courier New" panose="02070309020205020404" pitchFamily="49" charset="0"/>
              </a:rPr>
              <a:t>names(</a:t>
            </a:r>
            <a:r>
              <a:rPr lang="en-US" altLang="en-US" sz="1600" dirty="0" err="1">
                <a:latin typeface="Courier New" panose="02070309020205020404" pitchFamily="49" charset="0"/>
                <a:cs typeface="Courier New" panose="02070309020205020404" pitchFamily="49" charset="0"/>
              </a:rPr>
              <a:t>tdat</a:t>
            </a:r>
            <a:r>
              <a:rPr lang="en-US" altLang="en-US" sz="1600" dirty="0">
                <a:latin typeface="Courier New" panose="02070309020205020404" pitchFamily="49" charset="0"/>
                <a:cs typeface="Courier New" panose="02070309020205020404" pitchFamily="49" charset="0"/>
              </a:rPr>
              <a:t>)&lt;-c("GID","GY","GX1")</a:t>
            </a:r>
          </a:p>
          <a:p>
            <a:r>
              <a:rPr lang="en-US" altLang="en-US" sz="1600" dirty="0">
                <a:latin typeface="Courier New" panose="02070309020205020404" pitchFamily="49" charset="0"/>
                <a:cs typeface="Courier New" panose="02070309020205020404" pitchFamily="49" charset="0"/>
              </a:rPr>
              <a:t>CENEX2&lt;-merge(CENEX2,tdat,by="GID")</a:t>
            </a:r>
          </a:p>
          <a:p>
            <a:endParaRPr lang="en-US" altLang="en-US" sz="1600" dirty="0">
              <a:latin typeface="Courier New" panose="02070309020205020404" pitchFamily="49" charset="0"/>
              <a:cs typeface="Courier New" panose="02070309020205020404" pitchFamily="49"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17720519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2"/>
          <p:cNvSpPr>
            <a:spLocks noGrp="1"/>
          </p:cNvSpPr>
          <p:nvPr>
            <p:ph type="dt" sz="half" idx="10"/>
          </p:nvPr>
        </p:nvSpPr>
        <p:spPr/>
        <p:txBody>
          <a:bodyPr/>
          <a:lstStyle/>
          <a:p>
            <a:r>
              <a:rPr lang="en-US" altLang="en-US" smtClean="0"/>
              <a:t>May 30, 2015 Version</a:t>
            </a:r>
            <a:endParaRPr lang="en-US" altLang="en-US"/>
          </a:p>
        </p:txBody>
      </p:sp>
      <p:sp>
        <p:nvSpPr>
          <p:cNvPr id="8" name="Slide Number Placeholder 4"/>
          <p:cNvSpPr>
            <a:spLocks noGrp="1"/>
          </p:cNvSpPr>
          <p:nvPr>
            <p:ph type="sldNum" sz="quarter" idx="12"/>
          </p:nvPr>
        </p:nvSpPr>
        <p:spPr/>
        <p:txBody>
          <a:bodyPr/>
          <a:lstStyle/>
          <a:p>
            <a:fld id="{01217100-74DE-485F-8037-CB2FB4266455}" type="slidenum">
              <a:rPr lang="en-US" altLang="en-US"/>
              <a:pPr/>
              <a:t>362</a:t>
            </a:fld>
            <a:endParaRPr lang="en-US" altLang="en-US" dirty="0"/>
          </a:p>
        </p:txBody>
      </p:sp>
      <p:sp>
        <p:nvSpPr>
          <p:cNvPr id="522242" name="Rectangle 2"/>
          <p:cNvSpPr>
            <a:spLocks noGrp="1" noChangeArrowheads="1"/>
          </p:cNvSpPr>
          <p:nvPr>
            <p:ph type="title"/>
          </p:nvPr>
        </p:nvSpPr>
        <p:spPr/>
        <p:txBody>
          <a:bodyPr/>
          <a:lstStyle/>
          <a:p>
            <a:r>
              <a:rPr lang="en-US" altLang="en-US" dirty="0" smtClean="0"/>
              <a:t>Group-Mean</a:t>
            </a:r>
            <a:r>
              <a:rPr lang="en-US" altLang="en-US" dirty="0"/>
              <a:t>: Level-2 Variables</a:t>
            </a:r>
          </a:p>
        </p:txBody>
      </p:sp>
      <p:sp>
        <p:nvSpPr>
          <p:cNvPr id="3" name="Rectangle 2"/>
          <p:cNvSpPr/>
          <p:nvPr/>
        </p:nvSpPr>
        <p:spPr>
          <a:xfrm>
            <a:off x="402336" y="1357759"/>
            <a:ext cx="8436864" cy="584775"/>
          </a:xfrm>
          <a:prstGeom prst="rect">
            <a:avLst/>
          </a:prstGeom>
        </p:spPr>
        <p:txBody>
          <a:bodyPr wrap="square">
            <a:spAutoFit/>
          </a:bodyPr>
          <a:lstStyle/>
          <a:p>
            <a:r>
              <a:rPr lang="en-US" sz="1600" dirty="0" smtClean="0">
                <a:latin typeface="Courier New" panose="02070309020205020404" pitchFamily="49" charset="0"/>
                <a:cs typeface="Courier New" panose="02070309020205020404" pitchFamily="49" charset="0"/>
              </a:rPr>
              <a:t>&gt; </a:t>
            </a:r>
            <a:r>
              <a:rPr lang="en-US" sz="1600" dirty="0" err="1" smtClean="0">
                <a:latin typeface="Courier New" panose="02070309020205020404" pitchFamily="49" charset="0"/>
                <a:cs typeface="Courier New" panose="02070309020205020404" pitchFamily="49" charset="0"/>
              </a:rPr>
              <a:t>xyplot</a:t>
            </a:r>
            <a:r>
              <a:rPr lang="en-US" sz="1600" dirty="0" smtClean="0">
                <a:latin typeface="Courier New" panose="02070309020205020404" pitchFamily="49" charset="0"/>
                <a:cs typeface="Courier New" panose="02070309020205020404" pitchFamily="49" charset="0"/>
              </a:rPr>
              <a:t>(Y~X1|GID,CENEX2[order(CENEX2$GX2</a:t>
            </a:r>
            <a:r>
              <a:rPr lang="en-US" sz="1600" dirty="0">
                <a:latin typeface="Courier New" panose="02070309020205020404" pitchFamily="49" charset="0"/>
                <a:cs typeface="Courier New" panose="02070309020205020404" pitchFamily="49" charset="0"/>
              </a:rPr>
              <a:t>)[c(1:180,821:1000)],],</a:t>
            </a:r>
          </a:p>
          <a:p>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type=c("</a:t>
            </a:r>
            <a:r>
              <a:rPr lang="en-US" sz="1600" dirty="0" err="1">
                <a:latin typeface="Courier New" panose="02070309020205020404" pitchFamily="49" charset="0"/>
                <a:cs typeface="Courier New" panose="02070309020205020404" pitchFamily="49" charset="0"/>
              </a:rPr>
              <a:t>p","g","r</a:t>
            </a:r>
            <a:r>
              <a:rPr lang="en-US" sz="1600" dirty="0">
                <a:latin typeface="Courier New" panose="02070309020205020404" pitchFamily="49" charset="0"/>
                <a:cs typeface="Courier New" panose="02070309020205020404" pitchFamily="49" charset="0"/>
              </a:rPr>
              <a:t>"))</a:t>
            </a:r>
          </a:p>
        </p:txBody>
      </p:sp>
      <p:sp>
        <p:nvSpPr>
          <p:cNvPr id="11" name="TextBox 10"/>
          <p:cNvSpPr txBox="1"/>
          <p:nvPr/>
        </p:nvSpPr>
        <p:spPr>
          <a:xfrm>
            <a:off x="5193630" y="3717799"/>
            <a:ext cx="1462260" cy="2646878"/>
          </a:xfrm>
          <a:prstGeom prst="rect">
            <a:avLst/>
          </a:prstGeom>
          <a:noFill/>
        </p:spPr>
        <p:txBody>
          <a:bodyPr wrap="none" rtlCol="0">
            <a:spAutoFit/>
          </a:bodyPr>
          <a:lstStyle/>
          <a:p>
            <a:r>
              <a:rPr lang="en-US" sz="16600" dirty="0">
                <a:latin typeface="Courier New" panose="02070309020205020404" pitchFamily="49" charset="0"/>
                <a:cs typeface="Courier New" panose="02070309020205020404" pitchFamily="49" charset="0"/>
              </a:rPr>
              <a:t>]</a:t>
            </a:r>
          </a:p>
        </p:txBody>
      </p:sp>
      <p:sp>
        <p:nvSpPr>
          <p:cNvPr id="5" name="Rectangle 4"/>
          <p:cNvSpPr/>
          <p:nvPr/>
        </p:nvSpPr>
        <p:spPr>
          <a:xfrm>
            <a:off x="6029438" y="4892266"/>
            <a:ext cx="2406428" cy="584775"/>
          </a:xfrm>
          <a:prstGeom prst="rect">
            <a:avLst/>
          </a:prstGeom>
        </p:spPr>
        <p:txBody>
          <a:bodyPr wrap="none">
            <a:spAutoFit/>
          </a:bodyPr>
          <a:lstStyle/>
          <a:p>
            <a:r>
              <a:rPr lang="en-US" sz="1600" dirty="0" smtClean="0">
                <a:latin typeface="Courier New" panose="02070309020205020404" pitchFamily="49" charset="0"/>
                <a:cs typeface="Courier New" panose="02070309020205020404" pitchFamily="49" charset="0"/>
              </a:rPr>
              <a:t>18 Groups with low</a:t>
            </a:r>
          </a:p>
          <a:p>
            <a:r>
              <a:rPr lang="en-US" sz="1600" dirty="0" smtClean="0">
                <a:latin typeface="Courier New" panose="02070309020205020404" pitchFamily="49" charset="0"/>
                <a:cs typeface="Courier New" panose="02070309020205020404" pitchFamily="49" charset="0"/>
              </a:rPr>
              <a:t>Group X2 values</a:t>
            </a:r>
            <a:endParaRPr lang="en-US" sz="1600" dirty="0">
              <a:latin typeface="Courier New" panose="02070309020205020404" pitchFamily="49" charset="0"/>
              <a:cs typeface="Courier New" panose="02070309020205020404" pitchFamily="49" charset="0"/>
            </a:endParaRPr>
          </a:p>
        </p:txBody>
      </p:sp>
      <p:sp>
        <p:nvSpPr>
          <p:cNvPr id="13" name="Rectangle 12"/>
          <p:cNvSpPr/>
          <p:nvPr/>
        </p:nvSpPr>
        <p:spPr>
          <a:xfrm>
            <a:off x="6037460" y="3071483"/>
            <a:ext cx="2529860" cy="584775"/>
          </a:xfrm>
          <a:prstGeom prst="rect">
            <a:avLst/>
          </a:prstGeom>
        </p:spPr>
        <p:txBody>
          <a:bodyPr wrap="none">
            <a:spAutoFit/>
          </a:bodyPr>
          <a:lstStyle/>
          <a:p>
            <a:r>
              <a:rPr lang="en-US" sz="1600" dirty="0" smtClean="0">
                <a:latin typeface="Courier New" panose="02070309020205020404" pitchFamily="49" charset="0"/>
                <a:cs typeface="Courier New" panose="02070309020205020404" pitchFamily="49" charset="0"/>
              </a:rPr>
              <a:t>18 Groups with high</a:t>
            </a:r>
          </a:p>
          <a:p>
            <a:r>
              <a:rPr lang="en-US" sz="1600" dirty="0" smtClean="0">
                <a:latin typeface="Courier New" panose="02070309020205020404" pitchFamily="49" charset="0"/>
                <a:cs typeface="Courier New" panose="02070309020205020404" pitchFamily="49" charset="0"/>
              </a:rPr>
              <a:t>Group X2 values</a:t>
            </a:r>
            <a:endParaRPr lang="en-US" sz="1600" dirty="0">
              <a:latin typeface="Courier New" panose="02070309020205020404" pitchFamily="49" charset="0"/>
              <a:cs typeface="Courier New" panose="02070309020205020404" pitchFamily="49" charset="0"/>
            </a:endParaRPr>
          </a:p>
        </p:txBody>
      </p:sp>
      <p:pic>
        <p:nvPicPr>
          <p:cNvPr id="551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415" y="1788635"/>
            <a:ext cx="4756785" cy="4749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5199726" y="1748791"/>
            <a:ext cx="1462260" cy="2646878"/>
          </a:xfrm>
          <a:prstGeom prst="rect">
            <a:avLst/>
          </a:prstGeom>
          <a:noFill/>
        </p:spPr>
        <p:txBody>
          <a:bodyPr wrap="none" rtlCol="0">
            <a:spAutoFit/>
          </a:bodyPr>
          <a:lstStyle/>
          <a:p>
            <a:r>
              <a:rPr lang="en-US" sz="16600" dirty="0">
                <a:latin typeface="Courier New" panose="02070309020205020404" pitchFamily="49" charset="0"/>
                <a:cs typeface="Courier New" panose="02070309020205020404" pitchFamily="49" charset="0"/>
              </a:rPr>
              <a:t>]</a:t>
            </a:r>
          </a:p>
        </p:txBody>
      </p:sp>
      <p:sp>
        <p:nvSpPr>
          <p:cNvPr id="15" name="Rectangle 14"/>
          <p:cNvSpPr/>
          <p:nvPr/>
        </p:nvSpPr>
        <p:spPr>
          <a:xfrm>
            <a:off x="6019172" y="3882251"/>
            <a:ext cx="2406428" cy="584775"/>
          </a:xfrm>
          <a:prstGeom prst="rect">
            <a:avLst/>
          </a:prstGeom>
        </p:spPr>
        <p:txBody>
          <a:bodyPr wrap="none">
            <a:spAutoFit/>
          </a:bodyPr>
          <a:lstStyle/>
          <a:p>
            <a:r>
              <a:rPr lang="en-US" sz="1600" b="1" i="1" dirty="0" smtClean="0">
                <a:latin typeface="Courier New" panose="02070309020205020404" pitchFamily="49" charset="0"/>
                <a:cs typeface="Courier New" panose="02070309020205020404" pitchFamily="49" charset="0"/>
              </a:rPr>
              <a:t>No apparent cross-</a:t>
            </a:r>
          </a:p>
          <a:p>
            <a:r>
              <a:rPr lang="en-US" sz="1600" b="1" i="1" dirty="0" smtClean="0">
                <a:latin typeface="Courier New" panose="02070309020205020404" pitchFamily="49" charset="0"/>
                <a:cs typeface="Courier New" panose="02070309020205020404" pitchFamily="49" charset="0"/>
              </a:rPr>
              <a:t>level interaction</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84910843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9197D9D7-C6B6-4D26-93C3-58E24AAA7C55}" type="slidenum">
              <a:rPr lang="en-US" altLang="en-US"/>
              <a:pPr/>
              <a:t>363</a:t>
            </a:fld>
            <a:endParaRPr lang="en-US" altLang="en-US"/>
          </a:p>
        </p:txBody>
      </p:sp>
      <p:sp>
        <p:nvSpPr>
          <p:cNvPr id="513026" name="Rectangle 2"/>
          <p:cNvSpPr>
            <a:spLocks noGrp="1" noChangeArrowheads="1"/>
          </p:cNvSpPr>
          <p:nvPr>
            <p:ph type="title"/>
          </p:nvPr>
        </p:nvSpPr>
        <p:spPr/>
        <p:txBody>
          <a:bodyPr/>
          <a:lstStyle/>
          <a:p>
            <a:r>
              <a:rPr lang="en-US" altLang="en-US"/>
              <a:t>Grand-Mean:  Level-2 Variables</a:t>
            </a:r>
          </a:p>
        </p:txBody>
      </p:sp>
      <p:sp>
        <p:nvSpPr>
          <p:cNvPr id="513027" name="Rectangle 3"/>
          <p:cNvSpPr>
            <a:spLocks noGrp="1" noChangeArrowheads="1"/>
          </p:cNvSpPr>
          <p:nvPr>
            <p:ph type="body" idx="1"/>
          </p:nvPr>
        </p:nvSpPr>
        <p:spPr/>
        <p:txBody>
          <a:bodyPr/>
          <a:lstStyle/>
          <a:p>
            <a:pPr lvl="0"/>
            <a:r>
              <a:rPr lang="en-US" altLang="en-US" dirty="0" smtClean="0">
                <a:solidFill>
                  <a:srgbClr val="000000"/>
                </a:solidFill>
                <a:sym typeface="Symbol" pitchFamily="18" charset="2"/>
              </a:rPr>
              <a:t>Recall, with Grand-Mean centering</a:t>
            </a:r>
            <a:r>
              <a:rPr lang="en-US" altLang="en-US" i="1" dirty="0" smtClean="0">
                <a:solidFill>
                  <a:srgbClr val="000000"/>
                </a:solidFill>
                <a:sym typeface="Symbol" pitchFamily="18" charset="2"/>
              </a:rPr>
              <a:t> </a:t>
            </a:r>
            <a:r>
              <a:rPr lang="en-US" altLang="en-US" baseline="-25000" dirty="0">
                <a:solidFill>
                  <a:srgbClr val="000000"/>
                </a:solidFill>
                <a:sym typeface="Symbol" pitchFamily="18" charset="2"/>
              </a:rPr>
              <a:t>11 </a:t>
            </a:r>
            <a:r>
              <a:rPr lang="en-US" altLang="en-US" dirty="0" smtClean="0">
                <a:solidFill>
                  <a:srgbClr val="000000"/>
                </a:solidFill>
                <a:sym typeface="Symbol" pitchFamily="18" charset="2"/>
              </a:rPr>
              <a:t>is significant</a:t>
            </a:r>
          </a:p>
          <a:p>
            <a:pPr lvl="1"/>
            <a:r>
              <a:rPr lang="en-US" altLang="en-US" dirty="0" smtClean="0">
                <a:solidFill>
                  <a:srgbClr val="000000"/>
                </a:solidFill>
                <a:sym typeface="Symbol" pitchFamily="18" charset="2"/>
              </a:rPr>
              <a:t>Would also be significant with raw </a:t>
            </a:r>
            <a:r>
              <a:rPr lang="en-US" altLang="en-US" dirty="0">
                <a:solidFill>
                  <a:srgbClr val="000000"/>
                </a:solidFill>
                <a:sym typeface="Symbol" pitchFamily="18" charset="2"/>
              </a:rPr>
              <a:t>X1 value</a:t>
            </a:r>
          </a:p>
          <a:p>
            <a:pPr>
              <a:buFontTx/>
              <a:buNone/>
            </a:pPr>
            <a:endParaRPr lang="en-US" altLang="en-US" sz="1600" dirty="0" smtClean="0">
              <a:latin typeface="Courier New" pitchFamily="49" charset="0"/>
            </a:endParaRPr>
          </a:p>
          <a:p>
            <a:pPr>
              <a:buFontTx/>
              <a:buNone/>
            </a:pPr>
            <a:r>
              <a:rPr lang="en-US" altLang="en-US" sz="1600" dirty="0" smtClean="0">
                <a:latin typeface="Courier New" pitchFamily="49" charset="0"/>
              </a:rPr>
              <a:t>&gt; </a:t>
            </a:r>
            <a:r>
              <a:rPr lang="en-US" altLang="en-US" sz="1600" dirty="0" err="1">
                <a:latin typeface="Courier New" pitchFamily="49" charset="0"/>
              </a:rPr>
              <a:t>tmod</a:t>
            </a:r>
            <a:r>
              <a:rPr lang="en-US" altLang="en-US" sz="1600" dirty="0">
                <a:latin typeface="Courier New" pitchFamily="49" charset="0"/>
              </a:rPr>
              <a:t>&lt;-</a:t>
            </a:r>
            <a:r>
              <a:rPr lang="en-US" altLang="en-US" sz="1600" dirty="0" err="1">
                <a:latin typeface="Courier New" pitchFamily="49" charset="0"/>
              </a:rPr>
              <a:t>lme</a:t>
            </a:r>
            <a:r>
              <a:rPr lang="en-US" altLang="en-US" sz="1600" dirty="0">
                <a:latin typeface="Courier New" pitchFamily="49" charset="0"/>
              </a:rPr>
              <a:t>(Y~I(X1-mean(X1))*GX2,random=~1|GID,CENEX2)</a:t>
            </a:r>
          </a:p>
          <a:p>
            <a:pPr>
              <a:buFontTx/>
              <a:buNone/>
            </a:pPr>
            <a:r>
              <a:rPr lang="en-US" altLang="en-US" sz="1600" dirty="0">
                <a:latin typeface="Courier New" pitchFamily="49" charset="0"/>
              </a:rPr>
              <a:t>&gt; round(summary(</a:t>
            </a:r>
            <a:r>
              <a:rPr lang="en-US" altLang="en-US" sz="1600" dirty="0" err="1">
                <a:latin typeface="Courier New" pitchFamily="49" charset="0"/>
              </a:rPr>
              <a:t>tmod</a:t>
            </a:r>
            <a:r>
              <a:rPr lang="en-US" altLang="en-US" sz="1600" dirty="0">
                <a:latin typeface="Courier New" pitchFamily="49" charset="0"/>
              </a:rPr>
              <a:t>)$</a:t>
            </a:r>
            <a:r>
              <a:rPr lang="en-US" altLang="en-US" sz="1600" dirty="0" err="1">
                <a:latin typeface="Courier New" pitchFamily="49" charset="0"/>
              </a:rPr>
              <a:t>tTable,dig</a:t>
            </a:r>
            <a:r>
              <a:rPr lang="en-US" altLang="en-US" sz="1600" dirty="0">
                <a:latin typeface="Courier New" pitchFamily="49" charset="0"/>
              </a:rPr>
              <a:t>=4)</a:t>
            </a:r>
          </a:p>
          <a:p>
            <a:pPr>
              <a:buFontTx/>
              <a:buNone/>
            </a:pPr>
            <a:r>
              <a:rPr lang="en-US" altLang="en-US" sz="1600" dirty="0">
                <a:latin typeface="Courier New" pitchFamily="49" charset="0"/>
              </a:rPr>
              <a:t>                       Value </a:t>
            </a:r>
            <a:r>
              <a:rPr lang="en-US" altLang="en-US" sz="1600" dirty="0" err="1">
                <a:latin typeface="Courier New" pitchFamily="49" charset="0"/>
              </a:rPr>
              <a:t>Std.Error</a:t>
            </a:r>
            <a:r>
              <a:rPr lang="en-US" altLang="en-US" sz="1600" dirty="0">
                <a:latin typeface="Courier New" pitchFamily="49" charset="0"/>
              </a:rPr>
              <a:t>  DF t-value p-value</a:t>
            </a:r>
          </a:p>
          <a:p>
            <a:pPr>
              <a:buFontTx/>
              <a:buNone/>
            </a:pPr>
            <a:r>
              <a:rPr lang="en-US" altLang="en-US" sz="1600" dirty="0">
                <a:latin typeface="Courier New" pitchFamily="49" charset="0"/>
              </a:rPr>
              <a:t>(Intercept)           0.3170    0.1153 898  2.7505  0.0061</a:t>
            </a:r>
          </a:p>
          <a:p>
            <a:pPr>
              <a:buFontTx/>
              <a:buNone/>
            </a:pPr>
            <a:r>
              <a:rPr lang="en-US" altLang="en-US" sz="1600" dirty="0">
                <a:latin typeface="Courier New" pitchFamily="49" charset="0"/>
              </a:rPr>
              <a:t>I(X1 - mean(X1))     -0.0060    0.0326 898 -0.1839  0.8541</a:t>
            </a:r>
          </a:p>
          <a:p>
            <a:pPr>
              <a:buFontTx/>
              <a:buNone/>
            </a:pPr>
            <a:r>
              <a:rPr lang="en-US" altLang="en-US" sz="1600" dirty="0">
                <a:latin typeface="Courier New" pitchFamily="49" charset="0"/>
              </a:rPr>
              <a:t>GX2                   9.9175    0.1128  98 87.9306  0.0000</a:t>
            </a:r>
          </a:p>
          <a:p>
            <a:pPr>
              <a:buFontTx/>
              <a:buNone/>
            </a:pPr>
            <a:r>
              <a:rPr lang="en-US" altLang="en-US" sz="1600" dirty="0">
                <a:latin typeface="Courier New" pitchFamily="49" charset="0"/>
              </a:rPr>
              <a:t>I(X1 - mean(X1)):GX2  0.1164    0.0316 898  3.6782  </a:t>
            </a:r>
            <a:r>
              <a:rPr lang="en-US" altLang="en-US" sz="1600" dirty="0" smtClean="0">
                <a:latin typeface="Courier New" pitchFamily="49" charset="0"/>
              </a:rPr>
              <a:t>0.0002</a:t>
            </a:r>
          </a:p>
          <a:p>
            <a:pPr>
              <a:buFontTx/>
              <a:buNone/>
            </a:pPr>
            <a:endParaRPr lang="en-US" altLang="en-US" sz="1600" dirty="0" smtClean="0">
              <a:latin typeface="Courier New" pitchFamily="49" charset="0"/>
            </a:endParaRPr>
          </a:p>
          <a:p>
            <a:pPr>
              <a:buFontTx/>
              <a:buNone/>
            </a:pPr>
            <a:endParaRPr lang="en-US" altLang="en-US" sz="1800" b="1" dirty="0">
              <a:latin typeface="Courier New" pitchFamily="49" charset="0"/>
            </a:endParaRPr>
          </a:p>
          <a:p>
            <a:pPr>
              <a:buFontTx/>
              <a:buNone/>
            </a:pPr>
            <a:endParaRPr lang="en-US" altLang="en-US" sz="1800" b="1" dirty="0">
              <a:latin typeface="Courier New" pitchFamily="49" charset="0"/>
            </a:endParaRP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29111054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9197D9D7-C6B6-4D26-93C3-58E24AAA7C55}" type="slidenum">
              <a:rPr lang="en-US" altLang="en-US"/>
              <a:pPr/>
              <a:t>364</a:t>
            </a:fld>
            <a:endParaRPr lang="en-US" altLang="en-US"/>
          </a:p>
        </p:txBody>
      </p:sp>
      <p:sp>
        <p:nvSpPr>
          <p:cNvPr id="513026" name="Rectangle 2"/>
          <p:cNvSpPr>
            <a:spLocks noGrp="1" noChangeArrowheads="1"/>
          </p:cNvSpPr>
          <p:nvPr>
            <p:ph type="title"/>
          </p:nvPr>
        </p:nvSpPr>
        <p:spPr/>
        <p:txBody>
          <a:bodyPr/>
          <a:lstStyle/>
          <a:p>
            <a:r>
              <a:rPr lang="en-US" altLang="en-US"/>
              <a:t>Grand-Mean:  Level-2 Variables</a:t>
            </a:r>
          </a:p>
        </p:txBody>
      </p:sp>
      <p:sp>
        <p:nvSpPr>
          <p:cNvPr id="513027" name="Rectangle 3"/>
          <p:cNvSpPr>
            <a:spLocks noGrp="1" noChangeArrowheads="1"/>
          </p:cNvSpPr>
          <p:nvPr>
            <p:ph type="body" idx="1"/>
          </p:nvPr>
        </p:nvSpPr>
        <p:spPr/>
        <p:txBody>
          <a:bodyPr/>
          <a:lstStyle/>
          <a:p>
            <a:pPr lvl="0"/>
            <a:r>
              <a:rPr lang="en-US" altLang="en-US" dirty="0" smtClean="0">
                <a:solidFill>
                  <a:srgbClr val="000000"/>
                </a:solidFill>
                <a:sym typeface="Symbol" pitchFamily="18" charset="2"/>
              </a:rPr>
              <a:t>With Group-Mean centering</a:t>
            </a:r>
            <a:r>
              <a:rPr lang="en-US" altLang="en-US" i="1" dirty="0" smtClean="0">
                <a:solidFill>
                  <a:srgbClr val="000000"/>
                </a:solidFill>
                <a:sym typeface="Symbol" pitchFamily="18" charset="2"/>
              </a:rPr>
              <a:t> </a:t>
            </a:r>
            <a:r>
              <a:rPr lang="en-US" altLang="en-US" baseline="-25000" dirty="0">
                <a:solidFill>
                  <a:srgbClr val="000000"/>
                </a:solidFill>
                <a:sym typeface="Symbol" pitchFamily="18" charset="2"/>
              </a:rPr>
              <a:t>11 </a:t>
            </a:r>
            <a:r>
              <a:rPr lang="en-US" altLang="en-US" dirty="0" smtClean="0">
                <a:solidFill>
                  <a:srgbClr val="000000"/>
                </a:solidFill>
                <a:sym typeface="Symbol" pitchFamily="18" charset="2"/>
              </a:rPr>
              <a:t>is NOT significant when interaction involves group-means</a:t>
            </a:r>
            <a:endParaRPr lang="en-US" altLang="en-US" dirty="0">
              <a:solidFill>
                <a:srgbClr val="000000"/>
              </a:solidFill>
              <a:sym typeface="Symbol" pitchFamily="18" charset="2"/>
            </a:endParaRPr>
          </a:p>
          <a:p>
            <a:pPr>
              <a:buFontTx/>
              <a:buNone/>
            </a:pPr>
            <a:endParaRPr lang="en-US" altLang="en-US" sz="1600" dirty="0" smtClean="0">
              <a:latin typeface="Courier New" pitchFamily="49" charset="0"/>
            </a:endParaRPr>
          </a:p>
          <a:p>
            <a:pPr>
              <a:buFontTx/>
              <a:buNone/>
            </a:pPr>
            <a:r>
              <a:rPr lang="en-US" altLang="en-US" sz="1600" dirty="0" smtClean="0">
                <a:latin typeface="Courier New" pitchFamily="49" charset="0"/>
              </a:rPr>
              <a:t>	&gt; </a:t>
            </a:r>
            <a:r>
              <a:rPr lang="en-US" altLang="en-US" sz="1600" dirty="0" err="1">
                <a:latin typeface="Courier New" pitchFamily="49" charset="0"/>
              </a:rPr>
              <a:t>tmod</a:t>
            </a:r>
            <a:r>
              <a:rPr lang="en-US" altLang="en-US" sz="1600" dirty="0">
                <a:latin typeface="Courier New" pitchFamily="49" charset="0"/>
              </a:rPr>
              <a:t>&lt;-</a:t>
            </a:r>
            <a:r>
              <a:rPr lang="en-US" altLang="en-US" sz="1600" dirty="0" err="1" smtClean="0">
                <a:latin typeface="Courier New" pitchFamily="49" charset="0"/>
              </a:rPr>
              <a:t>lme</a:t>
            </a:r>
            <a:r>
              <a:rPr lang="en-US" altLang="en-US" sz="1600" dirty="0" smtClean="0">
                <a:latin typeface="Courier New" pitchFamily="49" charset="0"/>
              </a:rPr>
              <a:t>(Y~I(X1-GX1)*</a:t>
            </a:r>
            <a:r>
              <a:rPr lang="en-US" altLang="en-US" sz="1600" dirty="0">
                <a:latin typeface="Courier New" pitchFamily="49" charset="0"/>
              </a:rPr>
              <a:t>GX2,random=~1|GID,CENEX2)</a:t>
            </a:r>
          </a:p>
          <a:p>
            <a:pPr>
              <a:buFontTx/>
              <a:buNone/>
            </a:pPr>
            <a:r>
              <a:rPr lang="en-US" altLang="en-US" sz="1600" dirty="0" smtClean="0">
                <a:latin typeface="Courier New" pitchFamily="49" charset="0"/>
              </a:rPr>
              <a:t>	&gt; </a:t>
            </a:r>
            <a:r>
              <a:rPr lang="en-US" altLang="en-US" sz="1600" dirty="0">
                <a:latin typeface="Courier New" pitchFamily="49" charset="0"/>
              </a:rPr>
              <a:t>round(summary(</a:t>
            </a:r>
            <a:r>
              <a:rPr lang="en-US" altLang="en-US" sz="1600" dirty="0" err="1">
                <a:latin typeface="Courier New" pitchFamily="49" charset="0"/>
              </a:rPr>
              <a:t>tmod</a:t>
            </a:r>
            <a:r>
              <a:rPr lang="en-US" altLang="en-US" sz="1600" dirty="0">
                <a:latin typeface="Courier New" pitchFamily="49" charset="0"/>
              </a:rPr>
              <a:t>)$</a:t>
            </a:r>
            <a:r>
              <a:rPr lang="en-US" altLang="en-US" sz="1600" dirty="0" err="1">
                <a:latin typeface="Courier New" pitchFamily="49" charset="0"/>
              </a:rPr>
              <a:t>tTable,dig</a:t>
            </a:r>
            <a:r>
              <a:rPr lang="en-US" altLang="en-US" sz="1600" dirty="0">
                <a:latin typeface="Courier New" pitchFamily="49" charset="0"/>
              </a:rPr>
              <a:t>=4)</a:t>
            </a:r>
          </a:p>
          <a:p>
            <a:pPr>
              <a:buFontTx/>
              <a:buNone/>
            </a:pPr>
            <a:r>
              <a:rPr lang="en-US" altLang="en-US" sz="1600" dirty="0" smtClean="0">
                <a:latin typeface="Courier New" pitchFamily="49" charset="0"/>
              </a:rPr>
              <a:t>			     Value </a:t>
            </a:r>
            <a:r>
              <a:rPr lang="en-US" altLang="en-US" sz="1600" dirty="0" err="1">
                <a:latin typeface="Courier New" pitchFamily="49" charset="0"/>
              </a:rPr>
              <a:t>Std.Error</a:t>
            </a:r>
            <a:r>
              <a:rPr lang="en-US" altLang="en-US" sz="1600" dirty="0">
                <a:latin typeface="Courier New" pitchFamily="49" charset="0"/>
              </a:rPr>
              <a:t>  DF t-value p-value</a:t>
            </a:r>
          </a:p>
          <a:p>
            <a:pPr>
              <a:buFontTx/>
              <a:buNone/>
            </a:pPr>
            <a:r>
              <a:rPr lang="en-US" altLang="en-US" sz="1600" dirty="0" smtClean="0">
                <a:latin typeface="Courier New" pitchFamily="49" charset="0"/>
              </a:rPr>
              <a:t>	(</a:t>
            </a:r>
            <a:r>
              <a:rPr lang="en-US" altLang="en-US" sz="1600" dirty="0">
                <a:latin typeface="Courier New" pitchFamily="49" charset="0"/>
              </a:rPr>
              <a:t>Intercept)     0.3710    0.1278 898  2.9034  0.0038</a:t>
            </a:r>
          </a:p>
          <a:p>
            <a:pPr>
              <a:buFontTx/>
              <a:buNone/>
            </a:pPr>
            <a:r>
              <a:rPr lang="en-US" altLang="en-US" sz="1600" dirty="0" smtClean="0">
                <a:latin typeface="Courier New" pitchFamily="49" charset="0"/>
              </a:rPr>
              <a:t>	I(X1 </a:t>
            </a:r>
            <a:r>
              <a:rPr lang="en-US" altLang="en-US" sz="1600" dirty="0">
                <a:latin typeface="Courier New" pitchFamily="49" charset="0"/>
              </a:rPr>
              <a:t>- GX1)     0.0006    0.0335 898  0.0176  0.9860</a:t>
            </a:r>
          </a:p>
          <a:p>
            <a:pPr>
              <a:buFontTx/>
              <a:buNone/>
            </a:pPr>
            <a:r>
              <a:rPr lang="en-US" altLang="en-US" sz="1600" dirty="0" smtClean="0">
                <a:latin typeface="Courier New" pitchFamily="49" charset="0"/>
              </a:rPr>
              <a:t>	GX2             </a:t>
            </a:r>
            <a:r>
              <a:rPr lang="en-US" altLang="en-US" sz="1600" dirty="0">
                <a:latin typeface="Courier New" pitchFamily="49" charset="0"/>
              </a:rPr>
              <a:t>9.9048    0.1250  98 79.2370  0.0000</a:t>
            </a:r>
          </a:p>
          <a:p>
            <a:pPr>
              <a:buFontTx/>
              <a:buNone/>
            </a:pPr>
            <a:r>
              <a:rPr lang="en-US" altLang="en-US" sz="1600" dirty="0" smtClean="0">
                <a:latin typeface="Courier New" pitchFamily="49" charset="0"/>
              </a:rPr>
              <a:t>	I(X1 </a:t>
            </a:r>
            <a:r>
              <a:rPr lang="en-US" altLang="en-US" sz="1600" dirty="0">
                <a:latin typeface="Courier New" pitchFamily="49" charset="0"/>
              </a:rPr>
              <a:t>- GX1):GX2 0.0057    0.0334 898  0.1698  0.8652</a:t>
            </a:r>
            <a:endParaRPr lang="en-US" altLang="en-US" sz="1600" dirty="0" smtClean="0">
              <a:latin typeface="Courier New" pitchFamily="49" charset="0"/>
            </a:endParaRPr>
          </a:p>
          <a:p>
            <a:pPr>
              <a:buFontTx/>
              <a:buNone/>
            </a:pPr>
            <a:endParaRPr lang="en-US" altLang="en-US" sz="1800" b="1" dirty="0">
              <a:latin typeface="Courier New" pitchFamily="49" charset="0"/>
            </a:endParaRPr>
          </a:p>
          <a:p>
            <a:pPr>
              <a:buFontTx/>
              <a:buNone/>
            </a:pPr>
            <a:endParaRPr lang="en-US" altLang="en-US" sz="1800" b="1" dirty="0">
              <a:latin typeface="Courier New" pitchFamily="49" charset="0"/>
            </a:endParaRP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18159393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D33923F5-8B20-4B33-9A83-68C648C045BB}" type="slidenum">
              <a:rPr lang="en-US" altLang="en-US"/>
              <a:pPr/>
              <a:t>365</a:t>
            </a:fld>
            <a:endParaRPr lang="en-US" altLang="en-US" dirty="0"/>
          </a:p>
        </p:txBody>
      </p:sp>
      <p:sp>
        <p:nvSpPr>
          <p:cNvPr id="581634" name="Rectangle 2"/>
          <p:cNvSpPr>
            <a:spLocks noGrp="1" noChangeArrowheads="1"/>
          </p:cNvSpPr>
          <p:nvPr>
            <p:ph type="title"/>
          </p:nvPr>
        </p:nvSpPr>
        <p:spPr/>
        <p:txBody>
          <a:bodyPr/>
          <a:lstStyle/>
          <a:p>
            <a:r>
              <a:rPr lang="en-US" altLang="en-US"/>
              <a:t>Centering: Group Mean</a:t>
            </a:r>
          </a:p>
        </p:txBody>
      </p:sp>
      <p:sp>
        <p:nvSpPr>
          <p:cNvPr id="581635" name="Rectangle 3"/>
          <p:cNvSpPr>
            <a:spLocks noGrp="1" noChangeArrowheads="1"/>
          </p:cNvSpPr>
          <p:nvPr>
            <p:ph type="body" idx="1"/>
          </p:nvPr>
        </p:nvSpPr>
        <p:spPr/>
        <p:txBody>
          <a:bodyPr/>
          <a:lstStyle/>
          <a:p>
            <a:r>
              <a:rPr lang="en-US" altLang="en-US" dirty="0"/>
              <a:t>Summary</a:t>
            </a:r>
          </a:p>
          <a:p>
            <a:pPr lvl="1"/>
            <a:r>
              <a:rPr lang="en-US" altLang="en-US" dirty="0"/>
              <a:t>Not equivalent to raw or grand-mean model</a:t>
            </a:r>
          </a:p>
          <a:p>
            <a:pPr lvl="1"/>
            <a:r>
              <a:rPr lang="en-US" altLang="en-US" dirty="0"/>
              <a:t>Changes interpretation of intercept </a:t>
            </a:r>
          </a:p>
          <a:p>
            <a:pPr lvl="1"/>
            <a:r>
              <a:rPr lang="en-US" altLang="en-US" dirty="0"/>
              <a:t>Main advantages</a:t>
            </a:r>
          </a:p>
          <a:p>
            <a:pPr lvl="2"/>
            <a:r>
              <a:rPr lang="en-US" altLang="en-US" dirty="0"/>
              <a:t>Reduces slope-Intercept correlation</a:t>
            </a:r>
          </a:p>
          <a:p>
            <a:pPr lvl="2"/>
            <a:r>
              <a:rPr lang="en-US" altLang="en-US" dirty="0"/>
              <a:t>Provides un-confounded estimates of:</a:t>
            </a:r>
          </a:p>
          <a:p>
            <a:pPr lvl="3"/>
            <a:r>
              <a:rPr lang="en-US" altLang="en-US" dirty="0"/>
              <a:t>Intercept variance</a:t>
            </a:r>
          </a:p>
          <a:p>
            <a:pPr lvl="3"/>
            <a:r>
              <a:rPr lang="en-US" altLang="en-US" dirty="0"/>
              <a:t>Pooled within-group slope </a:t>
            </a:r>
            <a:r>
              <a:rPr lang="en-US" altLang="en-US" dirty="0" smtClean="0"/>
              <a:t>estimates</a:t>
            </a:r>
          </a:p>
          <a:p>
            <a:pPr lvl="2"/>
            <a:r>
              <a:rPr lang="en-US" altLang="en-US" dirty="0" smtClean="0"/>
              <a:t>Ensures that cross-level interactions are really cross-level</a:t>
            </a:r>
            <a:endParaRPr lang="en-US" altLang="en-US" dirty="0"/>
          </a:p>
          <a:p>
            <a:pPr lvl="1"/>
            <a:r>
              <a:rPr lang="en-US" altLang="en-US" dirty="0"/>
              <a:t>Potential Disadvantages</a:t>
            </a:r>
          </a:p>
          <a:p>
            <a:pPr lvl="2"/>
            <a:r>
              <a:rPr lang="en-US" altLang="en-US" dirty="0" smtClean="0"/>
              <a:t>Must be careful interpreting Level-2 </a:t>
            </a:r>
            <a:r>
              <a:rPr lang="en-US" altLang="en-US" dirty="0"/>
              <a:t>predictors</a:t>
            </a:r>
          </a:p>
          <a:p>
            <a:pPr lvl="3"/>
            <a:endParaRPr lang="en-US" altLang="en-US" dirty="0"/>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422113945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70B7F053-2584-483A-8B20-F47DF282FB07}" type="slidenum">
              <a:rPr lang="en-US" altLang="en-US"/>
              <a:pPr/>
              <a:t>366</a:t>
            </a:fld>
            <a:endParaRPr lang="en-US" altLang="en-US"/>
          </a:p>
        </p:txBody>
      </p:sp>
      <p:sp>
        <p:nvSpPr>
          <p:cNvPr id="540674" name="Rectangle 2"/>
          <p:cNvSpPr>
            <a:spLocks noGrp="1" noChangeArrowheads="1"/>
          </p:cNvSpPr>
          <p:nvPr>
            <p:ph type="title"/>
          </p:nvPr>
        </p:nvSpPr>
        <p:spPr/>
        <p:txBody>
          <a:bodyPr/>
          <a:lstStyle/>
          <a:p>
            <a:r>
              <a:rPr lang="en-US" altLang="en-US"/>
              <a:t>Choosing Centering Options</a:t>
            </a:r>
          </a:p>
        </p:txBody>
      </p:sp>
      <p:sp>
        <p:nvSpPr>
          <p:cNvPr id="540675" name="Rectangle 3"/>
          <p:cNvSpPr>
            <a:spLocks noGrp="1" noChangeArrowheads="1"/>
          </p:cNvSpPr>
          <p:nvPr>
            <p:ph type="body" idx="1"/>
          </p:nvPr>
        </p:nvSpPr>
        <p:spPr/>
        <p:txBody>
          <a:bodyPr/>
          <a:lstStyle/>
          <a:p>
            <a:r>
              <a:rPr lang="en-US" altLang="en-US"/>
              <a:t>No Mathematically Correct Choice</a:t>
            </a:r>
          </a:p>
          <a:p>
            <a:r>
              <a:rPr lang="en-US" altLang="en-US"/>
              <a:t>Must be based on Theory</a:t>
            </a:r>
          </a:p>
          <a:p>
            <a:r>
              <a:rPr lang="en-US" altLang="en-US"/>
              <a:t>Four Paradigms (Hofmann &amp; Gavin, 1998)</a:t>
            </a:r>
          </a:p>
          <a:p>
            <a:pPr lvl="1"/>
            <a:r>
              <a:rPr lang="en-US" altLang="en-US"/>
              <a:t>Incremental</a:t>
            </a:r>
          </a:p>
          <a:p>
            <a:pPr lvl="1"/>
            <a:r>
              <a:rPr lang="en-US" altLang="en-US"/>
              <a:t>Mediational</a:t>
            </a:r>
          </a:p>
          <a:p>
            <a:pPr lvl="1"/>
            <a:r>
              <a:rPr lang="en-US" altLang="en-US"/>
              <a:t>Moderational</a:t>
            </a:r>
          </a:p>
          <a:p>
            <a:pPr lvl="1"/>
            <a:r>
              <a:rPr lang="en-US" altLang="en-US"/>
              <a:t>Separate</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93534078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5AA31CD1-9B65-488C-9896-48C27F9967E9}" type="slidenum">
              <a:rPr lang="en-US" altLang="en-US"/>
              <a:pPr/>
              <a:t>367</a:t>
            </a:fld>
            <a:endParaRPr lang="en-US" altLang="en-US"/>
          </a:p>
        </p:txBody>
      </p:sp>
      <p:sp>
        <p:nvSpPr>
          <p:cNvPr id="542722" name="Rectangle 2"/>
          <p:cNvSpPr>
            <a:spLocks noGrp="1" noChangeArrowheads="1"/>
          </p:cNvSpPr>
          <p:nvPr>
            <p:ph type="title"/>
          </p:nvPr>
        </p:nvSpPr>
        <p:spPr/>
        <p:txBody>
          <a:bodyPr/>
          <a:lstStyle/>
          <a:p>
            <a:r>
              <a:rPr lang="en-US" altLang="en-US"/>
              <a:t>Choosing Centering Options</a:t>
            </a:r>
          </a:p>
        </p:txBody>
      </p:sp>
      <p:sp>
        <p:nvSpPr>
          <p:cNvPr id="542723" name="Rectangle 3"/>
          <p:cNvSpPr>
            <a:spLocks noGrp="1" noChangeArrowheads="1"/>
          </p:cNvSpPr>
          <p:nvPr>
            <p:ph type="body" idx="1"/>
          </p:nvPr>
        </p:nvSpPr>
        <p:spPr/>
        <p:txBody>
          <a:bodyPr/>
          <a:lstStyle/>
          <a:p>
            <a:r>
              <a:rPr lang="en-US" altLang="en-US"/>
              <a:t>Incremental</a:t>
            </a:r>
          </a:p>
          <a:p>
            <a:pPr lvl="1"/>
            <a:r>
              <a:rPr lang="en-US" altLang="en-US"/>
              <a:t>Do group-level variables add unique variance </a:t>
            </a:r>
            <a:r>
              <a:rPr lang="en-US" altLang="en-US" i="1"/>
              <a:t>after controlling for individual-level factors</a:t>
            </a:r>
            <a:endParaRPr lang="en-US" altLang="en-US"/>
          </a:p>
          <a:p>
            <a:pPr lvl="1"/>
            <a:r>
              <a:rPr lang="en-US" altLang="en-US"/>
              <a:t>Traditional Contextual Models (Firebaugh, 1978)</a:t>
            </a:r>
          </a:p>
          <a:p>
            <a:pPr lvl="1"/>
            <a:r>
              <a:rPr lang="en-US" altLang="en-US"/>
              <a:t>No variance in within-group slopes predicted</a:t>
            </a:r>
          </a:p>
          <a:p>
            <a:r>
              <a:rPr lang="en-US" altLang="en-US"/>
              <a:t>Centering choice</a:t>
            </a:r>
          </a:p>
          <a:p>
            <a:pPr lvl="1"/>
            <a:r>
              <a:rPr lang="en-US" altLang="en-US"/>
              <a:t>Grand-Mean or Raw</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2336259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7B58BF35-4092-4457-B2E8-D0A19CC6B86F}" type="slidenum">
              <a:rPr lang="en-US" altLang="en-US"/>
              <a:pPr/>
              <a:t>368</a:t>
            </a:fld>
            <a:endParaRPr lang="en-US" altLang="en-US"/>
          </a:p>
        </p:txBody>
      </p:sp>
      <p:sp>
        <p:nvSpPr>
          <p:cNvPr id="543746" name="Rectangle 2"/>
          <p:cNvSpPr>
            <a:spLocks noGrp="1" noChangeArrowheads="1"/>
          </p:cNvSpPr>
          <p:nvPr>
            <p:ph type="title"/>
          </p:nvPr>
        </p:nvSpPr>
        <p:spPr/>
        <p:txBody>
          <a:bodyPr/>
          <a:lstStyle/>
          <a:p>
            <a:r>
              <a:rPr lang="en-US" altLang="en-US"/>
              <a:t>Choosing Centering Options</a:t>
            </a:r>
          </a:p>
        </p:txBody>
      </p:sp>
      <p:sp>
        <p:nvSpPr>
          <p:cNvPr id="543747" name="Rectangle 3"/>
          <p:cNvSpPr>
            <a:spLocks noGrp="1" noChangeArrowheads="1"/>
          </p:cNvSpPr>
          <p:nvPr>
            <p:ph type="body" idx="1"/>
          </p:nvPr>
        </p:nvSpPr>
        <p:spPr/>
        <p:txBody>
          <a:bodyPr/>
          <a:lstStyle/>
          <a:p>
            <a:r>
              <a:rPr lang="en-US" altLang="en-US"/>
              <a:t>Incremental (cont.)</a:t>
            </a:r>
          </a:p>
          <a:p>
            <a:pPr lvl="1"/>
            <a:r>
              <a:rPr lang="en-US" altLang="en-US"/>
              <a:t>In special case of Mean-X (</a:t>
            </a:r>
            <a:r>
              <a:rPr lang="en-US" altLang="en-US" i="1"/>
              <a:t>X</a:t>
            </a:r>
            <a:r>
              <a:rPr lang="en-US" altLang="en-US" i="1" baseline="-25000"/>
              <a:t>j</a:t>
            </a:r>
            <a:r>
              <a:rPr lang="en-US" altLang="en-US"/>
              <a:t>)</a:t>
            </a:r>
          </a:p>
          <a:p>
            <a:pPr lvl="2"/>
            <a:r>
              <a:rPr lang="en-US" altLang="en-US"/>
              <a:t>Either grand-mean or group mean</a:t>
            </a:r>
          </a:p>
          <a:p>
            <a:pPr lvl="1"/>
            <a:r>
              <a:rPr lang="en-US" altLang="en-US"/>
              <a:t>With Group-Mean centering and </a:t>
            </a:r>
            <a:r>
              <a:rPr lang="en-US" altLang="en-US" i="1"/>
              <a:t>X</a:t>
            </a:r>
            <a:r>
              <a:rPr lang="en-US" altLang="en-US" i="1" baseline="-25000"/>
              <a:t>j</a:t>
            </a:r>
            <a:r>
              <a:rPr lang="en-US" altLang="en-US"/>
              <a:t> added back in</a:t>
            </a:r>
          </a:p>
          <a:p>
            <a:pPr lvl="2"/>
            <a:r>
              <a:rPr lang="en-US" altLang="en-US"/>
              <a:t>Test whether </a:t>
            </a:r>
            <a:r>
              <a:rPr lang="en-US" altLang="en-US" i="1">
                <a:sym typeface="Symbol" pitchFamily="18" charset="2"/>
              </a:rPr>
              <a:t></a:t>
            </a:r>
            <a:r>
              <a:rPr lang="en-US" altLang="en-US" baseline="-25000">
                <a:sym typeface="Symbol" pitchFamily="18" charset="2"/>
              </a:rPr>
              <a:t>10</a:t>
            </a:r>
            <a:r>
              <a:rPr lang="en-US" altLang="en-US"/>
              <a:t> (pooled within slope) is different from </a:t>
            </a:r>
            <a:r>
              <a:rPr lang="en-US" altLang="en-US" i="1">
                <a:sym typeface="Symbol" pitchFamily="18" charset="2"/>
              </a:rPr>
              <a:t></a:t>
            </a:r>
            <a:r>
              <a:rPr lang="en-US" altLang="en-US" baseline="-25000">
                <a:sym typeface="Symbol" pitchFamily="18" charset="2"/>
              </a:rPr>
              <a:t>01</a:t>
            </a:r>
            <a:r>
              <a:rPr lang="en-US" altLang="en-US"/>
              <a:t> (group-mean slope)</a:t>
            </a:r>
          </a:p>
          <a:p>
            <a:pPr lvl="1"/>
            <a:endParaRPr lang="en-US" altLang="en-US"/>
          </a:p>
          <a:p>
            <a:pPr lvl="1"/>
            <a:endParaRPr lang="en-US" altLang="en-US"/>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88088942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D0636C2F-993B-4A30-9109-8AC1F29439A2}" type="slidenum">
              <a:rPr lang="en-US" altLang="en-US"/>
              <a:pPr/>
              <a:t>369</a:t>
            </a:fld>
            <a:endParaRPr lang="en-US" altLang="en-US"/>
          </a:p>
        </p:txBody>
      </p:sp>
      <p:sp>
        <p:nvSpPr>
          <p:cNvPr id="544770" name="Rectangle 2"/>
          <p:cNvSpPr>
            <a:spLocks noGrp="1" noChangeArrowheads="1"/>
          </p:cNvSpPr>
          <p:nvPr>
            <p:ph type="title"/>
          </p:nvPr>
        </p:nvSpPr>
        <p:spPr/>
        <p:txBody>
          <a:bodyPr/>
          <a:lstStyle/>
          <a:p>
            <a:r>
              <a:rPr lang="en-US" altLang="en-US"/>
              <a:t>Choosing Centering Options</a:t>
            </a:r>
          </a:p>
        </p:txBody>
      </p:sp>
      <p:sp>
        <p:nvSpPr>
          <p:cNvPr id="544771" name="Rectangle 3"/>
          <p:cNvSpPr>
            <a:spLocks noGrp="1" noChangeArrowheads="1"/>
          </p:cNvSpPr>
          <p:nvPr>
            <p:ph type="body" idx="1"/>
          </p:nvPr>
        </p:nvSpPr>
        <p:spPr/>
        <p:txBody>
          <a:bodyPr/>
          <a:lstStyle/>
          <a:p>
            <a:r>
              <a:rPr lang="en-US" altLang="en-US"/>
              <a:t>Mediational</a:t>
            </a:r>
          </a:p>
          <a:p>
            <a:pPr lvl="1"/>
            <a:r>
              <a:rPr lang="en-US" altLang="en-US"/>
              <a:t>Group-level variables influence individual variables indirectly through other mediating mechanisms</a:t>
            </a:r>
          </a:p>
          <a:p>
            <a:pPr lvl="2"/>
            <a:r>
              <a:rPr lang="en-US" altLang="en-US"/>
              <a:t>Ex. Level of centralization -&gt; Perceived Autonomy  -&gt; Individual Job Satisfaction</a:t>
            </a:r>
          </a:p>
          <a:p>
            <a:pPr lvl="1"/>
            <a:r>
              <a:rPr lang="en-US" altLang="en-US"/>
              <a:t>Main Effect Model controlling for individual-level variables</a:t>
            </a:r>
          </a:p>
          <a:p>
            <a:r>
              <a:rPr lang="en-US" altLang="en-US"/>
              <a:t>Grand-mean Centering or Group-Mean with </a:t>
            </a:r>
            <a:r>
              <a:rPr lang="en-US" altLang="en-US" i="1"/>
              <a:t>X</a:t>
            </a:r>
            <a:r>
              <a:rPr lang="en-US" altLang="en-US" i="1" baseline="-25000"/>
              <a:t>j </a:t>
            </a:r>
            <a:r>
              <a:rPr lang="en-US" altLang="en-US"/>
              <a:t>re-introduced</a:t>
            </a:r>
            <a:endParaRPr lang="en-US" altLang="en-US" i="1" baseline="-25000"/>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749246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17" name="Footer Placeholder 3"/>
          <p:cNvSpPr>
            <a:spLocks noGrp="1"/>
          </p:cNvSpPr>
          <p:nvPr>
            <p:ph type="ftr" sz="quarter" idx="11"/>
          </p:nvPr>
        </p:nvSpPr>
        <p:spPr/>
        <p:txBody>
          <a:bodyPr/>
          <a:lstStyle/>
          <a:p>
            <a:pPr>
              <a:defRPr/>
            </a:pPr>
            <a:r>
              <a:rPr lang="en-US"/>
              <a:t>Copyright Paul D. Bliese</a:t>
            </a:r>
          </a:p>
        </p:txBody>
      </p:sp>
      <p:sp>
        <p:nvSpPr>
          <p:cNvPr id="18" name="Slide Number Placeholder 4"/>
          <p:cNvSpPr>
            <a:spLocks noGrp="1"/>
          </p:cNvSpPr>
          <p:nvPr>
            <p:ph type="sldNum" sz="quarter" idx="12"/>
          </p:nvPr>
        </p:nvSpPr>
        <p:spPr/>
        <p:txBody>
          <a:bodyPr/>
          <a:lstStyle/>
          <a:p>
            <a:pPr>
              <a:defRPr/>
            </a:pPr>
            <a:fld id="{5DB3234A-AFD2-4F29-9896-5D794B5E5669}" type="slidenum">
              <a:rPr lang="en-US"/>
              <a:pPr>
                <a:defRPr/>
              </a:pPr>
              <a:t>37</a:t>
            </a:fld>
            <a:endParaRPr lang="en-US"/>
          </a:p>
        </p:txBody>
      </p:sp>
      <p:sp>
        <p:nvSpPr>
          <p:cNvPr id="48133" name="Rectangle 2"/>
          <p:cNvSpPr>
            <a:spLocks noGrp="1" noChangeArrowheads="1"/>
          </p:cNvSpPr>
          <p:nvPr>
            <p:ph type="title"/>
          </p:nvPr>
        </p:nvSpPr>
        <p:spPr/>
        <p:txBody>
          <a:bodyPr/>
          <a:lstStyle/>
          <a:p>
            <a:r>
              <a:rPr lang="en-US" altLang="en-US" smtClean="0"/>
              <a:t>Introduction to R</a:t>
            </a:r>
          </a:p>
        </p:txBody>
      </p:sp>
      <p:sp>
        <p:nvSpPr>
          <p:cNvPr id="48134" name="Oval 4"/>
          <p:cNvSpPr>
            <a:spLocks noChangeArrowheads="1"/>
          </p:cNvSpPr>
          <p:nvPr/>
        </p:nvSpPr>
        <p:spPr bwMode="auto">
          <a:xfrm>
            <a:off x="593725" y="2351088"/>
            <a:ext cx="3063875" cy="2803525"/>
          </a:xfrm>
          <a:prstGeom prst="ellipse">
            <a:avLst/>
          </a:prstGeom>
          <a:solidFill>
            <a:srgbClr val="FF99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en-US" altLang="en-US">
                <a:solidFill>
                  <a:srgbClr val="000066"/>
                </a:solidFill>
              </a:rPr>
              <a:t>Working</a:t>
            </a:r>
          </a:p>
          <a:p>
            <a:pPr algn="ctr">
              <a:spcBef>
                <a:spcPct val="0"/>
              </a:spcBef>
              <a:buFontTx/>
              <a:buNone/>
            </a:pPr>
            <a:r>
              <a:rPr lang="en-US" altLang="en-US">
                <a:solidFill>
                  <a:srgbClr val="000066"/>
                </a:solidFill>
              </a:rPr>
              <a:t>Environment</a:t>
            </a:r>
          </a:p>
          <a:p>
            <a:pPr algn="ctr">
              <a:spcBef>
                <a:spcPct val="0"/>
              </a:spcBef>
              <a:buFontTx/>
              <a:buNone/>
            </a:pPr>
            <a:r>
              <a:rPr lang="en-US" altLang="en-US">
                <a:solidFill>
                  <a:srgbClr val="000066"/>
                </a:solidFill>
              </a:rPr>
              <a:t>[Users data, results,</a:t>
            </a:r>
          </a:p>
          <a:p>
            <a:pPr algn="ctr">
              <a:spcBef>
                <a:spcPct val="0"/>
              </a:spcBef>
              <a:buFontTx/>
              <a:buNone/>
            </a:pPr>
            <a:r>
              <a:rPr lang="en-US" altLang="en-US">
                <a:solidFill>
                  <a:srgbClr val="000066"/>
                </a:solidFill>
              </a:rPr>
              <a:t>and functions]</a:t>
            </a:r>
          </a:p>
          <a:p>
            <a:pPr algn="ctr">
              <a:spcBef>
                <a:spcPct val="0"/>
              </a:spcBef>
              <a:buFontTx/>
              <a:buNone/>
            </a:pPr>
            <a:r>
              <a:rPr lang="en-US" altLang="en-US">
                <a:solidFill>
                  <a:srgbClr val="000066"/>
                </a:solidFill>
              </a:rPr>
              <a:t>&gt;objects()</a:t>
            </a:r>
          </a:p>
        </p:txBody>
      </p:sp>
      <p:sp>
        <p:nvSpPr>
          <p:cNvPr id="48135" name="Oval 5"/>
          <p:cNvSpPr>
            <a:spLocks noChangeArrowheads="1"/>
          </p:cNvSpPr>
          <p:nvPr/>
        </p:nvSpPr>
        <p:spPr bwMode="auto">
          <a:xfrm>
            <a:off x="4484688" y="1982788"/>
            <a:ext cx="1395412" cy="774700"/>
          </a:xfrm>
          <a:prstGeom prst="ellipse">
            <a:avLst/>
          </a:prstGeom>
          <a:solidFill>
            <a:srgbClr val="00008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en-US" altLang="en-US">
                <a:solidFill>
                  <a:srgbClr val="FF9900"/>
                </a:solidFill>
              </a:rPr>
              <a:t>Base</a:t>
            </a:r>
          </a:p>
        </p:txBody>
      </p:sp>
      <p:sp>
        <p:nvSpPr>
          <p:cNvPr id="48136" name="Oval 6"/>
          <p:cNvSpPr>
            <a:spLocks noChangeArrowheads="1"/>
          </p:cNvSpPr>
          <p:nvPr/>
        </p:nvSpPr>
        <p:spPr bwMode="auto">
          <a:xfrm>
            <a:off x="4484688" y="2916238"/>
            <a:ext cx="1395412" cy="774700"/>
          </a:xfrm>
          <a:prstGeom prst="ellipse">
            <a:avLst/>
          </a:prstGeom>
          <a:solidFill>
            <a:srgbClr val="00008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en-US" altLang="en-US">
                <a:solidFill>
                  <a:srgbClr val="FF9900"/>
                </a:solidFill>
              </a:rPr>
              <a:t>nlme</a:t>
            </a:r>
          </a:p>
        </p:txBody>
      </p:sp>
      <p:sp>
        <p:nvSpPr>
          <p:cNvPr id="48137" name="Oval 7"/>
          <p:cNvSpPr>
            <a:spLocks noChangeArrowheads="1"/>
          </p:cNvSpPr>
          <p:nvPr/>
        </p:nvSpPr>
        <p:spPr bwMode="auto">
          <a:xfrm>
            <a:off x="4484688" y="3859213"/>
            <a:ext cx="1395412" cy="774700"/>
          </a:xfrm>
          <a:prstGeom prst="ellipse">
            <a:avLst/>
          </a:prstGeom>
          <a:solidFill>
            <a:srgbClr val="00008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en-US" altLang="en-US">
                <a:solidFill>
                  <a:srgbClr val="FF9900"/>
                </a:solidFill>
              </a:rPr>
              <a:t>multilevel</a:t>
            </a:r>
          </a:p>
        </p:txBody>
      </p:sp>
      <p:sp>
        <p:nvSpPr>
          <p:cNvPr id="48138" name="Oval 8"/>
          <p:cNvSpPr>
            <a:spLocks noChangeArrowheads="1"/>
          </p:cNvSpPr>
          <p:nvPr/>
        </p:nvSpPr>
        <p:spPr bwMode="auto">
          <a:xfrm>
            <a:off x="4484688" y="4783138"/>
            <a:ext cx="1395412" cy="774700"/>
          </a:xfrm>
          <a:prstGeom prst="ellipse">
            <a:avLst/>
          </a:prstGeom>
          <a:solidFill>
            <a:srgbClr val="00008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en-US" altLang="en-US">
                <a:solidFill>
                  <a:srgbClr val="FF9900"/>
                </a:solidFill>
              </a:rPr>
              <a:t>foreign</a:t>
            </a:r>
          </a:p>
        </p:txBody>
      </p:sp>
      <p:sp>
        <p:nvSpPr>
          <p:cNvPr id="48139" name="Line 9"/>
          <p:cNvSpPr>
            <a:spLocks noChangeShapeType="1"/>
          </p:cNvSpPr>
          <p:nvPr/>
        </p:nvSpPr>
        <p:spPr bwMode="auto">
          <a:xfrm flipH="1">
            <a:off x="3459163" y="2462213"/>
            <a:ext cx="1023937" cy="53181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40" name="Line 10"/>
          <p:cNvSpPr>
            <a:spLocks noChangeShapeType="1"/>
          </p:cNvSpPr>
          <p:nvPr/>
        </p:nvSpPr>
        <p:spPr bwMode="auto">
          <a:xfrm flipH="1">
            <a:off x="3659188" y="3316288"/>
            <a:ext cx="803275" cy="192087"/>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41" name="Line 11"/>
          <p:cNvSpPr>
            <a:spLocks noChangeShapeType="1"/>
          </p:cNvSpPr>
          <p:nvPr/>
        </p:nvSpPr>
        <p:spPr bwMode="auto">
          <a:xfrm flipH="1" flipV="1">
            <a:off x="3595688" y="4144963"/>
            <a:ext cx="884237" cy="79375"/>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42" name="Line 12"/>
          <p:cNvSpPr>
            <a:spLocks noChangeShapeType="1"/>
          </p:cNvSpPr>
          <p:nvPr/>
        </p:nvSpPr>
        <p:spPr bwMode="auto">
          <a:xfrm flipH="1" flipV="1">
            <a:off x="3238500" y="4740275"/>
            <a:ext cx="1214438" cy="360363"/>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43" name="Text Box 13"/>
          <p:cNvSpPr txBox="1">
            <a:spLocks noChangeArrowheads="1"/>
          </p:cNvSpPr>
          <p:nvPr/>
        </p:nvSpPr>
        <p:spPr bwMode="auto">
          <a:xfrm>
            <a:off x="4521200" y="1366838"/>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a:t>Packages</a:t>
            </a:r>
          </a:p>
        </p:txBody>
      </p:sp>
      <p:sp>
        <p:nvSpPr>
          <p:cNvPr id="48144" name="Text Box 14"/>
          <p:cNvSpPr txBox="1">
            <a:spLocks noChangeArrowheads="1"/>
          </p:cNvSpPr>
          <p:nvPr/>
        </p:nvSpPr>
        <p:spPr bwMode="auto">
          <a:xfrm>
            <a:off x="6381750" y="1639888"/>
            <a:ext cx="2112963" cy="1200150"/>
          </a:xfrm>
          <a:prstGeom prst="rect">
            <a:avLst/>
          </a:prstGeom>
          <a:solidFill>
            <a:srgbClr val="FF99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a:solidFill>
                  <a:srgbClr val="000066"/>
                </a:solidFill>
              </a:rPr>
              <a:t>Functions</a:t>
            </a:r>
          </a:p>
          <a:p>
            <a:pPr>
              <a:spcBef>
                <a:spcPct val="0"/>
              </a:spcBef>
              <a:buFontTx/>
              <a:buNone/>
            </a:pPr>
            <a:r>
              <a:rPr lang="en-US" altLang="en-US">
                <a:solidFill>
                  <a:srgbClr val="000066"/>
                </a:solidFill>
              </a:rPr>
              <a:t>Help Files</a:t>
            </a:r>
          </a:p>
          <a:p>
            <a:pPr>
              <a:spcBef>
                <a:spcPct val="0"/>
              </a:spcBef>
              <a:buFontTx/>
              <a:buNone/>
            </a:pPr>
            <a:r>
              <a:rPr lang="en-US" altLang="en-US">
                <a:solidFill>
                  <a:srgbClr val="000066"/>
                </a:solidFill>
              </a:rPr>
              <a:t>Example Data</a:t>
            </a:r>
          </a:p>
        </p:txBody>
      </p:sp>
      <p:sp>
        <p:nvSpPr>
          <p:cNvPr id="48145" name="Line 15"/>
          <p:cNvSpPr>
            <a:spLocks noChangeShapeType="1"/>
          </p:cNvSpPr>
          <p:nvPr/>
        </p:nvSpPr>
        <p:spPr bwMode="auto">
          <a:xfrm flipH="1">
            <a:off x="5900738" y="2290763"/>
            <a:ext cx="431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46" name="Text Box 16"/>
          <p:cNvSpPr txBox="1">
            <a:spLocks noChangeArrowheads="1"/>
          </p:cNvSpPr>
          <p:nvPr/>
        </p:nvSpPr>
        <p:spPr bwMode="auto">
          <a:xfrm>
            <a:off x="6015038" y="4973638"/>
            <a:ext cx="233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a:t>&gt;library(foreign)</a:t>
            </a: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50881933-7EF3-4290-802E-38D8148A9E5B}" type="slidenum">
              <a:rPr lang="en-US" altLang="en-US"/>
              <a:pPr/>
              <a:t>370</a:t>
            </a:fld>
            <a:endParaRPr lang="en-US" altLang="en-US"/>
          </a:p>
        </p:txBody>
      </p:sp>
      <p:sp>
        <p:nvSpPr>
          <p:cNvPr id="546818" name="Rectangle 2"/>
          <p:cNvSpPr>
            <a:spLocks noGrp="1" noChangeArrowheads="1"/>
          </p:cNvSpPr>
          <p:nvPr>
            <p:ph type="title"/>
          </p:nvPr>
        </p:nvSpPr>
        <p:spPr/>
        <p:txBody>
          <a:bodyPr/>
          <a:lstStyle/>
          <a:p>
            <a:r>
              <a:rPr lang="en-US" altLang="en-US"/>
              <a:t>Choosing Centering Options</a:t>
            </a:r>
          </a:p>
        </p:txBody>
      </p:sp>
      <p:sp>
        <p:nvSpPr>
          <p:cNvPr id="546819" name="Rectangle 3"/>
          <p:cNvSpPr>
            <a:spLocks noGrp="1" noChangeArrowheads="1"/>
          </p:cNvSpPr>
          <p:nvPr>
            <p:ph type="body" idx="1"/>
          </p:nvPr>
        </p:nvSpPr>
        <p:spPr/>
        <p:txBody>
          <a:bodyPr/>
          <a:lstStyle/>
          <a:p>
            <a:r>
              <a:rPr lang="en-US" altLang="en-US" dirty="0" err="1"/>
              <a:t>Moderational</a:t>
            </a:r>
            <a:endParaRPr lang="en-US" altLang="en-US" dirty="0"/>
          </a:p>
          <a:p>
            <a:pPr lvl="1"/>
            <a:r>
              <a:rPr lang="en-US" altLang="en-US" dirty="0"/>
              <a:t>Group-level variables moderate the relationship between two variables</a:t>
            </a:r>
          </a:p>
          <a:p>
            <a:pPr lvl="2"/>
            <a:r>
              <a:rPr lang="en-US" altLang="en-US" dirty="0"/>
              <a:t>Ex. Collective efficacy (a group-level variables) moderates the relationship between an individual’s perception of work overload and his or her job satisfaction</a:t>
            </a:r>
          </a:p>
          <a:p>
            <a:r>
              <a:rPr lang="en-US" altLang="en-US" dirty="0"/>
              <a:t>Should use group-mean centering because grand-mean centering </a:t>
            </a:r>
            <a:r>
              <a:rPr lang="en-US" altLang="en-US" dirty="0" smtClean="0"/>
              <a:t>(and raw) confounds </a:t>
            </a:r>
            <a:r>
              <a:rPr lang="en-US" altLang="en-US" dirty="0"/>
              <a:t>cross-level and between-group </a:t>
            </a:r>
            <a:r>
              <a:rPr lang="en-US" altLang="en-US" dirty="0" smtClean="0"/>
              <a:t>interactions</a:t>
            </a:r>
          </a:p>
          <a:p>
            <a:pPr lvl="1"/>
            <a:r>
              <a:rPr lang="en-US" altLang="en-US" dirty="0" smtClean="0"/>
              <a:t>Current advice is to use raw or grand-mean and then re-estimate models with group-mean to verify</a:t>
            </a:r>
            <a:endParaRPr lang="en-US" altLang="en-US" dirty="0"/>
          </a:p>
          <a:p>
            <a:pPr lvl="1"/>
            <a:endParaRPr lang="en-US" altLang="en-US" dirty="0"/>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134839616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65405720-5D33-4AA7-87F5-DA302C09C5FC}" type="slidenum">
              <a:rPr lang="en-US" altLang="en-US"/>
              <a:pPr/>
              <a:t>371</a:t>
            </a:fld>
            <a:endParaRPr lang="en-US" altLang="en-US"/>
          </a:p>
        </p:txBody>
      </p:sp>
      <p:sp>
        <p:nvSpPr>
          <p:cNvPr id="545794" name="Rectangle 2"/>
          <p:cNvSpPr>
            <a:spLocks noGrp="1" noChangeArrowheads="1"/>
          </p:cNvSpPr>
          <p:nvPr>
            <p:ph type="title"/>
          </p:nvPr>
        </p:nvSpPr>
        <p:spPr/>
        <p:txBody>
          <a:bodyPr/>
          <a:lstStyle/>
          <a:p>
            <a:r>
              <a:rPr lang="en-US" altLang="en-US"/>
              <a:t>Choosing Centering Options</a:t>
            </a:r>
          </a:p>
        </p:txBody>
      </p:sp>
      <p:sp>
        <p:nvSpPr>
          <p:cNvPr id="545795" name="Rectangle 3"/>
          <p:cNvSpPr>
            <a:spLocks noGrp="1" noChangeArrowheads="1"/>
          </p:cNvSpPr>
          <p:nvPr>
            <p:ph type="body" idx="1"/>
          </p:nvPr>
        </p:nvSpPr>
        <p:spPr/>
        <p:txBody>
          <a:bodyPr/>
          <a:lstStyle/>
          <a:p>
            <a:r>
              <a:rPr lang="en-US" altLang="en-US"/>
              <a:t>Separate</a:t>
            </a:r>
          </a:p>
          <a:p>
            <a:pPr lvl="1"/>
            <a:r>
              <a:rPr lang="en-US" altLang="en-US"/>
              <a:t>Separate structural models for both the within-group and between-group (Lincoln &amp; Zeitz, 1980)</a:t>
            </a:r>
          </a:p>
          <a:p>
            <a:pPr lvl="1"/>
            <a:r>
              <a:rPr lang="en-US" altLang="en-US"/>
              <a:t>Frog-pond perspective (Markham, 1988)</a:t>
            </a:r>
          </a:p>
          <a:p>
            <a:pPr lvl="1"/>
            <a:r>
              <a:rPr lang="en-US" altLang="en-US"/>
              <a:t>Variance must be partitioned into separate within and between components</a:t>
            </a:r>
          </a:p>
          <a:p>
            <a:r>
              <a:rPr lang="en-US" altLang="en-US"/>
              <a:t>Only group-mean centering provides this partitioning</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32892744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May 30, 2015 Version</a:t>
            </a:r>
            <a:endParaRPr lang="en-US" altLang="en-US"/>
          </a:p>
        </p:txBody>
      </p:sp>
      <p:sp>
        <p:nvSpPr>
          <p:cNvPr id="6" name="Slide Number Placeholder 5"/>
          <p:cNvSpPr>
            <a:spLocks noGrp="1"/>
          </p:cNvSpPr>
          <p:nvPr>
            <p:ph type="sldNum" sz="quarter" idx="12"/>
          </p:nvPr>
        </p:nvSpPr>
        <p:spPr/>
        <p:txBody>
          <a:bodyPr/>
          <a:lstStyle/>
          <a:p>
            <a:fld id="{10DD08EB-A5C0-4E15-8580-FA83A4343A31}" type="slidenum">
              <a:rPr lang="en-US" altLang="en-US"/>
              <a:pPr/>
              <a:t>372</a:t>
            </a:fld>
            <a:endParaRPr lang="en-US" altLang="en-US"/>
          </a:p>
        </p:txBody>
      </p:sp>
      <p:sp>
        <p:nvSpPr>
          <p:cNvPr id="547842" name="Rectangle 2"/>
          <p:cNvSpPr>
            <a:spLocks noGrp="1" noChangeArrowheads="1"/>
          </p:cNvSpPr>
          <p:nvPr>
            <p:ph type="title"/>
          </p:nvPr>
        </p:nvSpPr>
        <p:spPr/>
        <p:txBody>
          <a:bodyPr/>
          <a:lstStyle/>
          <a:p>
            <a:r>
              <a:rPr lang="en-US" altLang="en-US"/>
              <a:t>Centering Options Summary</a:t>
            </a:r>
          </a:p>
        </p:txBody>
      </p:sp>
      <p:sp>
        <p:nvSpPr>
          <p:cNvPr id="547843" name="Rectangle 3"/>
          <p:cNvSpPr>
            <a:spLocks noGrp="1" noChangeArrowheads="1"/>
          </p:cNvSpPr>
          <p:nvPr>
            <p:ph type="body" idx="1"/>
          </p:nvPr>
        </p:nvSpPr>
        <p:spPr/>
        <p:txBody>
          <a:bodyPr/>
          <a:lstStyle/>
          <a:p>
            <a:r>
              <a:rPr lang="en-US" altLang="en-US" dirty="0"/>
              <a:t>No mathematically “correct” choice</a:t>
            </a:r>
          </a:p>
          <a:p>
            <a:r>
              <a:rPr lang="en-US" altLang="en-US" dirty="0"/>
              <a:t>Choice </a:t>
            </a:r>
            <a:r>
              <a:rPr lang="en-US" altLang="en-US" dirty="0" smtClean="0"/>
              <a:t>can impact interpretations</a:t>
            </a:r>
            <a:endParaRPr lang="en-US" altLang="en-US" dirty="0"/>
          </a:p>
          <a:p>
            <a:r>
              <a:rPr lang="en-US" altLang="en-US" dirty="0"/>
              <a:t>Raw and grand-mean centering</a:t>
            </a:r>
          </a:p>
          <a:p>
            <a:pPr lvl="1"/>
            <a:r>
              <a:rPr lang="en-US" altLang="en-US" dirty="0"/>
              <a:t>Confounds within-group and between-group effects (like ordinary OLS regression)</a:t>
            </a:r>
          </a:p>
          <a:p>
            <a:r>
              <a:rPr lang="en-US" altLang="en-US" dirty="0"/>
              <a:t>Group-mean centering</a:t>
            </a:r>
          </a:p>
          <a:p>
            <a:pPr lvl="1"/>
            <a:r>
              <a:rPr lang="en-US" altLang="en-US" dirty="0"/>
              <a:t>Separates between-group and within-group effects</a:t>
            </a:r>
          </a:p>
        </p:txBody>
      </p:sp>
      <p:sp>
        <p:nvSpPr>
          <p:cNvPr id="2" name="Footer Placeholder 1"/>
          <p:cNvSpPr>
            <a:spLocks noGrp="1"/>
          </p:cNvSpPr>
          <p:nvPr>
            <p:ph type="ftr" sz="quarter" idx="11"/>
          </p:nvPr>
        </p:nvSpPr>
        <p:spPr/>
        <p:txBody>
          <a:bodyPr/>
          <a:lstStyle/>
          <a:p>
            <a:pPr>
              <a:defRPr/>
            </a:pPr>
            <a:r>
              <a:rPr lang="en-US" smtClean="0"/>
              <a:t>Copyright Paul D. Bliese</a:t>
            </a:r>
            <a:endParaRPr lang="en-US"/>
          </a:p>
        </p:txBody>
      </p:sp>
    </p:spTree>
    <p:extLst>
      <p:ext uri="{BB962C8B-B14F-4D97-AF65-F5344CB8AC3E}">
        <p14:creationId xmlns:p14="http://schemas.microsoft.com/office/powerpoint/2010/main" val="2894058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14B15070-0C39-49BE-9948-5BE2B927E5B3}" type="slidenum">
              <a:rPr lang="en-US"/>
              <a:pPr>
                <a:defRPr/>
              </a:pPr>
              <a:t>38</a:t>
            </a:fld>
            <a:endParaRPr lang="en-US"/>
          </a:p>
        </p:txBody>
      </p:sp>
      <p:sp>
        <p:nvSpPr>
          <p:cNvPr id="49157" name="Rectangle 2"/>
          <p:cNvSpPr>
            <a:spLocks noGrp="1" noChangeArrowheads="1"/>
          </p:cNvSpPr>
          <p:nvPr>
            <p:ph type="title"/>
          </p:nvPr>
        </p:nvSpPr>
        <p:spPr/>
        <p:txBody>
          <a:bodyPr/>
          <a:lstStyle/>
          <a:p>
            <a:r>
              <a:rPr lang="en-US" altLang="en-US" smtClean="0"/>
              <a:t>Introduction to R</a:t>
            </a:r>
          </a:p>
        </p:txBody>
      </p:sp>
      <p:sp>
        <p:nvSpPr>
          <p:cNvPr id="49158" name="Rectangle 3"/>
          <p:cNvSpPr>
            <a:spLocks noGrp="1" noChangeArrowheads="1"/>
          </p:cNvSpPr>
          <p:nvPr>
            <p:ph type="body" idx="1"/>
          </p:nvPr>
        </p:nvSpPr>
        <p:spPr/>
        <p:txBody>
          <a:bodyPr/>
          <a:lstStyle/>
          <a:p>
            <a:r>
              <a:rPr lang="en-US" altLang="en-US" smtClean="0"/>
              <a:t>Use "</a:t>
            </a:r>
            <a:r>
              <a:rPr lang="en-US" altLang="en-US" smtClean="0">
                <a:latin typeface="Courier New" pitchFamily="49" charset="0"/>
              </a:rPr>
              <a:t>objects()</a:t>
            </a:r>
            <a:r>
              <a:rPr lang="en-US" altLang="en-US" smtClean="0"/>
              <a:t>" to see what objects are in your working environment </a:t>
            </a:r>
          </a:p>
          <a:p>
            <a:pPr lvl="1"/>
            <a:r>
              <a:rPr lang="en-US" altLang="en-US" smtClean="0"/>
              <a:t>Dataframes containing data sets</a:t>
            </a:r>
          </a:p>
          <a:p>
            <a:pPr lvl="1"/>
            <a:r>
              <a:rPr lang="en-US" altLang="en-US" smtClean="0"/>
              <a:t>Objects containing results of statistical analyses</a:t>
            </a:r>
          </a:p>
          <a:p>
            <a:pPr lvl="1"/>
            <a:r>
              <a:rPr lang="en-US" altLang="en-US" smtClean="0"/>
              <a:t>Functions (programs you write)</a:t>
            </a:r>
          </a:p>
          <a:p>
            <a:r>
              <a:rPr lang="en-US" altLang="en-US" smtClean="0"/>
              <a:t>Use "</a:t>
            </a:r>
            <a:r>
              <a:rPr lang="en-US" altLang="en-US" smtClean="0">
                <a:latin typeface="Courier New" pitchFamily="49" charset="0"/>
              </a:rPr>
              <a:t>names(object)</a:t>
            </a:r>
            <a:r>
              <a:rPr lang="en-US" altLang="en-US" smtClean="0"/>
              <a:t>" on any object to see what elements it contains.</a:t>
            </a:r>
          </a:p>
          <a:p>
            <a:r>
              <a:rPr lang="en-US" altLang="en-US" smtClean="0"/>
              <a:t>Use "</a:t>
            </a:r>
            <a:r>
              <a:rPr lang="en-US" altLang="en-US" smtClean="0">
                <a:latin typeface="Courier New" pitchFamily="49" charset="0"/>
              </a:rPr>
              <a:t>summary(object)</a:t>
            </a:r>
            <a:r>
              <a:rPr lang="en-US" altLang="en-US" smtClean="0"/>
              <a:t>" on any object that you want to explore in more detail.</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7" name="Slide Number Placeholder 5"/>
          <p:cNvSpPr>
            <a:spLocks noGrp="1"/>
          </p:cNvSpPr>
          <p:nvPr>
            <p:ph type="sldNum" sz="quarter" idx="12"/>
          </p:nvPr>
        </p:nvSpPr>
        <p:spPr/>
        <p:txBody>
          <a:bodyPr/>
          <a:lstStyle/>
          <a:p>
            <a:pPr>
              <a:defRPr/>
            </a:pPr>
            <a:fld id="{9D543B1E-641A-48F0-A0F4-DFCD11CEB8B0}" type="slidenum">
              <a:rPr lang="en-US"/>
              <a:pPr>
                <a:defRPr/>
              </a:pPr>
              <a:t>39</a:t>
            </a:fld>
            <a:endParaRPr lang="en-US"/>
          </a:p>
        </p:txBody>
      </p:sp>
      <p:sp>
        <p:nvSpPr>
          <p:cNvPr id="50181" name="Rectangle 2"/>
          <p:cNvSpPr>
            <a:spLocks noGrp="1" noChangeArrowheads="1"/>
          </p:cNvSpPr>
          <p:nvPr>
            <p:ph type="title"/>
          </p:nvPr>
        </p:nvSpPr>
        <p:spPr/>
        <p:txBody>
          <a:bodyPr/>
          <a:lstStyle/>
          <a:p>
            <a:r>
              <a:rPr lang="en-US" altLang="en-US" smtClean="0"/>
              <a:t>Introduction to R</a:t>
            </a:r>
          </a:p>
        </p:txBody>
      </p:sp>
      <p:sp>
        <p:nvSpPr>
          <p:cNvPr id="50182" name="Rectangle 14"/>
          <p:cNvSpPr>
            <a:spLocks noGrp="1" noChangeArrowheads="1"/>
          </p:cNvSpPr>
          <p:nvPr>
            <p:ph type="body" idx="1"/>
          </p:nvPr>
        </p:nvSpPr>
        <p:spPr/>
        <p:txBody>
          <a:bodyPr/>
          <a:lstStyle/>
          <a:p>
            <a:r>
              <a:rPr lang="en-US" altLang="en-US" smtClean="0"/>
              <a:t>Example of </a:t>
            </a:r>
            <a:r>
              <a:rPr lang="en-US" altLang="en-US" smtClean="0">
                <a:latin typeface="Courier New" pitchFamily="49" charset="0"/>
              </a:rPr>
              <a:t>objects(), names() &amp; summary() </a:t>
            </a:r>
          </a:p>
        </p:txBody>
      </p:sp>
      <p:sp>
        <p:nvSpPr>
          <p:cNvPr id="50183" name="Text Box 13"/>
          <p:cNvSpPr txBox="1">
            <a:spLocks noChangeArrowheads="1"/>
          </p:cNvSpPr>
          <p:nvPr/>
        </p:nvSpPr>
        <p:spPr bwMode="auto">
          <a:xfrm>
            <a:off x="1298575" y="1733550"/>
            <a:ext cx="6750050" cy="4498975"/>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a:latin typeface="Courier New" pitchFamily="49" charset="0"/>
              </a:rPr>
              <a:t>&gt; objects() </a:t>
            </a:r>
          </a:p>
          <a:p>
            <a:pPr>
              <a:spcBef>
                <a:spcPct val="0"/>
              </a:spcBef>
              <a:buFontTx/>
              <a:buNone/>
            </a:pPr>
            <a:r>
              <a:rPr lang="en-US" altLang="en-US" sz="1800">
                <a:latin typeface="Courier New" pitchFamily="49" charset="0"/>
              </a:rPr>
              <a:t>[1] "bh1996"  "mydata1" "mydata2" </a:t>
            </a:r>
          </a:p>
          <a:p>
            <a:pPr>
              <a:spcBef>
                <a:spcPct val="0"/>
              </a:spcBef>
              <a:buFontTx/>
              <a:buNone/>
            </a:pPr>
            <a:r>
              <a:rPr lang="en-US" altLang="en-US" sz="1800">
                <a:latin typeface="Courier New" pitchFamily="49" charset="0"/>
              </a:rPr>
              <a:t>[4] "output1" "output2"</a:t>
            </a:r>
          </a:p>
          <a:p>
            <a:pPr>
              <a:spcBef>
                <a:spcPct val="0"/>
              </a:spcBef>
              <a:buFontTx/>
              <a:buNone/>
            </a:pPr>
            <a:r>
              <a:rPr lang="en-US" altLang="en-US" sz="1800">
                <a:latin typeface="Courier New" pitchFamily="49" charset="0"/>
              </a:rPr>
              <a:t>&gt; names(bh1996)</a:t>
            </a:r>
          </a:p>
          <a:p>
            <a:pPr>
              <a:spcBef>
                <a:spcPct val="0"/>
              </a:spcBef>
              <a:buFontTx/>
              <a:buNone/>
            </a:pPr>
            <a:r>
              <a:rPr lang="en-US" altLang="en-US" sz="1800">
                <a:latin typeface="Courier New" pitchFamily="49" charset="0"/>
              </a:rPr>
              <a:t> [1] "GRP"      "COHES"    "G.COHES"  "W.COHES" </a:t>
            </a:r>
          </a:p>
          <a:p>
            <a:pPr>
              <a:spcBef>
                <a:spcPct val="0"/>
              </a:spcBef>
              <a:buFontTx/>
              <a:buNone/>
            </a:pPr>
            <a:r>
              <a:rPr lang="en-US" altLang="en-US" sz="1800">
                <a:latin typeface="Courier New" pitchFamily="49" charset="0"/>
              </a:rPr>
              <a:t> [5] "LEAD"     "G.LEAD"   "W.LEAD"   "HRS"     </a:t>
            </a:r>
          </a:p>
          <a:p>
            <a:pPr>
              <a:spcBef>
                <a:spcPct val="0"/>
              </a:spcBef>
              <a:buFontTx/>
              <a:buNone/>
            </a:pPr>
            <a:r>
              <a:rPr lang="en-US" altLang="en-US" sz="1800">
                <a:latin typeface="Courier New" pitchFamily="49" charset="0"/>
              </a:rPr>
              <a:t> [9] "G.HRS"    "W.HRS"    "WBEING"   "G.WBEING"</a:t>
            </a:r>
          </a:p>
          <a:p>
            <a:pPr>
              <a:spcBef>
                <a:spcPct val="0"/>
              </a:spcBef>
              <a:buFontTx/>
              <a:buNone/>
            </a:pPr>
            <a:r>
              <a:rPr lang="en-US" altLang="en-US" sz="1800">
                <a:latin typeface="Courier New" pitchFamily="49" charset="0"/>
              </a:rPr>
              <a:t>[13] "W.WBEING“</a:t>
            </a:r>
          </a:p>
          <a:p>
            <a:pPr>
              <a:spcBef>
                <a:spcPct val="0"/>
              </a:spcBef>
              <a:buFontTx/>
              <a:buNone/>
            </a:pPr>
            <a:r>
              <a:rPr lang="en-US" altLang="en-US" sz="1800">
                <a:latin typeface="Courier New" pitchFamily="49" charset="0"/>
              </a:rPr>
              <a:t>&gt; summary(bh1996)</a:t>
            </a:r>
          </a:p>
          <a:p>
            <a:pPr>
              <a:spcBef>
                <a:spcPct val="0"/>
              </a:spcBef>
              <a:buFontTx/>
              <a:buNone/>
            </a:pPr>
            <a:r>
              <a:rPr lang="en-US" altLang="en-US" sz="1800">
                <a:latin typeface="Courier New" pitchFamily="49" charset="0"/>
              </a:rPr>
              <a:t>      GRP                 COHES           </a:t>
            </a:r>
          </a:p>
          <a:p>
            <a:pPr>
              <a:spcBef>
                <a:spcPct val="0"/>
              </a:spcBef>
              <a:buFontTx/>
              <a:buNone/>
            </a:pPr>
            <a:r>
              <a:rPr lang="en-US" altLang="en-US" sz="1800">
                <a:latin typeface="Courier New" pitchFamily="49" charset="0"/>
              </a:rPr>
              <a:t> Min.   : 1.00        Min.   :1.000       </a:t>
            </a:r>
          </a:p>
          <a:p>
            <a:pPr>
              <a:spcBef>
                <a:spcPct val="0"/>
              </a:spcBef>
              <a:buFontTx/>
              <a:buNone/>
            </a:pPr>
            <a:r>
              <a:rPr lang="en-US" altLang="en-US" sz="1800">
                <a:latin typeface="Courier New" pitchFamily="49" charset="0"/>
              </a:rPr>
              <a:t> 1st Qu.:30.00        1st Qu.:2.500       </a:t>
            </a:r>
          </a:p>
          <a:p>
            <a:pPr>
              <a:spcBef>
                <a:spcPct val="0"/>
              </a:spcBef>
              <a:buFontTx/>
              <a:buNone/>
            </a:pPr>
            <a:r>
              <a:rPr lang="en-US" altLang="en-US" sz="1800">
                <a:latin typeface="Courier New" pitchFamily="49" charset="0"/>
              </a:rPr>
              <a:t> Median :59.00        Median :3.125       </a:t>
            </a:r>
          </a:p>
          <a:p>
            <a:pPr>
              <a:spcBef>
                <a:spcPct val="0"/>
              </a:spcBef>
              <a:buFontTx/>
              <a:buNone/>
            </a:pPr>
            <a:r>
              <a:rPr lang="en-US" altLang="en-US" sz="1800">
                <a:latin typeface="Courier New" pitchFamily="49" charset="0"/>
              </a:rPr>
              <a:t> Mean   :55.72        Mean   :3.067       </a:t>
            </a:r>
          </a:p>
          <a:p>
            <a:pPr>
              <a:spcBef>
                <a:spcPct val="0"/>
              </a:spcBef>
              <a:buFontTx/>
              <a:buNone/>
            </a:pPr>
            <a:r>
              <a:rPr lang="en-US" altLang="en-US" sz="1800">
                <a:latin typeface="Courier New" pitchFamily="49" charset="0"/>
              </a:rPr>
              <a:t> 3rd Qu.:84.00        3rd Qu.:3.750       </a:t>
            </a:r>
          </a:p>
          <a:p>
            <a:pPr>
              <a:spcBef>
                <a:spcPct val="0"/>
              </a:spcBef>
              <a:buFontTx/>
              <a:buNone/>
            </a:pPr>
            <a:r>
              <a:rPr lang="en-US" altLang="en-US" sz="1800">
                <a:latin typeface="Courier New" pitchFamily="49" charset="0"/>
              </a:rPr>
              <a:t> Max.   :99.00        Max.   :5.000</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F9B682AE-99D6-4B10-A8EB-6EFAB09E088F}" type="slidenum">
              <a:rPr lang="en-US"/>
              <a:pPr>
                <a:defRPr/>
              </a:pPr>
              <a:t>4</a:t>
            </a:fld>
            <a:endParaRPr lang="en-US"/>
          </a:p>
        </p:txBody>
      </p:sp>
      <p:sp>
        <p:nvSpPr>
          <p:cNvPr id="4101" name="Rectangle 2"/>
          <p:cNvSpPr>
            <a:spLocks noGrp="1" noChangeArrowheads="1"/>
          </p:cNvSpPr>
          <p:nvPr>
            <p:ph type="title"/>
          </p:nvPr>
        </p:nvSpPr>
        <p:spPr/>
        <p:txBody>
          <a:bodyPr/>
          <a:lstStyle/>
          <a:p>
            <a:r>
              <a:rPr lang="en-US" altLang="en-US" smtClean="0"/>
              <a:t>Course Overview</a:t>
            </a:r>
          </a:p>
        </p:txBody>
      </p:sp>
      <p:sp>
        <p:nvSpPr>
          <p:cNvPr id="4102" name="Rectangle 3"/>
          <p:cNvSpPr>
            <a:spLocks noGrp="1" noChangeArrowheads="1"/>
          </p:cNvSpPr>
          <p:nvPr>
            <p:ph type="body" idx="1"/>
          </p:nvPr>
        </p:nvSpPr>
        <p:spPr/>
        <p:txBody>
          <a:bodyPr/>
          <a:lstStyle/>
          <a:p>
            <a:r>
              <a:rPr lang="en-US" altLang="en-US" dirty="0" smtClean="0"/>
              <a:t>Course is a challenge</a:t>
            </a:r>
          </a:p>
          <a:p>
            <a:pPr lvl="1"/>
            <a:r>
              <a:rPr lang="en-US" altLang="en-US" dirty="0" smtClean="0"/>
              <a:t>Concepts are involved and we cover a lot of ground</a:t>
            </a:r>
          </a:p>
          <a:p>
            <a:pPr lvl="1"/>
            <a:r>
              <a:rPr lang="en-US" altLang="en-US" dirty="0" smtClean="0"/>
              <a:t>The R language can be difficult particularly if you were recently introduced to it</a:t>
            </a:r>
          </a:p>
          <a:p>
            <a:r>
              <a:rPr lang="en-US" altLang="en-US" dirty="0" smtClean="0"/>
              <a:t>What I want from you</a:t>
            </a:r>
          </a:p>
          <a:p>
            <a:pPr lvl="1"/>
            <a:r>
              <a:rPr lang="en-US" altLang="en-US" dirty="0" smtClean="0"/>
              <a:t>Do </a:t>
            </a:r>
            <a:r>
              <a:rPr lang="en-US" altLang="en-US" u="sng" dirty="0" smtClean="0"/>
              <a:t>not</a:t>
            </a:r>
            <a:r>
              <a:rPr lang="en-US" altLang="en-US" dirty="0" smtClean="0"/>
              <a:t> over-emphasize the R program.  Make sure you get the theoretical concepts!</a:t>
            </a:r>
          </a:p>
          <a:p>
            <a:pPr lvl="1"/>
            <a:r>
              <a:rPr lang="en-US" altLang="en-US" dirty="0" smtClean="0"/>
              <a:t>Help your neighbor with exercises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A9B3E3E9-8ADB-4A82-8252-CDCC6C67A36F}" type="slidenum">
              <a:rPr lang="en-US"/>
              <a:pPr>
                <a:defRPr/>
              </a:pPr>
              <a:t>40</a:t>
            </a:fld>
            <a:endParaRPr lang="en-US"/>
          </a:p>
        </p:txBody>
      </p:sp>
      <p:sp>
        <p:nvSpPr>
          <p:cNvPr id="51205" name="Rectangle 2"/>
          <p:cNvSpPr>
            <a:spLocks noGrp="1" noChangeArrowheads="1"/>
          </p:cNvSpPr>
          <p:nvPr>
            <p:ph type="title"/>
          </p:nvPr>
        </p:nvSpPr>
        <p:spPr/>
        <p:txBody>
          <a:bodyPr/>
          <a:lstStyle/>
          <a:p>
            <a:r>
              <a:rPr lang="en-US" altLang="en-US" smtClean="0"/>
              <a:t>Introduction to R</a:t>
            </a:r>
          </a:p>
        </p:txBody>
      </p:sp>
      <p:sp>
        <p:nvSpPr>
          <p:cNvPr id="51206" name="Rectangle 3"/>
          <p:cNvSpPr>
            <a:spLocks noGrp="1" noChangeArrowheads="1"/>
          </p:cNvSpPr>
          <p:nvPr>
            <p:ph type="body" idx="1"/>
          </p:nvPr>
        </p:nvSpPr>
        <p:spPr/>
        <p:txBody>
          <a:bodyPr/>
          <a:lstStyle/>
          <a:p>
            <a:r>
              <a:rPr lang="en-US" altLang="en-US" dirty="0" smtClean="0">
                <a:cs typeface="Times New Roman" pitchFamily="18" charset="0"/>
              </a:rPr>
              <a:t>We will be interested primarily in three packages.</a:t>
            </a:r>
          </a:p>
          <a:p>
            <a:pPr lvl="1"/>
            <a:r>
              <a:rPr lang="en-US" altLang="en-US" dirty="0" smtClean="0"/>
              <a:t>multilevel 2.5 (</a:t>
            </a:r>
            <a:r>
              <a:rPr lang="en-US" altLang="en-US" dirty="0" err="1" smtClean="0"/>
              <a:t>Bliese</a:t>
            </a:r>
            <a:r>
              <a:rPr lang="en-US" altLang="en-US" dirty="0" smtClean="0"/>
              <a:t>, 2013)</a:t>
            </a:r>
          </a:p>
          <a:p>
            <a:pPr lvl="2"/>
            <a:r>
              <a:rPr lang="en-US" altLang="en-US" dirty="0" smtClean="0"/>
              <a:t>Manipulation of data</a:t>
            </a:r>
          </a:p>
          <a:p>
            <a:pPr lvl="1"/>
            <a:r>
              <a:rPr lang="en-US" altLang="en-US" dirty="0" err="1" smtClean="0"/>
              <a:t>nlme</a:t>
            </a:r>
            <a:r>
              <a:rPr lang="en-US" altLang="en-US" dirty="0" smtClean="0"/>
              <a:t> (</a:t>
            </a:r>
            <a:r>
              <a:rPr lang="en-US" altLang="en-US" dirty="0" err="1" smtClean="0"/>
              <a:t>Pinheiro</a:t>
            </a:r>
            <a:r>
              <a:rPr lang="en-US" altLang="en-US" dirty="0" smtClean="0"/>
              <a:t> and Bates, 2000)</a:t>
            </a:r>
          </a:p>
          <a:p>
            <a:pPr lvl="2"/>
            <a:r>
              <a:rPr lang="en-US" altLang="en-US" dirty="0" smtClean="0"/>
              <a:t>Mixed Effects Models for Multilevel Modeling and Growth Modeling</a:t>
            </a:r>
          </a:p>
          <a:p>
            <a:pPr lvl="1"/>
            <a:r>
              <a:rPr lang="en-US" altLang="en-US" dirty="0" smtClean="0"/>
              <a:t>lme4 (Bates, 2010)</a:t>
            </a:r>
          </a:p>
          <a:p>
            <a:pPr lvl="2"/>
            <a:r>
              <a:rPr lang="en-US" altLang="en-US" dirty="0" smtClean="0"/>
              <a:t>Generalized Linear Mixed Effects Models (</a:t>
            </a:r>
            <a:r>
              <a:rPr lang="en-US" altLang="en-US" dirty="0" err="1" smtClean="0"/>
              <a:t>glmms</a:t>
            </a:r>
            <a:r>
              <a:rPr lang="en-US" altLang="en-US" dirty="0" smtClean="0"/>
              <a:t>) for dichotomous outcomes</a:t>
            </a:r>
          </a:p>
          <a:p>
            <a:pPr lvl="1"/>
            <a:endParaRPr lang="en-US" altLang="en-US" dirty="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7" name="Slide Number Placeholder 5"/>
          <p:cNvSpPr>
            <a:spLocks noGrp="1"/>
          </p:cNvSpPr>
          <p:nvPr>
            <p:ph type="sldNum" sz="quarter" idx="12"/>
          </p:nvPr>
        </p:nvSpPr>
        <p:spPr/>
        <p:txBody>
          <a:bodyPr/>
          <a:lstStyle/>
          <a:p>
            <a:pPr>
              <a:defRPr/>
            </a:pPr>
            <a:fld id="{9A182985-A0FB-4598-A9DC-3A61054F8D18}" type="slidenum">
              <a:rPr lang="en-US"/>
              <a:pPr>
                <a:defRPr/>
              </a:pPr>
              <a:t>41</a:t>
            </a:fld>
            <a:endParaRPr lang="en-US"/>
          </a:p>
        </p:txBody>
      </p:sp>
      <p:sp>
        <p:nvSpPr>
          <p:cNvPr id="52229" name="Rectangle 2"/>
          <p:cNvSpPr>
            <a:spLocks noGrp="1" noChangeArrowheads="1"/>
          </p:cNvSpPr>
          <p:nvPr>
            <p:ph type="title"/>
          </p:nvPr>
        </p:nvSpPr>
        <p:spPr/>
        <p:txBody>
          <a:bodyPr/>
          <a:lstStyle/>
          <a:p>
            <a:r>
              <a:rPr lang="en-US" altLang="en-US" smtClean="0"/>
              <a:t>Introduction to R</a:t>
            </a:r>
          </a:p>
        </p:txBody>
      </p:sp>
      <p:sp>
        <p:nvSpPr>
          <p:cNvPr id="52230" name="Rectangle 3"/>
          <p:cNvSpPr>
            <a:spLocks noGrp="1" noChangeArrowheads="1"/>
          </p:cNvSpPr>
          <p:nvPr>
            <p:ph type="body" idx="1"/>
          </p:nvPr>
        </p:nvSpPr>
        <p:spPr/>
        <p:txBody>
          <a:bodyPr/>
          <a:lstStyle/>
          <a:p>
            <a:r>
              <a:rPr lang="en-US" altLang="en-US" smtClean="0">
                <a:cs typeface="Times New Roman" pitchFamily="18" charset="0"/>
              </a:rPr>
              <a:t>Packages are attached using the "</a:t>
            </a:r>
            <a:r>
              <a:rPr lang="en-US" altLang="en-US" smtClean="0">
                <a:latin typeface="Courier New" pitchFamily="49" charset="0"/>
                <a:cs typeface="Times New Roman" pitchFamily="18" charset="0"/>
              </a:rPr>
              <a:t>library()</a:t>
            </a:r>
            <a:r>
              <a:rPr lang="en-US" altLang="en-US" smtClean="0">
                <a:cs typeface="Times New Roman" pitchFamily="18" charset="0"/>
              </a:rPr>
              <a:t>" command:</a:t>
            </a:r>
          </a:p>
          <a:p>
            <a:r>
              <a:rPr lang="en-US" altLang="en-US" smtClean="0">
                <a:cs typeface="Times New Roman" pitchFamily="18" charset="0"/>
              </a:rPr>
              <a:t>To see what packages are available in the search path use the "</a:t>
            </a:r>
            <a:r>
              <a:rPr lang="en-US" altLang="en-US" smtClean="0">
                <a:latin typeface="Courier New" pitchFamily="49" charset="0"/>
                <a:cs typeface="Times New Roman" pitchFamily="18" charset="0"/>
              </a:rPr>
              <a:t>search()</a:t>
            </a:r>
            <a:r>
              <a:rPr lang="en-US" altLang="en-US" smtClean="0">
                <a:cs typeface="Times New Roman" pitchFamily="18" charset="0"/>
              </a:rPr>
              <a:t>" command:</a:t>
            </a:r>
          </a:p>
        </p:txBody>
      </p:sp>
      <p:sp>
        <p:nvSpPr>
          <p:cNvPr id="52231" name="Text Box 4"/>
          <p:cNvSpPr txBox="1">
            <a:spLocks noChangeArrowheads="1"/>
          </p:cNvSpPr>
          <p:nvPr/>
        </p:nvSpPr>
        <p:spPr bwMode="auto">
          <a:xfrm>
            <a:off x="1184275" y="3038475"/>
            <a:ext cx="6477000" cy="2027238"/>
          </a:xfrm>
          <a:prstGeom prst="rect">
            <a:avLst/>
          </a:prstGeom>
          <a:gradFill rotWithShape="1">
            <a:gsLst>
              <a:gs pos="0">
                <a:srgbClr val="F4F4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a:latin typeface="Courier New" pitchFamily="49" charset="0"/>
              </a:rPr>
              <a:t>&gt;library(multilevel)</a:t>
            </a:r>
          </a:p>
          <a:p>
            <a:pPr>
              <a:spcBef>
                <a:spcPct val="0"/>
              </a:spcBef>
              <a:buFontTx/>
              <a:buNone/>
            </a:pPr>
            <a:r>
              <a:rPr lang="en-US" altLang="en-US" sz="1800">
                <a:latin typeface="Courier New" pitchFamily="49" charset="0"/>
              </a:rPr>
              <a:t>&gt; search()</a:t>
            </a:r>
          </a:p>
          <a:p>
            <a:pPr>
              <a:spcBef>
                <a:spcPct val="0"/>
              </a:spcBef>
              <a:buFontTx/>
              <a:buNone/>
            </a:pPr>
            <a:r>
              <a:rPr lang="en-US" altLang="en-US" sz="1800">
                <a:latin typeface="Courier New" pitchFamily="49" charset="0"/>
              </a:rPr>
              <a:t> [1] ".GlobalEnv"         "package:multilevel"</a:t>
            </a:r>
          </a:p>
          <a:p>
            <a:pPr>
              <a:spcBef>
                <a:spcPct val="0"/>
              </a:spcBef>
              <a:buFontTx/>
              <a:buNone/>
            </a:pPr>
            <a:r>
              <a:rPr lang="en-US" altLang="en-US" sz="1800">
                <a:latin typeface="Courier New" pitchFamily="49" charset="0"/>
              </a:rPr>
              <a:t> [3] "package:methods"    "package:stats"     </a:t>
            </a:r>
          </a:p>
          <a:p>
            <a:pPr>
              <a:spcBef>
                <a:spcPct val="0"/>
              </a:spcBef>
              <a:buFontTx/>
              <a:buNone/>
            </a:pPr>
            <a:r>
              <a:rPr lang="en-US" altLang="en-US" sz="1800">
                <a:latin typeface="Courier New" pitchFamily="49" charset="0"/>
              </a:rPr>
              <a:t> [5] "package:graphics"   "package:grDevices" </a:t>
            </a:r>
          </a:p>
          <a:p>
            <a:pPr>
              <a:spcBef>
                <a:spcPct val="0"/>
              </a:spcBef>
              <a:buFontTx/>
              <a:buNone/>
            </a:pPr>
            <a:r>
              <a:rPr lang="en-US" altLang="en-US" sz="1800">
                <a:latin typeface="Courier New" pitchFamily="49" charset="0"/>
              </a:rPr>
              <a:t> [7] "package:utils"      "package:datasets"  </a:t>
            </a:r>
          </a:p>
          <a:p>
            <a:pPr>
              <a:spcBef>
                <a:spcPct val="0"/>
              </a:spcBef>
              <a:buFontTx/>
              <a:buNone/>
            </a:pPr>
            <a:r>
              <a:rPr lang="en-US" altLang="en-US" sz="1800">
                <a:latin typeface="Courier New" pitchFamily="49" charset="0"/>
              </a:rPr>
              <a:t> [9] "Autoloads"          "package:base"</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7FFD19F0-8360-4F2F-94F1-F57286E8D03F}" type="slidenum">
              <a:rPr lang="en-US"/>
              <a:pPr>
                <a:defRPr/>
              </a:pPr>
              <a:t>42</a:t>
            </a:fld>
            <a:endParaRPr lang="en-US"/>
          </a:p>
        </p:txBody>
      </p:sp>
      <p:sp>
        <p:nvSpPr>
          <p:cNvPr id="53253" name="Rectangle 2"/>
          <p:cNvSpPr>
            <a:spLocks noGrp="1" noChangeArrowheads="1"/>
          </p:cNvSpPr>
          <p:nvPr>
            <p:ph type="title"/>
          </p:nvPr>
        </p:nvSpPr>
        <p:spPr/>
        <p:txBody>
          <a:bodyPr/>
          <a:lstStyle/>
          <a:p>
            <a:r>
              <a:rPr lang="en-US" altLang="en-US" smtClean="0"/>
              <a:t>Introduction to R</a:t>
            </a:r>
          </a:p>
        </p:txBody>
      </p:sp>
      <p:sp>
        <p:nvSpPr>
          <p:cNvPr id="53254" name="Rectangle 3"/>
          <p:cNvSpPr>
            <a:spLocks noGrp="1" noChangeArrowheads="1"/>
          </p:cNvSpPr>
          <p:nvPr>
            <p:ph type="body" idx="1"/>
          </p:nvPr>
        </p:nvSpPr>
        <p:spPr/>
        <p:txBody>
          <a:bodyPr/>
          <a:lstStyle/>
          <a:p>
            <a:r>
              <a:rPr lang="en-US" altLang="en-US" smtClean="0">
                <a:cs typeface="Times New Roman" pitchFamily="18" charset="0"/>
              </a:rPr>
              <a:t>Important features </a:t>
            </a:r>
          </a:p>
          <a:p>
            <a:pPr lvl="1"/>
            <a:r>
              <a:rPr lang="en-US" altLang="en-US" smtClean="0"/>
              <a:t>R is case sensitive</a:t>
            </a:r>
          </a:p>
          <a:p>
            <a:pPr lvl="2"/>
            <a:r>
              <a:rPr lang="en-US" altLang="en-US" smtClean="0">
                <a:latin typeface="Courier New" pitchFamily="49" charset="0"/>
              </a:rPr>
              <a:t>Data1</a:t>
            </a:r>
            <a:r>
              <a:rPr lang="en-US" altLang="en-US" smtClean="0"/>
              <a:t> is different from </a:t>
            </a:r>
            <a:r>
              <a:rPr lang="en-US" altLang="en-US" smtClean="0">
                <a:latin typeface="Courier New" pitchFamily="49" charset="0"/>
              </a:rPr>
              <a:t>DATA1</a:t>
            </a:r>
          </a:p>
          <a:p>
            <a:pPr lvl="1"/>
            <a:r>
              <a:rPr lang="en-US" altLang="en-US" smtClean="0"/>
              <a:t>Analyses are done as a series of steps, with intermediate results being stored in objects</a:t>
            </a:r>
          </a:p>
          <a:p>
            <a:pPr lvl="1"/>
            <a:r>
              <a:rPr lang="en-US" altLang="en-US" smtClean="0"/>
              <a:t>Assignment are made using “</a:t>
            </a:r>
            <a:r>
              <a:rPr lang="en-US" altLang="en-US" smtClean="0">
                <a:latin typeface="Courier New" pitchFamily="49" charset="0"/>
              </a:rPr>
              <a:t>&lt;-</a:t>
            </a:r>
            <a:r>
              <a:rPr lang="en-US" altLang="en-US" smtClean="0"/>
              <a:t>”</a:t>
            </a:r>
          </a:p>
          <a:p>
            <a:pPr lvl="2">
              <a:buFontTx/>
              <a:buNone/>
            </a:pPr>
            <a:r>
              <a:rPr lang="en-US" altLang="en-US" smtClean="0"/>
              <a:t>&gt;</a:t>
            </a:r>
            <a:r>
              <a:rPr lang="en-US" altLang="en-US" smtClean="0">
                <a:latin typeface="Courier New" pitchFamily="49" charset="0"/>
              </a:rPr>
              <a:t>DATA&lt;-1:10</a:t>
            </a:r>
          </a:p>
          <a:p>
            <a:pPr lvl="1"/>
            <a:r>
              <a:rPr lang="en-US" altLang="en-US" smtClean="0"/>
              <a:t>Functions are performed on the object within parentheses</a:t>
            </a:r>
          </a:p>
          <a:p>
            <a:pPr lvl="2">
              <a:buFontTx/>
              <a:buNone/>
            </a:pPr>
            <a:r>
              <a:rPr lang="en-US" altLang="en-US" smtClean="0"/>
              <a:t>&gt; </a:t>
            </a:r>
            <a:r>
              <a:rPr lang="en-US" altLang="en-US" smtClean="0">
                <a:latin typeface="Courier New" pitchFamily="49" charset="0"/>
              </a:rPr>
              <a:t>mean(DATA)</a:t>
            </a:r>
          </a:p>
          <a:p>
            <a:pPr lvl="2">
              <a:buFontTx/>
              <a:buNone/>
            </a:pPr>
            <a:r>
              <a:rPr lang="en-US" altLang="en-US" smtClean="0">
                <a:latin typeface="Courier New" pitchFamily="49" charset="0"/>
              </a:rPr>
              <a:t>[1] 5.5</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4C258F3D-0AB8-4C2E-AF36-0665B262847B}" type="slidenum">
              <a:rPr lang="en-US"/>
              <a:pPr>
                <a:defRPr/>
              </a:pPr>
              <a:t>43</a:t>
            </a:fld>
            <a:endParaRPr lang="en-US"/>
          </a:p>
        </p:txBody>
      </p:sp>
      <p:sp>
        <p:nvSpPr>
          <p:cNvPr id="54277" name="Rectangle 2"/>
          <p:cNvSpPr>
            <a:spLocks noGrp="1" noChangeArrowheads="1"/>
          </p:cNvSpPr>
          <p:nvPr>
            <p:ph type="title"/>
          </p:nvPr>
        </p:nvSpPr>
        <p:spPr/>
        <p:txBody>
          <a:bodyPr/>
          <a:lstStyle/>
          <a:p>
            <a:r>
              <a:rPr lang="en-US" altLang="en-US" smtClean="0"/>
              <a:t>Introduction to R</a:t>
            </a:r>
          </a:p>
        </p:txBody>
      </p:sp>
      <p:sp>
        <p:nvSpPr>
          <p:cNvPr id="54278" name="Rectangle 3"/>
          <p:cNvSpPr>
            <a:spLocks noGrp="1" noChangeArrowheads="1"/>
          </p:cNvSpPr>
          <p:nvPr>
            <p:ph type="body" idx="1"/>
          </p:nvPr>
        </p:nvSpPr>
        <p:spPr/>
        <p:txBody>
          <a:bodyPr/>
          <a:lstStyle/>
          <a:p>
            <a:r>
              <a:rPr lang="en-US" altLang="en-US" smtClean="0">
                <a:cs typeface="Times New Roman" pitchFamily="18" charset="0"/>
              </a:rPr>
              <a:t>Important Features (cont.)</a:t>
            </a:r>
          </a:p>
          <a:p>
            <a:pPr lvl="1"/>
            <a:r>
              <a:rPr lang="en-US" altLang="en-US" smtClean="0"/>
              <a:t>Statistical models are identified with formulas:</a:t>
            </a:r>
          </a:p>
          <a:p>
            <a:pPr lvl="2"/>
            <a:r>
              <a:rPr lang="en-US" altLang="en-US" smtClean="0">
                <a:latin typeface="Courier New" pitchFamily="49" charset="0"/>
              </a:rPr>
              <a:t>DV~IV1+IV2</a:t>
            </a:r>
            <a:r>
              <a:rPr lang="en-US" altLang="en-US" smtClean="0"/>
              <a:t> (main effects only)</a:t>
            </a:r>
          </a:p>
          <a:p>
            <a:pPr lvl="2"/>
            <a:r>
              <a:rPr lang="en-US" altLang="en-US" smtClean="0">
                <a:latin typeface="Courier New" pitchFamily="49" charset="0"/>
              </a:rPr>
              <a:t>DV~IV1*IV2</a:t>
            </a:r>
            <a:r>
              <a:rPr lang="en-US" altLang="en-US" smtClean="0"/>
              <a:t> (main effects and 2 way interaction)</a:t>
            </a:r>
          </a:p>
          <a:p>
            <a:pPr lvl="1"/>
            <a:r>
              <a:rPr lang="en-US" altLang="en-US" smtClean="0"/>
              <a:t>Ordinary Least Squares Regression (linear model) would be specified as</a:t>
            </a:r>
          </a:p>
          <a:p>
            <a:pPr lvl="2">
              <a:buFontTx/>
              <a:buNone/>
            </a:pPr>
            <a:r>
              <a:rPr lang="en-US" altLang="en-US" smtClean="0"/>
              <a:t>&gt;</a:t>
            </a:r>
            <a:r>
              <a:rPr lang="en-US" altLang="en-US" smtClean="0">
                <a:latin typeface="Courier New" pitchFamily="49" charset="0"/>
              </a:rPr>
              <a:t>OLS.MODEL&lt;-lm(DV~IV1+IV2+IV3)</a:t>
            </a:r>
          </a:p>
          <a:p>
            <a:pPr lvl="1"/>
            <a:r>
              <a:rPr lang="en-US" altLang="en-US" smtClean="0"/>
              <a:t>To get results use the summary command:</a:t>
            </a:r>
          </a:p>
          <a:p>
            <a:pPr lvl="2">
              <a:buFontTx/>
              <a:buNone/>
            </a:pPr>
            <a:r>
              <a:rPr lang="en-US" altLang="en-US" smtClean="0"/>
              <a:t>&gt;</a:t>
            </a:r>
            <a:r>
              <a:rPr lang="en-US" altLang="en-US" smtClean="0">
                <a:latin typeface="Courier New" pitchFamily="49" charset="0"/>
              </a:rPr>
              <a:t>summary(OLS.MODEL)</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97AC948F-2573-45CB-8B2D-8CF613D17AC0}" type="slidenum">
              <a:rPr lang="en-US"/>
              <a:pPr>
                <a:defRPr/>
              </a:pPr>
              <a:t>44</a:t>
            </a:fld>
            <a:endParaRPr lang="en-US"/>
          </a:p>
        </p:txBody>
      </p:sp>
      <p:sp>
        <p:nvSpPr>
          <p:cNvPr id="55301" name="Rectangle 3"/>
          <p:cNvSpPr>
            <a:spLocks noGrp="1" noChangeArrowheads="1"/>
          </p:cNvSpPr>
          <p:nvPr>
            <p:ph type="body" idx="1"/>
          </p:nvPr>
        </p:nvSpPr>
        <p:spPr/>
        <p:txBody>
          <a:bodyPr/>
          <a:lstStyle/>
          <a:p>
            <a:r>
              <a:rPr lang="en-US" altLang="en-US" smtClean="0">
                <a:cs typeface="Times New Roman" pitchFamily="18" charset="0"/>
              </a:rPr>
              <a:t>While R has powerful data manipulation functions, users may be more comfortable using SPSS, SAS or EXCEL to prepare R </a:t>
            </a:r>
            <a:r>
              <a:rPr lang="en-US" altLang="en-US" u="sng" smtClean="0">
                <a:cs typeface="Times New Roman" pitchFamily="18" charset="0"/>
              </a:rPr>
              <a:t>data frames</a:t>
            </a:r>
            <a:endParaRPr lang="en-US" altLang="en-US" smtClean="0">
              <a:cs typeface="Times New Roman" pitchFamily="18" charset="0"/>
            </a:endParaRPr>
          </a:p>
          <a:p>
            <a:pPr lvl="1"/>
            <a:r>
              <a:rPr lang="en-US" altLang="en-US" smtClean="0">
                <a:cs typeface="Times New Roman" pitchFamily="18" charset="0"/>
              </a:rPr>
              <a:t>Data frames are data objects</a:t>
            </a:r>
          </a:p>
          <a:p>
            <a:pPr lvl="2"/>
            <a:r>
              <a:rPr lang="en-US" altLang="en-US" smtClean="0">
                <a:cs typeface="Times New Roman" pitchFamily="18" charset="0"/>
              </a:rPr>
              <a:t>Columns contain variables</a:t>
            </a:r>
          </a:p>
          <a:p>
            <a:pPr lvl="2"/>
            <a:r>
              <a:rPr lang="en-US" altLang="en-US" smtClean="0">
                <a:cs typeface="Times New Roman" pitchFamily="18" charset="0"/>
              </a:rPr>
              <a:t>Rows contain observations</a:t>
            </a:r>
          </a:p>
          <a:p>
            <a:r>
              <a:rPr lang="en-US" altLang="en-US" smtClean="0">
                <a:cs typeface="Times New Roman" pitchFamily="18" charset="0"/>
              </a:rPr>
              <a:t>R can easily import data into data frames from EXCEL or SPSS files.</a:t>
            </a:r>
            <a:endParaRPr lang="en-US" altLang="en-US" smtClean="0"/>
          </a:p>
        </p:txBody>
      </p:sp>
      <p:sp>
        <p:nvSpPr>
          <p:cNvPr id="55302" name="Rectangle 2"/>
          <p:cNvSpPr>
            <a:spLocks noGrp="1" noChangeArrowheads="1"/>
          </p:cNvSpPr>
          <p:nvPr>
            <p:ph type="title"/>
          </p:nvPr>
        </p:nvSpPr>
        <p:spPr/>
        <p:txBody>
          <a:bodyPr/>
          <a:lstStyle/>
          <a:p>
            <a:r>
              <a:rPr lang="en-US" altLang="en-US" smtClean="0"/>
              <a:t>Introduction to R</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3"/>
          <p:cNvSpPr>
            <a:spLocks noGrp="1"/>
          </p:cNvSpPr>
          <p:nvPr>
            <p:ph type="ftr" sz="quarter" idx="11"/>
          </p:nvPr>
        </p:nvSpPr>
        <p:spPr/>
        <p:txBody>
          <a:bodyPr/>
          <a:lstStyle/>
          <a:p>
            <a:pPr>
              <a:defRPr/>
            </a:pPr>
            <a:r>
              <a:rPr lang="en-US"/>
              <a:t>Copyright Paul D. Bliese</a:t>
            </a:r>
          </a:p>
        </p:txBody>
      </p:sp>
      <p:sp>
        <p:nvSpPr>
          <p:cNvPr id="7" name="Slide Number Placeholder 4"/>
          <p:cNvSpPr>
            <a:spLocks noGrp="1"/>
          </p:cNvSpPr>
          <p:nvPr>
            <p:ph type="sldNum" sz="quarter" idx="12"/>
          </p:nvPr>
        </p:nvSpPr>
        <p:spPr/>
        <p:txBody>
          <a:bodyPr/>
          <a:lstStyle/>
          <a:p>
            <a:pPr>
              <a:defRPr/>
            </a:pPr>
            <a:fld id="{DC607A6A-0729-4BE4-9AA0-1116BD55AC1A}" type="slidenum">
              <a:rPr lang="en-US"/>
              <a:pPr>
                <a:defRPr/>
              </a:pPr>
              <a:t>45</a:t>
            </a:fld>
            <a:endParaRPr lang="en-US"/>
          </a:p>
        </p:txBody>
      </p:sp>
      <p:sp>
        <p:nvSpPr>
          <p:cNvPr id="56325" name="Rectangle 2"/>
          <p:cNvSpPr>
            <a:spLocks noChangeArrowheads="1"/>
          </p:cNvSpPr>
          <p:nvPr/>
        </p:nvSpPr>
        <p:spPr bwMode="auto">
          <a:xfrm>
            <a:off x="384175" y="1862138"/>
            <a:ext cx="4387850" cy="3000375"/>
          </a:xfrm>
          <a:prstGeom prst="rect">
            <a:avLst/>
          </a:prstGeom>
          <a:gradFill rotWithShape="1">
            <a:gsLst>
              <a:gs pos="0">
                <a:srgbClr val="F6F6FF"/>
              </a:gs>
              <a:gs pos="100000">
                <a:srgbClr val="CCCCFF"/>
              </a:gs>
            </a:gsLst>
            <a:lin ang="5400000" scaled="1"/>
          </a:gradFill>
          <a:ln w="12700">
            <a:solidFill>
              <a:srgbClr val="3333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000">
                <a:latin typeface="Courier New" pitchFamily="49" charset="0"/>
              </a:rPr>
              <a:t>library(multilevel)</a:t>
            </a:r>
          </a:p>
          <a:p>
            <a:pPr>
              <a:spcBef>
                <a:spcPct val="0"/>
              </a:spcBef>
              <a:buFontTx/>
              <a:buNone/>
            </a:pPr>
            <a:r>
              <a:rPr lang="en-US" altLang="en-US" sz="1000">
                <a:latin typeface="Courier New" pitchFamily="49" charset="0"/>
              </a:rPr>
              <a:t>data(lq2002)</a:t>
            </a:r>
          </a:p>
          <a:p>
            <a:pPr>
              <a:spcBef>
                <a:spcPct val="0"/>
              </a:spcBef>
              <a:buFontTx/>
              <a:buNone/>
            </a:pPr>
            <a:r>
              <a:rPr lang="en-US" altLang="en-US" sz="1000">
                <a:latin typeface="Courier New" pitchFamily="49" charset="0"/>
              </a:rPr>
              <a:t>TDAT&lt;-lq2002[!duplicated(lq2002$COMPID),]</a:t>
            </a:r>
          </a:p>
          <a:p>
            <a:pPr>
              <a:spcBef>
                <a:spcPct val="0"/>
              </a:spcBef>
              <a:buFontTx/>
              <a:buNone/>
            </a:pPr>
            <a:endParaRPr lang="en-US" altLang="en-US" sz="1000">
              <a:latin typeface="Courier New" pitchFamily="49" charset="0"/>
            </a:endParaRPr>
          </a:p>
          <a:p>
            <a:pPr>
              <a:spcBef>
                <a:spcPct val="0"/>
              </a:spcBef>
              <a:buFontTx/>
              <a:buNone/>
            </a:pPr>
            <a:r>
              <a:rPr lang="en-US" altLang="en-US" sz="1000">
                <a:latin typeface="Courier New" pitchFamily="49" charset="0"/>
              </a:rPr>
              <a:t>library(lattice)</a:t>
            </a:r>
          </a:p>
          <a:p>
            <a:pPr>
              <a:spcBef>
                <a:spcPct val="0"/>
              </a:spcBef>
              <a:buFontTx/>
              <a:buNone/>
            </a:pPr>
            <a:r>
              <a:rPr lang="en-US" altLang="en-US" sz="1000">
                <a:latin typeface="Courier New" pitchFamily="49" charset="0"/>
              </a:rPr>
              <a:t>tmod&lt;-lm(GHOSTILE~GLEAD*GTSIG,data=TDAT)</a:t>
            </a:r>
          </a:p>
          <a:p>
            <a:pPr>
              <a:spcBef>
                <a:spcPct val="0"/>
              </a:spcBef>
              <a:buFontTx/>
              <a:buNone/>
            </a:pPr>
            <a:r>
              <a:rPr lang="en-US" altLang="en-US" sz="1000">
                <a:latin typeface="Courier New" pitchFamily="49" charset="0"/>
              </a:rPr>
              <a:t>TTM&lt;-seq(min(TDAT$GLEAD),max(TDAT$GLEAD),length=25)</a:t>
            </a:r>
          </a:p>
          <a:p>
            <a:pPr>
              <a:spcBef>
                <a:spcPct val="0"/>
              </a:spcBef>
              <a:buFontTx/>
              <a:buNone/>
            </a:pPr>
            <a:r>
              <a:rPr lang="en-US" altLang="en-US" sz="1000">
                <a:latin typeface="Courier New" pitchFamily="49" charset="0"/>
              </a:rPr>
              <a:t>TTV&lt;-seq(min(TDAT$GTSIG),max(TDAT$GTSIG),length=25)</a:t>
            </a:r>
          </a:p>
          <a:p>
            <a:pPr>
              <a:spcBef>
                <a:spcPct val="0"/>
              </a:spcBef>
              <a:buFontTx/>
              <a:buNone/>
            </a:pPr>
            <a:r>
              <a:rPr lang="en-US" altLang="en-US" sz="1000">
                <a:latin typeface="Courier New" pitchFamily="49" charset="0"/>
              </a:rPr>
              <a:t>TDAT2&lt;-list(GLEAD=TTM,GTSIG=TTV)</a:t>
            </a:r>
          </a:p>
          <a:p>
            <a:pPr>
              <a:spcBef>
                <a:spcPct val="0"/>
              </a:spcBef>
              <a:buFontTx/>
              <a:buNone/>
            </a:pPr>
            <a:r>
              <a:rPr lang="en-US" altLang="en-US" sz="1000">
                <a:latin typeface="Courier New" pitchFamily="49" charset="0"/>
              </a:rPr>
              <a:t>grid&lt;-expand.grid(TDAT2)</a:t>
            </a:r>
          </a:p>
          <a:p>
            <a:pPr>
              <a:spcBef>
                <a:spcPct val="0"/>
              </a:spcBef>
              <a:buFontTx/>
              <a:buNone/>
            </a:pPr>
            <a:r>
              <a:rPr lang="en-US" altLang="en-US" sz="1000">
                <a:latin typeface="Courier New" pitchFamily="49" charset="0"/>
              </a:rPr>
              <a:t>fit&lt;-predict(tmod,grid)</a:t>
            </a:r>
          </a:p>
          <a:p>
            <a:pPr>
              <a:spcBef>
                <a:spcPct val="0"/>
              </a:spcBef>
              <a:buFontTx/>
              <a:buNone/>
            </a:pPr>
            <a:endParaRPr lang="en-US" altLang="en-US" sz="1000">
              <a:latin typeface="Courier New" pitchFamily="49" charset="0"/>
            </a:endParaRPr>
          </a:p>
          <a:p>
            <a:pPr>
              <a:spcBef>
                <a:spcPct val="0"/>
              </a:spcBef>
              <a:buFontTx/>
              <a:buNone/>
            </a:pPr>
            <a:r>
              <a:rPr lang="en-US" altLang="en-US" sz="1000">
                <a:latin typeface="Courier New" pitchFamily="49" charset="0"/>
              </a:rPr>
              <a:t>trellis.device(theme="col.whitebg")</a:t>
            </a:r>
          </a:p>
          <a:p>
            <a:pPr>
              <a:spcBef>
                <a:spcPct val="0"/>
              </a:spcBef>
              <a:buFontTx/>
              <a:buNone/>
            </a:pPr>
            <a:r>
              <a:rPr lang="en-US" altLang="en-US" sz="1000">
                <a:latin typeface="Courier New" pitchFamily="49" charset="0"/>
              </a:rPr>
              <a:t>wireframe(fit~GLEAD*GTSIG, data=grid,col="steelblue4",</a:t>
            </a:r>
          </a:p>
          <a:p>
            <a:pPr>
              <a:spcBef>
                <a:spcPct val="0"/>
              </a:spcBef>
              <a:buFontTx/>
              <a:buNone/>
            </a:pPr>
            <a:r>
              <a:rPr lang="en-US" altLang="en-US" sz="1000">
                <a:latin typeface="Courier New" pitchFamily="49" charset="0"/>
              </a:rPr>
              <a:t>screen = list(z = -30, x = -60),</a:t>
            </a:r>
          </a:p>
          <a:p>
            <a:pPr>
              <a:spcBef>
                <a:spcPct val="0"/>
              </a:spcBef>
              <a:buFontTx/>
              <a:buNone/>
            </a:pPr>
            <a:r>
              <a:rPr lang="en-US" altLang="en-US" sz="1000">
                <a:latin typeface="Courier New" pitchFamily="49" charset="0"/>
              </a:rPr>
              <a:t>xlab=list("Leadership \n Climate",cex=1.5),</a:t>
            </a:r>
          </a:p>
          <a:p>
            <a:pPr>
              <a:spcBef>
                <a:spcPct val="0"/>
              </a:spcBef>
              <a:buFontTx/>
              <a:buNone/>
            </a:pPr>
            <a:r>
              <a:rPr lang="en-US" altLang="en-US" sz="1000">
                <a:latin typeface="Courier New" pitchFamily="49" charset="0"/>
              </a:rPr>
              <a:t>ylab=list("   Task \n    Significance",cex=1.5),</a:t>
            </a:r>
          </a:p>
          <a:p>
            <a:pPr>
              <a:spcBef>
                <a:spcPct val="0"/>
              </a:spcBef>
              <a:buFontTx/>
              <a:buNone/>
            </a:pPr>
            <a:r>
              <a:rPr lang="en-US" altLang="en-US" sz="1000">
                <a:latin typeface="Courier New" pitchFamily="49" charset="0"/>
              </a:rPr>
              <a:t>zlab=list("Hostility  ",cex=1.5),scales=list(arrows=F),</a:t>
            </a:r>
          </a:p>
          <a:p>
            <a:pPr>
              <a:spcBef>
                <a:spcPct val="0"/>
              </a:spcBef>
              <a:buFontTx/>
              <a:buNone/>
            </a:pPr>
            <a:r>
              <a:rPr lang="en-US" altLang="en-US" sz="1000">
                <a:latin typeface="Courier New" pitchFamily="49" charset="0"/>
              </a:rPr>
              <a:t>shade=T,colorkey=F)</a:t>
            </a:r>
          </a:p>
        </p:txBody>
      </p:sp>
      <p:sp>
        <p:nvSpPr>
          <p:cNvPr id="56326" name="Rectangle 3"/>
          <p:cNvSpPr>
            <a:spLocks noGrp="1" noChangeArrowheads="1"/>
          </p:cNvSpPr>
          <p:nvPr>
            <p:ph type="title"/>
          </p:nvPr>
        </p:nvSpPr>
        <p:spPr/>
        <p:txBody>
          <a:bodyPr/>
          <a:lstStyle/>
          <a:p>
            <a:r>
              <a:rPr lang="en-US" altLang="en-US" smtClean="0"/>
              <a:t>Introduction to R</a:t>
            </a:r>
          </a:p>
        </p:txBody>
      </p:sp>
      <p:pic>
        <p:nvPicPr>
          <p:cNvPr id="56327" name="Picture 4"/>
          <p:cNvPicPr>
            <a:picLocks noChangeAspect="1" noChangeArrowheads="1"/>
          </p:cNvPicPr>
          <p:nvPr/>
        </p:nvPicPr>
        <p:blipFill>
          <a:blip r:embed="rId3">
            <a:extLst>
              <a:ext uri="{28A0092B-C50C-407E-A947-70E740481C1C}">
                <a14:useLocalDpi xmlns:a14="http://schemas.microsoft.com/office/drawing/2010/main" val="0"/>
              </a:ext>
            </a:extLst>
          </a:blip>
          <a:srcRect l="4922" t="13190" r="11385" b="11087"/>
          <a:stretch>
            <a:fillRect/>
          </a:stretch>
        </p:blipFill>
        <p:spPr bwMode="auto">
          <a:xfrm>
            <a:off x="5035550" y="1747838"/>
            <a:ext cx="3424238" cy="31130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7" name="Slide Number Placeholder 5"/>
          <p:cNvSpPr>
            <a:spLocks noGrp="1"/>
          </p:cNvSpPr>
          <p:nvPr>
            <p:ph type="sldNum" sz="quarter" idx="12"/>
          </p:nvPr>
        </p:nvSpPr>
        <p:spPr/>
        <p:txBody>
          <a:bodyPr/>
          <a:lstStyle/>
          <a:p>
            <a:pPr>
              <a:defRPr/>
            </a:pPr>
            <a:fld id="{8A53C407-1169-48E3-96CF-746CA5F89603}" type="slidenum">
              <a:rPr lang="en-US"/>
              <a:pPr>
                <a:defRPr/>
              </a:pPr>
              <a:t>46</a:t>
            </a:fld>
            <a:endParaRPr lang="en-US"/>
          </a:p>
        </p:txBody>
      </p:sp>
      <p:sp>
        <p:nvSpPr>
          <p:cNvPr id="57349" name="Rectangle 2"/>
          <p:cNvSpPr>
            <a:spLocks noGrp="1" noChangeArrowheads="1"/>
          </p:cNvSpPr>
          <p:nvPr>
            <p:ph type="title"/>
          </p:nvPr>
        </p:nvSpPr>
        <p:spPr/>
        <p:txBody>
          <a:bodyPr/>
          <a:lstStyle/>
          <a:p>
            <a:r>
              <a:rPr lang="en-US" altLang="en-US" smtClean="0"/>
              <a:t>Introduction to R</a:t>
            </a:r>
          </a:p>
        </p:txBody>
      </p:sp>
      <p:sp>
        <p:nvSpPr>
          <p:cNvPr id="57350" name="Rectangle 3"/>
          <p:cNvSpPr>
            <a:spLocks noGrp="1" noChangeArrowheads="1"/>
          </p:cNvSpPr>
          <p:nvPr>
            <p:ph type="body" idx="1"/>
          </p:nvPr>
        </p:nvSpPr>
        <p:spPr/>
        <p:txBody>
          <a:bodyPr/>
          <a:lstStyle/>
          <a:p>
            <a:r>
              <a:rPr lang="en-US" altLang="en-US" dirty="0" smtClean="0">
                <a:cs typeface="Times New Roman" pitchFamily="18" charset="0"/>
              </a:rPr>
              <a:t>Exercises</a:t>
            </a:r>
          </a:p>
          <a:p>
            <a:pPr lvl="1"/>
            <a:r>
              <a:rPr lang="en-US" altLang="en-US" dirty="0" smtClean="0"/>
              <a:t>Exercise 1:  Importing data sets into R</a:t>
            </a:r>
          </a:p>
        </p:txBody>
      </p:sp>
      <p:sp>
        <p:nvSpPr>
          <p:cNvPr id="8" name="Rectangle 7"/>
          <p:cNvSpPr>
            <a:spLocks noChangeArrowheads="1"/>
          </p:cNvSpPr>
          <p:nvPr/>
        </p:nvSpPr>
        <p:spPr bwMode="auto">
          <a:xfrm>
            <a:off x="1027113" y="2459504"/>
            <a:ext cx="7089775" cy="1938992"/>
          </a:xfrm>
          <a:prstGeom prst="rect">
            <a:avLst/>
          </a:prstGeom>
          <a:gradFill rotWithShape="1">
            <a:gsLst>
              <a:gs pos="0">
                <a:srgbClr val="F6F6FF"/>
              </a:gs>
              <a:gs pos="100000">
                <a:srgbClr val="CCCCFF"/>
              </a:gs>
            </a:gsLst>
            <a:lin ang="5400000" scaled="1"/>
          </a:gradFill>
          <a:ln w="12700">
            <a:solidFill>
              <a:srgbClr val="3333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a:spcBef>
                <a:spcPct val="0"/>
              </a:spcBef>
              <a:buFontTx/>
              <a:buNone/>
            </a:pPr>
            <a:r>
              <a:rPr lang="en-US" altLang="en-US" sz="2000" dirty="0">
                <a:latin typeface="Courier New" panose="02070309020205020404" pitchFamily="49" charset="0"/>
              </a:rPr>
              <a:t>Reminder:  R script files</a:t>
            </a:r>
          </a:p>
          <a:p>
            <a:pPr>
              <a:spcBef>
                <a:spcPct val="0"/>
              </a:spcBef>
              <a:buFontTx/>
              <a:buNone/>
            </a:pPr>
            <a:endParaRPr lang="en-US" altLang="en-US" sz="2000" dirty="0">
              <a:latin typeface="Courier New" panose="02070309020205020404" pitchFamily="49" charset="0"/>
            </a:endParaRPr>
          </a:p>
          <a:p>
            <a:pPr>
              <a:spcBef>
                <a:spcPct val="0"/>
              </a:spcBef>
              <a:buFontTx/>
              <a:buNone/>
            </a:pPr>
            <a:r>
              <a:rPr lang="en-US" altLang="en-US" sz="2000" dirty="0" err="1">
                <a:latin typeface="Courier New" panose="02070309020205020404" pitchFamily="49" charset="0"/>
              </a:rPr>
              <a:t>read.table</a:t>
            </a:r>
            <a:r>
              <a:rPr lang="en-US" altLang="en-US" sz="2000" dirty="0">
                <a:latin typeface="Courier New" panose="02070309020205020404" pitchFamily="49" charset="0"/>
              </a:rPr>
              <a:t>(pipe("</a:t>
            </a:r>
            <a:r>
              <a:rPr lang="en-US" altLang="en-US" sz="2000" dirty="0" err="1">
                <a:latin typeface="Courier New" panose="02070309020205020404" pitchFamily="49" charset="0"/>
              </a:rPr>
              <a:t>pbpaste</a:t>
            </a:r>
            <a:r>
              <a:rPr lang="en-US" altLang="en-US" sz="2000" dirty="0">
                <a:latin typeface="Courier New" panose="02070309020205020404" pitchFamily="49" charset="0"/>
              </a:rPr>
              <a:t>"))  #for </a:t>
            </a:r>
            <a:r>
              <a:rPr lang="en-US" altLang="en-US" sz="2000" dirty="0" smtClean="0">
                <a:latin typeface="Courier New" panose="02070309020205020404" pitchFamily="49" charset="0"/>
              </a:rPr>
              <a:t>Mac</a:t>
            </a:r>
          </a:p>
          <a:p>
            <a:pPr>
              <a:spcBef>
                <a:spcPct val="0"/>
              </a:spcBef>
              <a:buFontTx/>
              <a:buNone/>
            </a:pPr>
            <a:endParaRPr lang="en-US" altLang="en-US" sz="2000" dirty="0">
              <a:latin typeface="Courier New" panose="02070309020205020404" pitchFamily="49" charset="0"/>
            </a:endParaRPr>
          </a:p>
          <a:p>
            <a:pPr>
              <a:spcBef>
                <a:spcPct val="0"/>
              </a:spcBef>
              <a:buFontTx/>
              <a:buNone/>
            </a:pPr>
            <a:r>
              <a:rPr lang="en-US" altLang="en-US" sz="2000" dirty="0" err="1" smtClean="0">
                <a:latin typeface="Courier New" panose="02070309020205020404" pitchFamily="49" charset="0"/>
              </a:rPr>
              <a:t>write.table</a:t>
            </a:r>
            <a:r>
              <a:rPr lang="en-US" altLang="en-US" sz="2000" dirty="0" smtClean="0">
                <a:latin typeface="Courier New" panose="02070309020205020404" pitchFamily="49" charset="0"/>
              </a:rPr>
              <a:t>(lq2002,file=pipe("</a:t>
            </a:r>
            <a:r>
              <a:rPr lang="en-US" altLang="en-US" sz="2000" dirty="0" err="1" smtClean="0">
                <a:latin typeface="Courier New" panose="02070309020205020404" pitchFamily="49" charset="0"/>
              </a:rPr>
              <a:t>pbcopy</a:t>
            </a:r>
            <a:r>
              <a:rPr lang="en-US" altLang="en-US" sz="2000" dirty="0" smtClean="0">
                <a:latin typeface="Courier New" panose="02070309020205020404" pitchFamily="49" charset="0"/>
              </a:rPr>
              <a:t>"),</a:t>
            </a:r>
          </a:p>
          <a:p>
            <a:pPr>
              <a:spcBef>
                <a:spcPct val="0"/>
              </a:spcBef>
              <a:buFontTx/>
              <a:buNone/>
            </a:pPr>
            <a:r>
              <a:rPr lang="en-US" altLang="en-US" sz="2000" dirty="0">
                <a:latin typeface="Courier New" panose="02070309020205020404" pitchFamily="49" charset="0"/>
              </a:rPr>
              <a:t> </a:t>
            </a:r>
            <a:r>
              <a:rPr lang="en-US" altLang="en-US" sz="2000" dirty="0" smtClean="0">
                <a:latin typeface="Courier New" panose="02070309020205020404" pitchFamily="49" charset="0"/>
              </a:rPr>
              <a:t>   </a:t>
            </a:r>
            <a:r>
              <a:rPr lang="en-US" altLang="en-US" sz="2000" dirty="0" err="1" smtClean="0">
                <a:latin typeface="Courier New" panose="02070309020205020404" pitchFamily="49" charset="0"/>
              </a:rPr>
              <a:t>sep</a:t>
            </a:r>
            <a:r>
              <a:rPr lang="en-US" altLang="en-US" sz="2000" dirty="0" smtClean="0">
                <a:latin typeface="Courier New" panose="02070309020205020404" pitchFamily="49" charset="0"/>
              </a:rPr>
              <a:t>="/t", </a:t>
            </a:r>
            <a:r>
              <a:rPr lang="en-US" altLang="en-US" sz="2000" dirty="0" err="1" smtClean="0">
                <a:latin typeface="Courier New" panose="02070309020205020404" pitchFamily="49" charset="0"/>
              </a:rPr>
              <a:t>row.names</a:t>
            </a:r>
            <a:r>
              <a:rPr lang="en-US" altLang="en-US" sz="2000" dirty="0" smtClean="0">
                <a:latin typeface="Courier New" panose="02070309020205020404" pitchFamily="49" charset="0"/>
              </a:rPr>
              <a:t>=FALSE)</a:t>
            </a:r>
            <a:endParaRPr lang="en-US" altLang="en-US" sz="2000" dirty="0">
              <a:latin typeface="Courier New" panose="02070309020205020404" pitchFamily="49"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BB29618B-D395-4622-9304-B7F21BBA54E8}" type="slidenum">
              <a:rPr lang="en-US"/>
              <a:pPr>
                <a:defRPr/>
              </a:pPr>
              <a:t>47</a:t>
            </a:fld>
            <a:endParaRPr lang="en-US"/>
          </a:p>
        </p:txBody>
      </p:sp>
      <p:sp>
        <p:nvSpPr>
          <p:cNvPr id="202757" name="Rectangle 2"/>
          <p:cNvSpPr>
            <a:spLocks noGrp="1" noChangeArrowheads="1"/>
          </p:cNvSpPr>
          <p:nvPr>
            <p:ph type="ctrTitle"/>
          </p:nvPr>
        </p:nvSpPr>
        <p:spPr>
          <a:xfrm>
            <a:off x="685800" y="2286000"/>
            <a:ext cx="7772400" cy="1143000"/>
          </a:xfrm>
        </p:spPr>
        <p:txBody>
          <a:bodyPr/>
          <a:lstStyle/>
          <a:p>
            <a:r>
              <a:rPr lang="en-US" altLang="en-US" dirty="0" smtClean="0"/>
              <a:t>Part II</a:t>
            </a:r>
          </a:p>
        </p:txBody>
      </p:sp>
      <p:sp>
        <p:nvSpPr>
          <p:cNvPr id="202758" name="Rectangle 3"/>
          <p:cNvSpPr>
            <a:spLocks noGrp="1" noChangeArrowheads="1"/>
          </p:cNvSpPr>
          <p:nvPr>
            <p:ph type="subTitle" idx="1"/>
          </p:nvPr>
        </p:nvSpPr>
        <p:spPr/>
        <p:txBody>
          <a:bodyPr/>
          <a:lstStyle/>
          <a:p>
            <a:r>
              <a:rPr lang="en-US" altLang="en-US" smtClean="0"/>
              <a:t>Growth Modeling</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25190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6F1C0016-BBB8-47BC-9512-C9E6B54810BC}" type="slidenum">
              <a:rPr lang="en-US" altLang="en-US" sz="1000"/>
              <a:pPr>
                <a:spcBef>
                  <a:spcPct val="0"/>
                </a:spcBef>
                <a:buFontTx/>
                <a:buNone/>
              </a:pPr>
              <a:t>48</a:t>
            </a:fld>
            <a:endParaRPr lang="en-US" altLang="en-US" sz="1000"/>
          </a:p>
        </p:txBody>
      </p:sp>
      <p:sp>
        <p:nvSpPr>
          <p:cNvPr id="251909" name="Rectangle 2"/>
          <p:cNvSpPr>
            <a:spLocks noGrp="1" noChangeArrowheads="1"/>
          </p:cNvSpPr>
          <p:nvPr>
            <p:ph type="title"/>
          </p:nvPr>
        </p:nvSpPr>
        <p:spPr/>
        <p:txBody>
          <a:bodyPr/>
          <a:lstStyle/>
          <a:p>
            <a:r>
              <a:rPr lang="en-US" altLang="en-US" smtClean="0"/>
              <a:t>Purpose</a:t>
            </a:r>
          </a:p>
        </p:txBody>
      </p:sp>
      <p:sp>
        <p:nvSpPr>
          <p:cNvPr id="251910" name="Rectangle 3"/>
          <p:cNvSpPr>
            <a:spLocks noGrp="1" noChangeArrowheads="1"/>
          </p:cNvSpPr>
          <p:nvPr>
            <p:ph type="body" idx="1"/>
          </p:nvPr>
        </p:nvSpPr>
        <p:spPr/>
        <p:txBody>
          <a:bodyPr/>
          <a:lstStyle/>
          <a:p>
            <a:r>
              <a:rPr lang="en-US" altLang="en-US" smtClean="0"/>
              <a:t>Show how R can be used to conduct growth models.</a:t>
            </a:r>
          </a:p>
          <a:p>
            <a:pPr lvl="1"/>
            <a:r>
              <a:rPr lang="en-US" altLang="en-US" smtClean="0"/>
              <a:t>Non Linear Mixed Effects (NLME) package (Bates &amp; Pinhiero, 2000)</a:t>
            </a:r>
          </a:p>
          <a:p>
            <a:pPr lvl="1"/>
            <a:r>
              <a:rPr lang="en-US" altLang="en-US" smtClean="0"/>
              <a:t>Multilevel package (Bliese, 2001)</a:t>
            </a:r>
          </a:p>
          <a:p>
            <a:r>
              <a:rPr lang="en-US" altLang="en-US" smtClean="0"/>
              <a:t>Introduce a model contrasting approach to estimating growth models.</a:t>
            </a:r>
          </a:p>
        </p:txBody>
      </p:sp>
    </p:spTree>
    <p:extLst>
      <p:ext uri="{BB962C8B-B14F-4D97-AF65-F5344CB8AC3E}">
        <p14:creationId xmlns:p14="http://schemas.microsoft.com/office/powerpoint/2010/main" val="20527022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25293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9B4FB58-F2BF-4AD9-8F8C-898C82811A81}" type="slidenum">
              <a:rPr lang="en-US" altLang="en-US" sz="1000"/>
              <a:pPr>
                <a:spcBef>
                  <a:spcPct val="0"/>
                </a:spcBef>
                <a:buFontTx/>
                <a:buNone/>
              </a:pPr>
              <a:t>49</a:t>
            </a:fld>
            <a:endParaRPr lang="en-US" altLang="en-US" sz="1000"/>
          </a:p>
        </p:txBody>
      </p:sp>
      <p:sp>
        <p:nvSpPr>
          <p:cNvPr id="252933" name="Rectangle 4"/>
          <p:cNvSpPr>
            <a:spLocks noGrp="1" noChangeArrowheads="1"/>
          </p:cNvSpPr>
          <p:nvPr>
            <p:ph type="title"/>
          </p:nvPr>
        </p:nvSpPr>
        <p:spPr/>
        <p:txBody>
          <a:bodyPr/>
          <a:lstStyle/>
          <a:p>
            <a:r>
              <a:rPr lang="en-US" altLang="en-US" smtClean="0"/>
              <a:t>Outline</a:t>
            </a:r>
          </a:p>
        </p:txBody>
      </p:sp>
      <p:sp>
        <p:nvSpPr>
          <p:cNvPr id="252934" name="Rectangle 5"/>
          <p:cNvSpPr>
            <a:spLocks noGrp="1" noChangeArrowheads="1"/>
          </p:cNvSpPr>
          <p:nvPr>
            <p:ph type="body" idx="1"/>
          </p:nvPr>
        </p:nvSpPr>
        <p:spPr/>
        <p:txBody>
          <a:bodyPr/>
          <a:lstStyle/>
          <a:p>
            <a:r>
              <a:rPr lang="en-US" altLang="en-US" smtClean="0"/>
              <a:t>Growth Modeling Defined</a:t>
            </a:r>
          </a:p>
          <a:p>
            <a:r>
              <a:rPr lang="en-US" altLang="en-US" smtClean="0"/>
              <a:t>Setting up the Data</a:t>
            </a:r>
          </a:p>
          <a:p>
            <a:r>
              <a:rPr lang="en-US" altLang="en-US" smtClean="0"/>
              <a:t>Modeling Steps</a:t>
            </a:r>
          </a:p>
          <a:p>
            <a:pPr lvl="1"/>
            <a:r>
              <a:rPr lang="en-US" altLang="en-US" smtClean="0"/>
              <a:t>Build Level-1 Model</a:t>
            </a:r>
          </a:p>
          <a:p>
            <a:pPr lvl="2"/>
            <a:r>
              <a:rPr lang="en-US" altLang="en-US" smtClean="0"/>
              <a:t>Estimate ICC</a:t>
            </a:r>
          </a:p>
          <a:p>
            <a:pPr lvl="2"/>
            <a:r>
              <a:rPr lang="en-US" altLang="en-US" smtClean="0"/>
              <a:t>Identify Functions for Time</a:t>
            </a:r>
          </a:p>
          <a:p>
            <a:pPr lvl="2"/>
            <a:r>
              <a:rPr lang="en-US" altLang="en-US" smtClean="0"/>
              <a:t>Examine Growth Parameter Variability</a:t>
            </a:r>
          </a:p>
          <a:p>
            <a:pPr lvl="2"/>
            <a:r>
              <a:rPr lang="en-US" altLang="en-US" smtClean="0"/>
              <a:t>Determine Error Structure</a:t>
            </a:r>
          </a:p>
          <a:p>
            <a:pPr lvl="1"/>
            <a:r>
              <a:rPr lang="en-US" altLang="en-US" smtClean="0"/>
              <a:t>Build Level-2 Model</a:t>
            </a:r>
          </a:p>
          <a:p>
            <a:r>
              <a:rPr lang="en-US" altLang="en-US" smtClean="0"/>
              <a:t>Growth Modeling in SEM</a:t>
            </a:r>
          </a:p>
          <a:p>
            <a:endParaRPr lang="en-US" altLang="en-US" smtClean="0"/>
          </a:p>
        </p:txBody>
      </p:sp>
    </p:spTree>
    <p:extLst>
      <p:ext uri="{BB962C8B-B14F-4D97-AF65-F5344CB8AC3E}">
        <p14:creationId xmlns:p14="http://schemas.microsoft.com/office/powerpoint/2010/main" val="41131449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0C187E60-8BA0-471C-B04A-668CF4D67138}" type="slidenum">
              <a:rPr lang="en-US"/>
              <a:pPr>
                <a:defRPr/>
              </a:pPr>
              <a:t>5</a:t>
            </a:fld>
            <a:endParaRPr lang="en-US"/>
          </a:p>
        </p:txBody>
      </p:sp>
      <p:sp>
        <p:nvSpPr>
          <p:cNvPr id="5125" name="Rectangle 1028"/>
          <p:cNvSpPr>
            <a:spLocks noGrp="1" noChangeArrowheads="1"/>
          </p:cNvSpPr>
          <p:nvPr>
            <p:ph type="title"/>
          </p:nvPr>
        </p:nvSpPr>
        <p:spPr/>
        <p:txBody>
          <a:bodyPr/>
          <a:lstStyle/>
          <a:p>
            <a:r>
              <a:rPr lang="en-US" altLang="en-US" smtClean="0"/>
              <a:t>Course Outline</a:t>
            </a:r>
          </a:p>
        </p:txBody>
      </p:sp>
      <p:sp>
        <p:nvSpPr>
          <p:cNvPr id="5126" name="Rectangle 1029"/>
          <p:cNvSpPr>
            <a:spLocks noGrp="1" noChangeArrowheads="1"/>
          </p:cNvSpPr>
          <p:nvPr>
            <p:ph type="body" idx="1"/>
          </p:nvPr>
        </p:nvSpPr>
        <p:spPr/>
        <p:txBody>
          <a:bodyPr/>
          <a:lstStyle/>
          <a:p>
            <a:r>
              <a:rPr lang="en-US" altLang="en-US" dirty="0" smtClean="0"/>
              <a:t>Introduction</a:t>
            </a:r>
          </a:p>
          <a:p>
            <a:r>
              <a:rPr lang="en-US" altLang="en-US" dirty="0" smtClean="0"/>
              <a:t>Models Related to Time</a:t>
            </a:r>
            <a:endParaRPr lang="en-US" altLang="en-US" dirty="0"/>
          </a:p>
          <a:p>
            <a:pPr lvl="1"/>
            <a:r>
              <a:rPr lang="en-US" altLang="en-US" dirty="0" smtClean="0"/>
              <a:t>The Basic Growth Modeling</a:t>
            </a:r>
          </a:p>
          <a:p>
            <a:pPr lvl="1"/>
            <a:r>
              <a:rPr lang="en-US" altLang="en-US" dirty="0" smtClean="0"/>
              <a:t>Discontinuous Growth Models</a:t>
            </a:r>
          </a:p>
          <a:p>
            <a:pPr lvl="1"/>
            <a:r>
              <a:rPr lang="en-US" altLang="en-US" dirty="0" smtClean="0"/>
              <a:t>Multilevel Mediation</a:t>
            </a:r>
          </a:p>
          <a:p>
            <a:pPr lvl="1"/>
            <a:r>
              <a:rPr lang="en-US" altLang="en-US" dirty="0" smtClean="0"/>
              <a:t>Empirical Bayes Estimates</a:t>
            </a:r>
          </a:p>
          <a:p>
            <a:r>
              <a:rPr lang="en-US" altLang="en-US" dirty="0" smtClean="0"/>
              <a:t>Specialized Models for Complex Data</a:t>
            </a:r>
          </a:p>
          <a:p>
            <a:pPr lvl="1"/>
            <a:r>
              <a:rPr lang="en-US" altLang="en-US" dirty="0" smtClean="0"/>
              <a:t>Dichotomous Outcome (</a:t>
            </a:r>
            <a:r>
              <a:rPr lang="en-US" altLang="en-US" dirty="0" err="1" smtClean="0"/>
              <a:t>glmms</a:t>
            </a:r>
            <a:r>
              <a:rPr lang="en-US" altLang="en-US" dirty="0" smtClean="0"/>
              <a:t>)</a:t>
            </a:r>
            <a:r>
              <a:rPr lang="en-US" altLang="en-US" dirty="0"/>
              <a:t> </a:t>
            </a:r>
            <a:endParaRPr lang="en-US" altLang="en-US" dirty="0" smtClean="0"/>
          </a:p>
          <a:p>
            <a:pPr lvl="1"/>
            <a:r>
              <a:rPr lang="en-US" altLang="en-US" dirty="0" smtClean="0"/>
              <a:t>Three-level models and other extensions</a:t>
            </a:r>
            <a:endParaRPr lang="en-US" altLang="en-US" dirty="0"/>
          </a:p>
          <a:p>
            <a:r>
              <a:rPr lang="en-US" altLang="en-US" dirty="0" smtClean="0"/>
              <a:t>Concluding Comments/Questions</a:t>
            </a:r>
          </a:p>
          <a:p>
            <a:r>
              <a:rPr lang="en-US" altLang="en-US" dirty="0" smtClean="0"/>
              <a:t>Half-day working with participant data (maybe)</a:t>
            </a:r>
          </a:p>
          <a:p>
            <a:endParaRPr lang="en-US" altLang="en-US"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25395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626DAC47-3EC1-4DA2-B04D-4D5069DDD578}" type="slidenum">
              <a:rPr lang="en-US" altLang="en-US" sz="1000"/>
              <a:pPr>
                <a:spcBef>
                  <a:spcPct val="0"/>
                </a:spcBef>
                <a:buFontTx/>
                <a:buNone/>
              </a:pPr>
              <a:t>50</a:t>
            </a:fld>
            <a:endParaRPr lang="en-US" altLang="en-US" sz="1000"/>
          </a:p>
        </p:txBody>
      </p:sp>
      <p:sp>
        <p:nvSpPr>
          <p:cNvPr id="253957" name="Rectangle 2"/>
          <p:cNvSpPr>
            <a:spLocks noGrp="1" noChangeArrowheads="1"/>
          </p:cNvSpPr>
          <p:nvPr>
            <p:ph type="title"/>
          </p:nvPr>
        </p:nvSpPr>
        <p:spPr/>
        <p:txBody>
          <a:bodyPr/>
          <a:lstStyle/>
          <a:p>
            <a:r>
              <a:rPr lang="en-US" altLang="en-US" smtClean="0"/>
              <a:t>Growth Modeling Defined</a:t>
            </a:r>
          </a:p>
        </p:txBody>
      </p:sp>
      <p:sp>
        <p:nvSpPr>
          <p:cNvPr id="253958" name="Rectangle 3"/>
          <p:cNvSpPr>
            <a:spLocks noGrp="1" noChangeArrowheads="1"/>
          </p:cNvSpPr>
          <p:nvPr>
            <p:ph type="body" idx="1"/>
          </p:nvPr>
        </p:nvSpPr>
        <p:spPr/>
        <p:txBody>
          <a:bodyPr/>
          <a:lstStyle/>
          <a:p>
            <a:r>
              <a:rPr lang="en-US" altLang="en-US" smtClean="0"/>
              <a:t>Multilevel models consider nesting in terms of</a:t>
            </a:r>
          </a:p>
          <a:p>
            <a:pPr lvl="1"/>
            <a:r>
              <a:rPr lang="en-US" altLang="en-US" smtClean="0"/>
              <a:t>Individuals nested (level-1)</a:t>
            </a:r>
          </a:p>
          <a:p>
            <a:pPr lvl="1"/>
            <a:r>
              <a:rPr lang="en-US" altLang="en-US" smtClean="0"/>
              <a:t>Within Groups (level-2)</a:t>
            </a:r>
          </a:p>
          <a:p>
            <a:r>
              <a:rPr lang="en-US" altLang="en-US" smtClean="0"/>
              <a:t>Basic two-level model can be expanded to cases where</a:t>
            </a:r>
          </a:p>
          <a:p>
            <a:pPr lvl="1"/>
            <a:r>
              <a:rPr lang="en-US" altLang="en-US" smtClean="0"/>
              <a:t>Repeated observations nested (level-1)</a:t>
            </a:r>
          </a:p>
          <a:p>
            <a:pPr lvl="1"/>
            <a:r>
              <a:rPr lang="en-US" altLang="en-US" smtClean="0"/>
              <a:t>Within Individuals (level-2)</a:t>
            </a:r>
          </a:p>
        </p:txBody>
      </p:sp>
    </p:spTree>
    <p:extLst>
      <p:ext uri="{BB962C8B-B14F-4D97-AF65-F5344CB8AC3E}">
        <p14:creationId xmlns:p14="http://schemas.microsoft.com/office/powerpoint/2010/main" val="16715429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25498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D85C0093-2363-4A69-8DD4-BFE30BF9642E}" type="slidenum">
              <a:rPr lang="en-US" altLang="en-US" sz="1000"/>
              <a:pPr>
                <a:spcBef>
                  <a:spcPct val="0"/>
                </a:spcBef>
                <a:buFontTx/>
                <a:buNone/>
              </a:pPr>
              <a:t>51</a:t>
            </a:fld>
            <a:endParaRPr lang="en-US" altLang="en-US" sz="1000"/>
          </a:p>
        </p:txBody>
      </p:sp>
      <p:sp>
        <p:nvSpPr>
          <p:cNvPr id="254981" name="Rectangle 4"/>
          <p:cNvSpPr>
            <a:spLocks noGrp="1" noChangeArrowheads="1"/>
          </p:cNvSpPr>
          <p:nvPr>
            <p:ph type="title"/>
          </p:nvPr>
        </p:nvSpPr>
        <p:spPr/>
        <p:txBody>
          <a:bodyPr/>
          <a:lstStyle/>
          <a:p>
            <a:r>
              <a:rPr lang="en-US" altLang="en-US" smtClean="0"/>
              <a:t>Growth Modeling Defined</a:t>
            </a:r>
          </a:p>
        </p:txBody>
      </p:sp>
      <p:sp>
        <p:nvSpPr>
          <p:cNvPr id="254982" name="Rectangle 5"/>
          <p:cNvSpPr>
            <a:spLocks noGrp="1" noChangeArrowheads="1"/>
          </p:cNvSpPr>
          <p:nvPr>
            <p:ph type="body" idx="1"/>
          </p:nvPr>
        </p:nvSpPr>
        <p:spPr/>
        <p:txBody>
          <a:bodyPr/>
          <a:lstStyle/>
          <a:p>
            <a:r>
              <a:rPr lang="en-US" altLang="en-US" smtClean="0"/>
              <a:t>Growth modeling involves looking at</a:t>
            </a:r>
          </a:p>
          <a:p>
            <a:pPr lvl="1"/>
            <a:r>
              <a:rPr lang="en-US" altLang="en-US" smtClean="0"/>
              <a:t>Change patterns over time for the sample as a whole</a:t>
            </a:r>
          </a:p>
          <a:p>
            <a:pPr lvl="2"/>
            <a:r>
              <a:rPr lang="en-US" altLang="en-US" smtClean="0"/>
              <a:t>Overall, does the DV increase, decrease etc.?</a:t>
            </a:r>
          </a:p>
          <a:p>
            <a:pPr lvl="1"/>
            <a:r>
              <a:rPr lang="en-US" altLang="en-US" smtClean="0"/>
              <a:t>Individual differences in overall levels of the DV</a:t>
            </a:r>
          </a:p>
          <a:p>
            <a:pPr lvl="2"/>
            <a:r>
              <a:rPr lang="en-US" altLang="en-US" smtClean="0"/>
              <a:t>Do mean levels of DV vary among individuals?</a:t>
            </a:r>
          </a:p>
          <a:p>
            <a:pPr lvl="1"/>
            <a:r>
              <a:rPr lang="en-US" altLang="en-US" smtClean="0"/>
              <a:t>Individual differences in change patterns over time</a:t>
            </a:r>
          </a:p>
          <a:p>
            <a:pPr lvl="2"/>
            <a:r>
              <a:rPr lang="en-US" altLang="en-US" smtClean="0"/>
              <a:t>Do growth patterns associated with the DV vary among individuals?</a:t>
            </a:r>
          </a:p>
          <a:p>
            <a:r>
              <a:rPr lang="en-US" altLang="en-US" smtClean="0"/>
              <a:t>Allows one to predict individual differences in growth patterns</a:t>
            </a:r>
          </a:p>
        </p:txBody>
      </p:sp>
    </p:spTree>
    <p:extLst>
      <p:ext uri="{BB962C8B-B14F-4D97-AF65-F5344CB8AC3E}">
        <p14:creationId xmlns:p14="http://schemas.microsoft.com/office/powerpoint/2010/main" val="23779389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3"/>
          <p:cNvSpPr>
            <a:spLocks noGrp="1"/>
          </p:cNvSpPr>
          <p:nvPr>
            <p:ph type="ftr" sz="quarter" idx="11"/>
          </p:nvPr>
        </p:nvSpPr>
        <p:spPr/>
        <p:txBody>
          <a:bodyPr/>
          <a:lstStyle/>
          <a:p>
            <a:pPr>
              <a:defRPr/>
            </a:pPr>
            <a:r>
              <a:rPr lang="en-US"/>
              <a:t>Copyright Paul D. Bliese</a:t>
            </a:r>
          </a:p>
        </p:txBody>
      </p:sp>
      <p:sp>
        <p:nvSpPr>
          <p:cNvPr id="256004"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94D69F43-53B2-4CD5-BA3A-EA23FAB2FD4F}" type="slidenum">
              <a:rPr lang="en-US" altLang="en-US" sz="1000"/>
              <a:pPr>
                <a:spcBef>
                  <a:spcPct val="0"/>
                </a:spcBef>
                <a:buFontTx/>
                <a:buNone/>
              </a:pPr>
              <a:t>52</a:t>
            </a:fld>
            <a:endParaRPr lang="en-US" altLang="en-US" sz="1000"/>
          </a:p>
        </p:txBody>
      </p:sp>
      <p:sp>
        <p:nvSpPr>
          <p:cNvPr id="256005" name="Rectangle 2"/>
          <p:cNvSpPr>
            <a:spLocks noGrp="1" noChangeArrowheads="1"/>
          </p:cNvSpPr>
          <p:nvPr>
            <p:ph type="title"/>
          </p:nvPr>
        </p:nvSpPr>
        <p:spPr/>
        <p:txBody>
          <a:bodyPr/>
          <a:lstStyle/>
          <a:p>
            <a:r>
              <a:rPr lang="en-US" altLang="en-US" smtClean="0"/>
              <a:t>Growth Modeling Defined</a:t>
            </a:r>
          </a:p>
        </p:txBody>
      </p:sp>
      <p:pic>
        <p:nvPicPr>
          <p:cNvPr id="256006"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338" y="873125"/>
            <a:ext cx="5505450" cy="549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07" name="Rectangle 12"/>
          <p:cNvSpPr>
            <a:spLocks noChangeArrowheads="1"/>
          </p:cNvSpPr>
          <p:nvPr/>
        </p:nvSpPr>
        <p:spPr bwMode="auto">
          <a:xfrm>
            <a:off x="384175" y="1730375"/>
            <a:ext cx="5464175" cy="147796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a:latin typeface="Courier New" pitchFamily="49" charset="0"/>
              </a:rPr>
              <a:t>&gt;xyplot(MULTDV~TIME|as.factor(SUBNUM),</a:t>
            </a:r>
          </a:p>
          <a:p>
            <a:pPr>
              <a:spcBef>
                <a:spcPct val="0"/>
              </a:spcBef>
              <a:buFontTx/>
              <a:buNone/>
            </a:pPr>
            <a:r>
              <a:rPr lang="en-US" altLang="en-US" sz="1800">
                <a:latin typeface="Courier New" pitchFamily="49" charset="0"/>
              </a:rPr>
              <a:t>  data=UNIV.GROW[1:90,],</a:t>
            </a:r>
          </a:p>
          <a:p>
            <a:pPr>
              <a:spcBef>
                <a:spcPct val="0"/>
              </a:spcBef>
              <a:buFontTx/>
              <a:buNone/>
            </a:pPr>
            <a:r>
              <a:rPr lang="en-US" altLang="en-US" sz="1800">
                <a:latin typeface="Courier New" pitchFamily="49" charset="0"/>
              </a:rPr>
              <a:t>  type=c("p","r","g"),</a:t>
            </a:r>
          </a:p>
          <a:p>
            <a:pPr>
              <a:spcBef>
                <a:spcPct val="0"/>
              </a:spcBef>
              <a:buFontTx/>
              <a:buNone/>
            </a:pPr>
            <a:r>
              <a:rPr lang="en-US" altLang="en-US" sz="1800">
                <a:latin typeface="Courier New" pitchFamily="49" charset="0"/>
              </a:rPr>
              <a:t>  col="blue",col.line="black",</a:t>
            </a:r>
          </a:p>
          <a:p>
            <a:pPr>
              <a:spcBef>
                <a:spcPct val="0"/>
              </a:spcBef>
              <a:buFontTx/>
              <a:buNone/>
            </a:pPr>
            <a:r>
              <a:rPr lang="en-US" altLang="en-US" sz="1800">
                <a:latin typeface="Courier New" pitchFamily="49" charset="0"/>
              </a:rPr>
              <a:t>  xlab="Time",ylab="Job Satisfaction")</a:t>
            </a:r>
          </a:p>
        </p:txBody>
      </p:sp>
    </p:spTree>
    <p:extLst>
      <p:ext uri="{BB962C8B-B14F-4D97-AF65-F5344CB8AC3E}">
        <p14:creationId xmlns:p14="http://schemas.microsoft.com/office/powerpoint/2010/main" val="28629825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25702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C5B15F37-E6FF-4735-8459-6E40F30C76E1}" type="slidenum">
              <a:rPr lang="en-US" altLang="en-US" sz="1000"/>
              <a:pPr>
                <a:spcBef>
                  <a:spcPct val="0"/>
                </a:spcBef>
                <a:buFontTx/>
                <a:buNone/>
              </a:pPr>
              <a:t>53</a:t>
            </a:fld>
            <a:endParaRPr lang="en-US" altLang="en-US" sz="1000"/>
          </a:p>
        </p:txBody>
      </p:sp>
      <p:sp>
        <p:nvSpPr>
          <p:cNvPr id="257029" name="Rectangle 2"/>
          <p:cNvSpPr>
            <a:spLocks noGrp="1" noChangeArrowheads="1"/>
          </p:cNvSpPr>
          <p:nvPr>
            <p:ph type="title"/>
          </p:nvPr>
        </p:nvSpPr>
        <p:spPr/>
        <p:txBody>
          <a:bodyPr/>
          <a:lstStyle/>
          <a:p>
            <a:r>
              <a:rPr lang="en-US" altLang="en-US" smtClean="0"/>
              <a:t>Setting up the Data</a:t>
            </a:r>
          </a:p>
        </p:txBody>
      </p:sp>
      <p:sp>
        <p:nvSpPr>
          <p:cNvPr id="257030" name="Rectangle 3"/>
          <p:cNvSpPr>
            <a:spLocks noGrp="1" noChangeArrowheads="1"/>
          </p:cNvSpPr>
          <p:nvPr>
            <p:ph type="body" idx="1"/>
          </p:nvPr>
        </p:nvSpPr>
        <p:spPr/>
        <p:txBody>
          <a:bodyPr/>
          <a:lstStyle/>
          <a:p>
            <a:pPr>
              <a:lnSpc>
                <a:spcPct val="90000"/>
              </a:lnSpc>
            </a:pPr>
            <a:r>
              <a:rPr lang="en-US" altLang="en-US" smtClean="0">
                <a:cs typeface="Times New Roman" pitchFamily="18" charset="0"/>
              </a:rPr>
              <a:t>Repeated measures data is often stored in “multivariate” form</a:t>
            </a:r>
          </a:p>
          <a:p>
            <a:pPr>
              <a:lnSpc>
                <a:spcPct val="90000"/>
              </a:lnSpc>
            </a:pPr>
            <a:r>
              <a:rPr lang="en-US" altLang="en-US" smtClean="0">
                <a:cs typeface="Times New Roman" pitchFamily="18" charset="0"/>
              </a:rPr>
              <a:t>One key assumption of this data is that individuals provided responses on the repeated measures at the same time.</a:t>
            </a:r>
          </a:p>
        </p:txBody>
      </p:sp>
      <p:graphicFrame>
        <p:nvGraphicFramePr>
          <p:cNvPr id="257031" name="Object 4"/>
          <p:cNvGraphicFramePr>
            <a:graphicFrameLocks noChangeAspect="1"/>
          </p:cNvGraphicFramePr>
          <p:nvPr/>
        </p:nvGraphicFramePr>
        <p:xfrm>
          <a:off x="1117600" y="3817938"/>
          <a:ext cx="6581775" cy="1457325"/>
        </p:xfrm>
        <a:graphic>
          <a:graphicData uri="http://schemas.openxmlformats.org/presentationml/2006/ole">
            <mc:AlternateContent xmlns:mc="http://schemas.openxmlformats.org/markup-compatibility/2006">
              <mc:Choice xmlns:v="urn:schemas-microsoft-com:vml" Requires="v">
                <p:oleObj spid="_x0000_s265299" name="Worksheet" r:id="rId3" imgW="6219000" imgH="1377000" progId="Excel.Sheet.8">
                  <p:embed/>
                </p:oleObj>
              </mc:Choice>
              <mc:Fallback>
                <p:oleObj name="Worksheet" r:id="rId3" imgW="6219000" imgH="13770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600" y="3817938"/>
                        <a:ext cx="6581775" cy="1457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973536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25805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995E5DFD-3BA4-4876-8582-F93AF6B5752C}" type="slidenum">
              <a:rPr lang="en-US" altLang="en-US" sz="1000"/>
              <a:pPr>
                <a:spcBef>
                  <a:spcPct val="0"/>
                </a:spcBef>
                <a:buFontTx/>
                <a:buNone/>
              </a:pPr>
              <a:t>54</a:t>
            </a:fld>
            <a:endParaRPr lang="en-US" altLang="en-US" sz="1000"/>
          </a:p>
        </p:txBody>
      </p:sp>
      <p:sp>
        <p:nvSpPr>
          <p:cNvPr id="258053" name="Rectangle 2"/>
          <p:cNvSpPr>
            <a:spLocks noGrp="1" noChangeArrowheads="1"/>
          </p:cNvSpPr>
          <p:nvPr>
            <p:ph type="title"/>
          </p:nvPr>
        </p:nvSpPr>
        <p:spPr/>
        <p:txBody>
          <a:bodyPr/>
          <a:lstStyle/>
          <a:p>
            <a:r>
              <a:rPr lang="en-US" altLang="en-US" smtClean="0"/>
              <a:t>Setting up the Data (cont.)</a:t>
            </a:r>
          </a:p>
        </p:txBody>
      </p:sp>
      <p:sp>
        <p:nvSpPr>
          <p:cNvPr id="258054" name="Rectangle 3"/>
          <p:cNvSpPr>
            <a:spLocks noGrp="1" noChangeArrowheads="1"/>
          </p:cNvSpPr>
          <p:nvPr>
            <p:ph type="body" idx="1"/>
          </p:nvPr>
        </p:nvSpPr>
        <p:spPr/>
        <p:txBody>
          <a:bodyPr/>
          <a:lstStyle/>
          <a:p>
            <a:pPr>
              <a:lnSpc>
                <a:spcPct val="90000"/>
              </a:lnSpc>
            </a:pPr>
            <a:r>
              <a:rPr lang="en-US" altLang="en-US" smtClean="0">
                <a:cs typeface="Times New Roman" pitchFamily="18" charset="0"/>
              </a:rPr>
              <a:t>Multivariate data with temporally constant repeated measures needs to be converted to “univariate” form and indexed by TIME.</a:t>
            </a:r>
          </a:p>
        </p:txBody>
      </p:sp>
      <p:graphicFrame>
        <p:nvGraphicFramePr>
          <p:cNvPr id="258055" name="Object 4"/>
          <p:cNvGraphicFramePr>
            <a:graphicFrameLocks noChangeAspect="1"/>
          </p:cNvGraphicFramePr>
          <p:nvPr/>
        </p:nvGraphicFramePr>
        <p:xfrm>
          <a:off x="1914525" y="2547938"/>
          <a:ext cx="5267325" cy="3400425"/>
        </p:xfrm>
        <a:graphic>
          <a:graphicData uri="http://schemas.openxmlformats.org/presentationml/2006/ole">
            <mc:AlternateContent xmlns:mc="http://schemas.openxmlformats.org/markup-compatibility/2006">
              <mc:Choice xmlns:v="urn:schemas-microsoft-com:vml" Requires="v">
                <p:oleObj spid="_x0000_s266323" name="Worksheet" r:id="rId3" imgW="4977000" imgH="3213000" progId="Excel.Sheet.8">
                  <p:embed/>
                </p:oleObj>
              </mc:Choice>
              <mc:Fallback>
                <p:oleObj name="Worksheet" r:id="rId3" imgW="4977000" imgH="32130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4525" y="2547938"/>
                        <a:ext cx="5267325" cy="34004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000347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25907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385F48E-D21D-4A4F-A521-8D0E3BEF316C}" type="slidenum">
              <a:rPr lang="en-US" altLang="en-US" sz="1000"/>
              <a:pPr>
                <a:spcBef>
                  <a:spcPct val="0"/>
                </a:spcBef>
                <a:buFontTx/>
                <a:buNone/>
              </a:pPr>
              <a:t>55</a:t>
            </a:fld>
            <a:endParaRPr lang="en-US" altLang="en-US" sz="1000"/>
          </a:p>
        </p:txBody>
      </p:sp>
      <p:sp>
        <p:nvSpPr>
          <p:cNvPr id="259077" name="Rectangle 2"/>
          <p:cNvSpPr>
            <a:spLocks noGrp="1" noChangeArrowheads="1"/>
          </p:cNvSpPr>
          <p:nvPr>
            <p:ph type="title"/>
          </p:nvPr>
        </p:nvSpPr>
        <p:spPr/>
        <p:txBody>
          <a:bodyPr/>
          <a:lstStyle/>
          <a:p>
            <a:r>
              <a:rPr lang="en-US" altLang="en-US" smtClean="0"/>
              <a:t>Setting up the Data (cont.)</a:t>
            </a:r>
          </a:p>
        </p:txBody>
      </p:sp>
      <p:sp>
        <p:nvSpPr>
          <p:cNvPr id="259078" name="Rectangle 3"/>
          <p:cNvSpPr>
            <a:spLocks noGrp="1" noChangeArrowheads="1"/>
          </p:cNvSpPr>
          <p:nvPr>
            <p:ph type="body" idx="1"/>
          </p:nvPr>
        </p:nvSpPr>
        <p:spPr/>
        <p:txBody>
          <a:bodyPr/>
          <a:lstStyle/>
          <a:p>
            <a:pPr>
              <a:lnSpc>
                <a:spcPct val="90000"/>
              </a:lnSpc>
            </a:pPr>
            <a:r>
              <a:rPr lang="en-US" altLang="en-US" smtClean="0">
                <a:cs typeface="Times New Roman" pitchFamily="18" charset="0"/>
              </a:rPr>
              <a:t>The </a:t>
            </a:r>
            <a:r>
              <a:rPr lang="en-US" altLang="en-US" smtClean="0">
                <a:latin typeface="Courier New" pitchFamily="49" charset="0"/>
                <a:cs typeface="Times New Roman" pitchFamily="18" charset="0"/>
              </a:rPr>
              <a:t>make.univ</a:t>
            </a:r>
            <a:r>
              <a:rPr lang="en-US" altLang="en-US" smtClean="0">
                <a:cs typeface="Times New Roman" pitchFamily="18" charset="0"/>
              </a:rPr>
              <a:t>  function</a:t>
            </a:r>
          </a:p>
          <a:p>
            <a:pPr lvl="1">
              <a:lnSpc>
                <a:spcPct val="90000"/>
              </a:lnSpc>
            </a:pPr>
            <a:r>
              <a:rPr lang="en-US" altLang="en-US" smtClean="0">
                <a:cs typeface="Times New Roman" pitchFamily="18" charset="0"/>
              </a:rPr>
              <a:t>Has two arguments</a:t>
            </a:r>
          </a:p>
          <a:p>
            <a:pPr lvl="2">
              <a:lnSpc>
                <a:spcPct val="90000"/>
              </a:lnSpc>
            </a:pPr>
            <a:r>
              <a:rPr lang="en-US" altLang="en-US" smtClean="0">
                <a:cs typeface="Times New Roman" pitchFamily="18" charset="0"/>
              </a:rPr>
              <a:t>Argument 1: The full data set</a:t>
            </a:r>
          </a:p>
          <a:p>
            <a:pPr lvl="2">
              <a:lnSpc>
                <a:spcPct val="90000"/>
              </a:lnSpc>
            </a:pPr>
            <a:r>
              <a:rPr lang="en-US" altLang="en-US" smtClean="0">
                <a:cs typeface="Times New Roman" pitchFamily="18" charset="0"/>
              </a:rPr>
              <a:t>Argument 2: The repeated measures (in the correct order – T1, T2, T3)</a:t>
            </a:r>
          </a:p>
          <a:p>
            <a:pPr lvl="1">
              <a:lnSpc>
                <a:spcPct val="90000"/>
              </a:lnSpc>
            </a:pPr>
            <a:r>
              <a:rPr lang="en-US" altLang="en-US" smtClean="0">
                <a:cs typeface="Times New Roman" pitchFamily="18" charset="0"/>
              </a:rPr>
              <a:t>Creates two new variables</a:t>
            </a:r>
          </a:p>
          <a:p>
            <a:pPr lvl="2">
              <a:lnSpc>
                <a:spcPct val="90000"/>
              </a:lnSpc>
            </a:pPr>
            <a:r>
              <a:rPr lang="en-US" altLang="en-US" smtClean="0">
                <a:cs typeface="Times New Roman" pitchFamily="18" charset="0"/>
              </a:rPr>
              <a:t>A variable “TIME” going from 0 to N-1 Observations (where N is the number of repeated measures)</a:t>
            </a:r>
          </a:p>
          <a:p>
            <a:pPr lvl="2">
              <a:lnSpc>
                <a:spcPct val="90000"/>
              </a:lnSpc>
            </a:pPr>
            <a:r>
              <a:rPr lang="en-US" altLang="en-US" smtClean="0">
                <a:cs typeface="Times New Roman" pitchFamily="18" charset="0"/>
              </a:rPr>
              <a:t>A variable “MULTDV” which is the repeated measures DV (can be named anything)</a:t>
            </a:r>
          </a:p>
          <a:p>
            <a:pPr lvl="1">
              <a:lnSpc>
                <a:spcPct val="90000"/>
              </a:lnSpc>
            </a:pPr>
            <a:r>
              <a:rPr lang="en-US" altLang="en-US" smtClean="0">
                <a:cs typeface="Times New Roman" pitchFamily="18" charset="0"/>
              </a:rPr>
              <a:t>Repeats all other variables N times	</a:t>
            </a:r>
            <a:endParaRPr lang="en-US" altLang="en-US" sz="1800" smtClean="0">
              <a:latin typeface="Courier New" pitchFamily="49" charset="0"/>
              <a:cs typeface="Times New Roman" pitchFamily="18" charset="0"/>
            </a:endParaRPr>
          </a:p>
        </p:txBody>
      </p:sp>
    </p:spTree>
    <p:extLst>
      <p:ext uri="{BB962C8B-B14F-4D97-AF65-F5344CB8AC3E}">
        <p14:creationId xmlns:p14="http://schemas.microsoft.com/office/powerpoint/2010/main" val="14956358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7" name="Footer Placeholder 4"/>
          <p:cNvSpPr>
            <a:spLocks noGrp="1"/>
          </p:cNvSpPr>
          <p:nvPr>
            <p:ph type="ftr" sz="quarter" idx="11"/>
          </p:nvPr>
        </p:nvSpPr>
        <p:spPr/>
        <p:txBody>
          <a:bodyPr/>
          <a:lstStyle/>
          <a:p>
            <a:pPr>
              <a:defRPr/>
            </a:pPr>
            <a:r>
              <a:rPr lang="en-US"/>
              <a:t>Copyright Paul D. Bliese</a:t>
            </a:r>
          </a:p>
        </p:txBody>
      </p:sp>
      <p:sp>
        <p:nvSpPr>
          <p:cNvPr id="26010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F3CCAE72-C8BC-44A3-9A0F-731FCD735421}" type="slidenum">
              <a:rPr lang="en-US" altLang="en-US" sz="1000"/>
              <a:pPr>
                <a:spcBef>
                  <a:spcPct val="0"/>
                </a:spcBef>
                <a:buFontTx/>
                <a:buNone/>
              </a:pPr>
              <a:t>56</a:t>
            </a:fld>
            <a:endParaRPr lang="en-US" altLang="en-US" sz="1000"/>
          </a:p>
        </p:txBody>
      </p:sp>
      <p:sp>
        <p:nvSpPr>
          <p:cNvPr id="260101" name="Rectangle 2"/>
          <p:cNvSpPr>
            <a:spLocks noGrp="1" noChangeArrowheads="1"/>
          </p:cNvSpPr>
          <p:nvPr>
            <p:ph type="title"/>
          </p:nvPr>
        </p:nvSpPr>
        <p:spPr/>
        <p:txBody>
          <a:bodyPr/>
          <a:lstStyle/>
          <a:p>
            <a:r>
              <a:rPr lang="en-US" altLang="en-US" smtClean="0"/>
              <a:t>Setting up the Data (cont.)</a:t>
            </a:r>
          </a:p>
        </p:txBody>
      </p:sp>
      <p:sp>
        <p:nvSpPr>
          <p:cNvPr id="260102" name="Rectangle 3"/>
          <p:cNvSpPr>
            <a:spLocks noGrp="1" noChangeArrowheads="1"/>
          </p:cNvSpPr>
          <p:nvPr>
            <p:ph type="body" idx="1"/>
          </p:nvPr>
        </p:nvSpPr>
        <p:spPr/>
        <p:txBody>
          <a:bodyPr/>
          <a:lstStyle/>
          <a:p>
            <a:pPr>
              <a:lnSpc>
                <a:spcPct val="90000"/>
              </a:lnSpc>
            </a:pPr>
            <a:r>
              <a:rPr lang="en-US" altLang="en-US" dirty="0" smtClean="0">
                <a:cs typeface="Times New Roman" pitchFamily="18" charset="0"/>
              </a:rPr>
              <a:t>The </a:t>
            </a:r>
            <a:r>
              <a:rPr lang="en-US" altLang="en-US" dirty="0" err="1" smtClean="0">
                <a:latin typeface="Courier New" pitchFamily="49" charset="0"/>
                <a:cs typeface="Times New Roman" pitchFamily="18" charset="0"/>
              </a:rPr>
              <a:t>make.univ</a:t>
            </a:r>
            <a:r>
              <a:rPr lang="en-US" altLang="en-US" dirty="0" smtClean="0">
                <a:cs typeface="Times New Roman" pitchFamily="18" charset="0"/>
              </a:rPr>
              <a:t>  function facilitates this transformation (code to make data in notes)</a:t>
            </a:r>
          </a:p>
        </p:txBody>
      </p:sp>
      <p:sp>
        <p:nvSpPr>
          <p:cNvPr id="260103" name="Text Box 4"/>
          <p:cNvSpPr txBox="1">
            <a:spLocks noChangeArrowheads="1"/>
          </p:cNvSpPr>
          <p:nvPr/>
        </p:nvSpPr>
        <p:spPr bwMode="auto">
          <a:xfrm>
            <a:off x="1670050" y="2114550"/>
            <a:ext cx="5480050" cy="120332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a:latin typeface="Courier New" pitchFamily="49" charset="0"/>
              </a:rPr>
              <a:t>&gt; GROWSAT.DAT[1:2,]</a:t>
            </a:r>
          </a:p>
          <a:p>
            <a:pPr>
              <a:spcBef>
                <a:spcPct val="0"/>
              </a:spcBef>
              <a:buFontTx/>
              <a:buNone/>
            </a:pPr>
            <a:r>
              <a:rPr lang="en-US" altLang="en-US" sz="1800">
                <a:latin typeface="Courier New" pitchFamily="49" charset="0"/>
              </a:rPr>
              <a:t>  SUBNUM AGE  JOBSAT1 JOBSAT2 JOBSAT3</a:t>
            </a:r>
          </a:p>
          <a:p>
            <a:pPr>
              <a:spcBef>
                <a:spcPct val="0"/>
              </a:spcBef>
              <a:buFontTx/>
              <a:buNone/>
            </a:pPr>
            <a:r>
              <a:rPr lang="en-US" altLang="en-US" sz="1800">
                <a:latin typeface="Courier New" pitchFamily="49" charset="0"/>
              </a:rPr>
              <a:t>3      1  20 1.666667       1       3</a:t>
            </a:r>
          </a:p>
          <a:p>
            <a:pPr>
              <a:spcBef>
                <a:spcPct val="0"/>
              </a:spcBef>
              <a:buFontTx/>
              <a:buNone/>
            </a:pPr>
            <a:r>
              <a:rPr lang="en-US" altLang="en-US" sz="1800">
                <a:latin typeface="Courier New" pitchFamily="49" charset="0"/>
              </a:rPr>
              <a:t>6      2  24 3.666667       4       4</a:t>
            </a:r>
          </a:p>
        </p:txBody>
      </p:sp>
      <p:sp>
        <p:nvSpPr>
          <p:cNvPr id="260104" name="Rectangle 5"/>
          <p:cNvSpPr>
            <a:spLocks noChangeArrowheads="1"/>
          </p:cNvSpPr>
          <p:nvPr/>
        </p:nvSpPr>
        <p:spPr bwMode="auto">
          <a:xfrm>
            <a:off x="609600" y="3552825"/>
            <a:ext cx="8029575" cy="2576513"/>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cs typeface="Times New Roman" pitchFamily="18" charset="0"/>
              </a:rPr>
              <a:t>&gt; GROWSAT.UNIV&lt;-</a:t>
            </a:r>
            <a:r>
              <a:rPr lang="en-US" altLang="en-US" sz="1800" dirty="0" err="1">
                <a:latin typeface="Courier New" pitchFamily="49" charset="0"/>
                <a:cs typeface="Times New Roman" pitchFamily="18" charset="0"/>
              </a:rPr>
              <a:t>make.univ</a:t>
            </a:r>
            <a:r>
              <a:rPr lang="en-US" altLang="en-US" sz="1800" dirty="0">
                <a:latin typeface="Courier New" pitchFamily="49" charset="0"/>
                <a:cs typeface="Times New Roman" pitchFamily="18" charset="0"/>
              </a:rPr>
              <a:t>(GROWSAT.DAT, GROWSAT.DAT[,3:5])</a:t>
            </a:r>
          </a:p>
          <a:p>
            <a:pPr>
              <a:spcBef>
                <a:spcPct val="0"/>
              </a:spcBef>
              <a:buFontTx/>
              <a:buNone/>
            </a:pPr>
            <a:r>
              <a:rPr lang="en-US" altLang="en-US" sz="1800" dirty="0">
                <a:latin typeface="Courier New" pitchFamily="49" charset="0"/>
                <a:cs typeface="Times New Roman" pitchFamily="18" charset="0"/>
              </a:rPr>
              <a:t>&gt; GROWSAT.UNIV[1:6,]</a:t>
            </a:r>
          </a:p>
          <a:p>
            <a:pPr>
              <a:spcBef>
                <a:spcPct val="0"/>
              </a:spcBef>
              <a:buFontTx/>
              <a:buNone/>
            </a:pPr>
            <a:r>
              <a:rPr lang="en-US" altLang="en-US" sz="1800" dirty="0">
                <a:latin typeface="Courier New" pitchFamily="49" charset="0"/>
                <a:cs typeface="Times New Roman" pitchFamily="18" charset="0"/>
              </a:rPr>
              <a:t>    SUBNUM AGE  JOBSAT1 JOBSAT2 JOBSAT3 TIME   MULTDV</a:t>
            </a:r>
          </a:p>
          <a:p>
            <a:pPr>
              <a:spcBef>
                <a:spcPct val="0"/>
              </a:spcBef>
              <a:buFontTx/>
              <a:buNone/>
            </a:pPr>
            <a:r>
              <a:rPr lang="en-US" altLang="en-US" sz="1800" dirty="0">
                <a:latin typeface="Courier New" pitchFamily="49" charset="0"/>
                <a:cs typeface="Times New Roman" pitchFamily="18" charset="0"/>
              </a:rPr>
              <a:t>X3       1  20 1.666667       1       3    0 1.666667</a:t>
            </a:r>
          </a:p>
          <a:p>
            <a:pPr>
              <a:spcBef>
                <a:spcPct val="0"/>
              </a:spcBef>
              <a:buFontTx/>
              <a:buNone/>
            </a:pPr>
            <a:r>
              <a:rPr lang="en-US" altLang="en-US" sz="1800" dirty="0">
                <a:latin typeface="Courier New" pitchFamily="49" charset="0"/>
                <a:cs typeface="Times New Roman" pitchFamily="18" charset="0"/>
              </a:rPr>
              <a:t>X31      1  20 1.666667       1       3    1 1.000000</a:t>
            </a:r>
          </a:p>
          <a:p>
            <a:pPr>
              <a:spcBef>
                <a:spcPct val="0"/>
              </a:spcBef>
              <a:buFontTx/>
              <a:buNone/>
            </a:pPr>
            <a:r>
              <a:rPr lang="en-US" altLang="en-US" sz="1800" dirty="0">
                <a:latin typeface="Courier New" pitchFamily="49" charset="0"/>
                <a:cs typeface="Times New Roman" pitchFamily="18" charset="0"/>
              </a:rPr>
              <a:t>X32      1  20 1.666667       1       3    2 3.000000</a:t>
            </a:r>
          </a:p>
          <a:p>
            <a:pPr>
              <a:spcBef>
                <a:spcPct val="0"/>
              </a:spcBef>
              <a:buFontTx/>
              <a:buNone/>
            </a:pPr>
            <a:r>
              <a:rPr lang="en-US" altLang="en-US" sz="1800" dirty="0">
                <a:latin typeface="Courier New" pitchFamily="49" charset="0"/>
                <a:cs typeface="Times New Roman" pitchFamily="18" charset="0"/>
              </a:rPr>
              <a:t>X6       2  24 3.666667       4       4    0 3.666667</a:t>
            </a:r>
          </a:p>
          <a:p>
            <a:pPr>
              <a:spcBef>
                <a:spcPct val="0"/>
              </a:spcBef>
              <a:buFontTx/>
              <a:buNone/>
            </a:pPr>
            <a:r>
              <a:rPr lang="en-US" altLang="en-US" sz="1800" dirty="0">
                <a:latin typeface="Courier New" pitchFamily="49" charset="0"/>
                <a:cs typeface="Times New Roman" pitchFamily="18" charset="0"/>
              </a:rPr>
              <a:t>X63      2  24 3.666667       4       4    1 4.000000</a:t>
            </a:r>
          </a:p>
          <a:p>
            <a:pPr>
              <a:spcBef>
                <a:spcPct val="0"/>
              </a:spcBef>
              <a:buFontTx/>
              <a:buNone/>
            </a:pPr>
            <a:r>
              <a:rPr lang="en-US" altLang="en-US" sz="1800" dirty="0">
                <a:latin typeface="Courier New" pitchFamily="49" charset="0"/>
                <a:cs typeface="Times New Roman" pitchFamily="18" charset="0"/>
              </a:rPr>
              <a:t>X64      2  24 3.666667       4       4    2 4.000000</a:t>
            </a:r>
          </a:p>
        </p:txBody>
      </p:sp>
    </p:spTree>
    <p:extLst>
      <p:ext uri="{BB962C8B-B14F-4D97-AF65-F5344CB8AC3E}">
        <p14:creationId xmlns:p14="http://schemas.microsoft.com/office/powerpoint/2010/main" val="37327492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26112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4475E170-7D13-4CCC-9A02-A6236ABCAC3B}" type="slidenum">
              <a:rPr lang="en-US" altLang="en-US" sz="1000"/>
              <a:pPr>
                <a:spcBef>
                  <a:spcPct val="0"/>
                </a:spcBef>
                <a:buFontTx/>
                <a:buNone/>
              </a:pPr>
              <a:t>57</a:t>
            </a:fld>
            <a:endParaRPr lang="en-US" altLang="en-US" sz="1000"/>
          </a:p>
        </p:txBody>
      </p:sp>
      <p:sp>
        <p:nvSpPr>
          <p:cNvPr id="261125" name="Rectangle 2"/>
          <p:cNvSpPr>
            <a:spLocks noGrp="1" noChangeArrowheads="1"/>
          </p:cNvSpPr>
          <p:nvPr>
            <p:ph type="title"/>
          </p:nvPr>
        </p:nvSpPr>
        <p:spPr/>
        <p:txBody>
          <a:bodyPr/>
          <a:lstStyle/>
          <a:p>
            <a:r>
              <a:rPr lang="en-US" altLang="en-US" smtClean="0"/>
              <a:t>Growth Modeling Setup</a:t>
            </a:r>
          </a:p>
        </p:txBody>
      </p:sp>
      <p:sp>
        <p:nvSpPr>
          <p:cNvPr id="261126" name="Rectangle 3"/>
          <p:cNvSpPr>
            <a:spLocks noGrp="1" noChangeArrowheads="1"/>
          </p:cNvSpPr>
          <p:nvPr>
            <p:ph type="body" idx="1"/>
          </p:nvPr>
        </p:nvSpPr>
        <p:spPr/>
        <p:txBody>
          <a:bodyPr/>
          <a:lstStyle/>
          <a:p>
            <a:r>
              <a:rPr lang="en-US" altLang="en-US" dirty="0" smtClean="0"/>
              <a:t>Exercise 2:  Growth Modeling Data Setup.  Transform data from “flat” to “stacked” format.</a:t>
            </a:r>
          </a:p>
          <a:p>
            <a:pPr lvl="1"/>
            <a:r>
              <a:rPr lang="en-US" altLang="en-US" dirty="0" smtClean="0"/>
              <a:t>Work through the chen2005 example</a:t>
            </a:r>
          </a:p>
        </p:txBody>
      </p:sp>
      <p:sp>
        <p:nvSpPr>
          <p:cNvPr id="7" name="Rectangle 5"/>
          <p:cNvSpPr>
            <a:spLocks noChangeArrowheads="1"/>
          </p:cNvSpPr>
          <p:nvPr/>
        </p:nvSpPr>
        <p:spPr bwMode="auto">
          <a:xfrm>
            <a:off x="806244" y="2805571"/>
            <a:ext cx="7600335" cy="2862322"/>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smtClean="0">
                <a:latin typeface="Courier New" pitchFamily="49" charset="0"/>
                <a:cs typeface="Times New Roman" pitchFamily="18" charset="0"/>
              </a:rPr>
              <a:t>#Using reshape – core R function: IMPORTANT to reorder</a:t>
            </a:r>
          </a:p>
          <a:p>
            <a:pPr>
              <a:spcBef>
                <a:spcPct val="0"/>
              </a:spcBef>
              <a:buFontTx/>
              <a:buNone/>
            </a:pPr>
            <a:r>
              <a:rPr lang="en-US" altLang="en-US" sz="1800" dirty="0" smtClean="0">
                <a:latin typeface="Courier New" pitchFamily="49" charset="0"/>
                <a:cs typeface="Times New Roman" pitchFamily="18" charset="0"/>
              </a:rPr>
              <a:t>&gt; </a:t>
            </a:r>
            <a:r>
              <a:rPr lang="en-US" altLang="en-US" sz="1800" dirty="0" err="1" smtClean="0">
                <a:latin typeface="Courier New" pitchFamily="49" charset="0"/>
                <a:cs typeface="Times New Roman" pitchFamily="18" charset="0"/>
              </a:rPr>
              <a:t>c.univ</a:t>
            </a:r>
            <a:r>
              <a:rPr lang="en-US" altLang="en-US" sz="1800" dirty="0">
                <a:latin typeface="Courier New" pitchFamily="49" charset="0"/>
                <a:cs typeface="Times New Roman" pitchFamily="18" charset="0"/>
              </a:rPr>
              <a:t>&lt;-reshape(chen2005,idvar="ID</a:t>
            </a:r>
            <a:r>
              <a:rPr lang="en-US" altLang="en-US" sz="1800" dirty="0" smtClean="0">
                <a:latin typeface="Courier New" pitchFamily="49" charset="0"/>
                <a:cs typeface="Times New Roman" pitchFamily="18" charset="0"/>
              </a:rPr>
              <a:t>",</a:t>
            </a:r>
          </a:p>
          <a:p>
            <a:pPr>
              <a:spcBef>
                <a:spcPct val="0"/>
              </a:spcBef>
              <a:buFontTx/>
              <a:buNone/>
            </a:pPr>
            <a:r>
              <a:rPr lang="en-US" altLang="en-US" sz="1800" dirty="0" smtClean="0">
                <a:latin typeface="Courier New" pitchFamily="49" charset="0"/>
                <a:cs typeface="Times New Roman" pitchFamily="18" charset="0"/>
              </a:rPr>
              <a:t>   varying=list(5:7),</a:t>
            </a:r>
            <a:r>
              <a:rPr lang="en-US" altLang="en-US" sz="1800" dirty="0" err="1" smtClean="0">
                <a:latin typeface="Courier New" pitchFamily="49" charset="0"/>
                <a:cs typeface="Times New Roman" pitchFamily="18" charset="0"/>
              </a:rPr>
              <a:t>v.names</a:t>
            </a:r>
            <a:r>
              <a:rPr lang="en-US" altLang="en-US" sz="1800" dirty="0">
                <a:latin typeface="Courier New" pitchFamily="49" charset="0"/>
                <a:cs typeface="Times New Roman" pitchFamily="18" charset="0"/>
              </a:rPr>
              <a:t>="</a:t>
            </a:r>
            <a:r>
              <a:rPr lang="en-US" altLang="en-US" sz="1800" dirty="0" err="1">
                <a:latin typeface="Courier New" pitchFamily="49" charset="0"/>
                <a:cs typeface="Times New Roman" pitchFamily="18" charset="0"/>
              </a:rPr>
              <a:t>perf</a:t>
            </a:r>
            <a:r>
              <a:rPr lang="en-US" altLang="en-US" sz="1800" dirty="0">
                <a:latin typeface="Courier New" pitchFamily="49" charset="0"/>
                <a:cs typeface="Times New Roman" pitchFamily="18" charset="0"/>
              </a:rPr>
              <a:t>",direction="long</a:t>
            </a:r>
            <a:r>
              <a:rPr lang="en-US" altLang="en-US" sz="1800" dirty="0" smtClean="0">
                <a:latin typeface="Courier New" pitchFamily="49" charset="0"/>
                <a:cs typeface="Times New Roman" pitchFamily="18" charset="0"/>
              </a:rPr>
              <a:t>")</a:t>
            </a:r>
          </a:p>
          <a:p>
            <a:pPr>
              <a:spcBef>
                <a:spcPct val="0"/>
              </a:spcBef>
              <a:buFontTx/>
              <a:buNone/>
            </a:pPr>
            <a:r>
              <a:rPr lang="en-US" altLang="en-US" sz="1800" dirty="0">
                <a:latin typeface="Courier New" pitchFamily="49" charset="0"/>
                <a:cs typeface="Times New Roman" pitchFamily="18" charset="0"/>
              </a:rPr>
              <a:t>&gt; </a:t>
            </a:r>
            <a:r>
              <a:rPr lang="en-US" altLang="en-US" sz="1800" dirty="0" err="1" smtClean="0">
                <a:latin typeface="Courier New" pitchFamily="49" charset="0"/>
                <a:cs typeface="Times New Roman" pitchFamily="18" charset="0"/>
              </a:rPr>
              <a:t>c.univ</a:t>
            </a:r>
            <a:r>
              <a:rPr lang="en-US" altLang="en-US" sz="1800" dirty="0" smtClean="0">
                <a:latin typeface="Courier New" pitchFamily="49" charset="0"/>
                <a:cs typeface="Times New Roman" pitchFamily="18" charset="0"/>
              </a:rPr>
              <a:t>&lt;-</a:t>
            </a:r>
            <a:r>
              <a:rPr lang="en-US" altLang="en-US" sz="1800" dirty="0" err="1" smtClean="0">
                <a:latin typeface="Courier New" pitchFamily="49" charset="0"/>
                <a:cs typeface="Times New Roman" pitchFamily="18" charset="0"/>
              </a:rPr>
              <a:t>c.univ</a:t>
            </a:r>
            <a:r>
              <a:rPr lang="en-US" altLang="en-US" sz="1800" dirty="0" smtClean="0">
                <a:latin typeface="Courier New" pitchFamily="49" charset="0"/>
                <a:cs typeface="Times New Roman" pitchFamily="18" charset="0"/>
              </a:rPr>
              <a:t>[order(</a:t>
            </a:r>
            <a:r>
              <a:rPr lang="en-US" altLang="en-US" sz="1800" dirty="0" err="1" smtClean="0">
                <a:latin typeface="Courier New" pitchFamily="49" charset="0"/>
                <a:cs typeface="Times New Roman" pitchFamily="18" charset="0"/>
              </a:rPr>
              <a:t>c.univ$ID,c.univ$time</a:t>
            </a:r>
            <a:r>
              <a:rPr lang="en-US" altLang="en-US" sz="1800" dirty="0" smtClean="0">
                <a:latin typeface="Courier New" pitchFamily="49" charset="0"/>
                <a:cs typeface="Times New Roman" pitchFamily="18" charset="0"/>
              </a:rPr>
              <a:t>),]</a:t>
            </a:r>
            <a:endParaRPr lang="en-US" altLang="en-US" sz="1800" dirty="0">
              <a:latin typeface="Courier New" pitchFamily="49" charset="0"/>
              <a:cs typeface="Times New Roman" pitchFamily="18" charset="0"/>
            </a:endParaRPr>
          </a:p>
          <a:p>
            <a:pPr>
              <a:spcBef>
                <a:spcPct val="0"/>
              </a:spcBef>
              <a:buFontTx/>
              <a:buNone/>
            </a:pPr>
            <a:r>
              <a:rPr lang="en-US" altLang="en-US" sz="1800" dirty="0" smtClean="0">
                <a:latin typeface="Courier New" pitchFamily="49" charset="0"/>
                <a:cs typeface="Times New Roman" pitchFamily="18" charset="0"/>
              </a:rPr>
              <a:t>&gt; </a:t>
            </a:r>
            <a:r>
              <a:rPr lang="en-US" altLang="en-US" sz="1800" dirty="0" err="1" smtClean="0">
                <a:latin typeface="Courier New" pitchFamily="49" charset="0"/>
                <a:cs typeface="Times New Roman" pitchFamily="18" charset="0"/>
              </a:rPr>
              <a:t>c.univ</a:t>
            </a:r>
            <a:r>
              <a:rPr lang="en-US" altLang="en-US" sz="1800" dirty="0" smtClean="0">
                <a:latin typeface="Courier New" pitchFamily="49" charset="0"/>
                <a:cs typeface="Times New Roman" pitchFamily="18" charset="0"/>
              </a:rPr>
              <a:t>[1:6,]</a:t>
            </a:r>
          </a:p>
          <a:p>
            <a:pPr>
              <a:spcBef>
                <a:spcPct val="0"/>
              </a:spcBef>
              <a:buFontTx/>
              <a:buNone/>
            </a:pPr>
            <a:r>
              <a:rPr lang="en-US" altLang="en-US" sz="1800" dirty="0" smtClean="0">
                <a:latin typeface="Courier New" pitchFamily="49" charset="0"/>
                <a:cs typeface="Times New Roman" pitchFamily="18" charset="0"/>
              </a:rPr>
              <a:t>    </a:t>
            </a:r>
            <a:r>
              <a:rPr lang="en-US" altLang="en-US" sz="1800" dirty="0">
                <a:latin typeface="Courier New" pitchFamily="49" charset="0"/>
                <a:cs typeface="Times New Roman" pitchFamily="18" charset="0"/>
              </a:rPr>
              <a:t>ID TMPRF TMEXP NCEMP time </a:t>
            </a:r>
            <a:r>
              <a:rPr lang="en-US" altLang="en-US" sz="1800" dirty="0" err="1">
                <a:latin typeface="Courier New" pitchFamily="49" charset="0"/>
                <a:cs typeface="Times New Roman" pitchFamily="18" charset="0"/>
              </a:rPr>
              <a:t>perf</a:t>
            </a:r>
            <a:endParaRPr lang="en-US" altLang="en-US" sz="1800" dirty="0">
              <a:latin typeface="Courier New" pitchFamily="49" charset="0"/>
              <a:cs typeface="Times New Roman" pitchFamily="18" charset="0"/>
            </a:endParaRPr>
          </a:p>
          <a:p>
            <a:pPr>
              <a:spcBef>
                <a:spcPct val="0"/>
              </a:spcBef>
              <a:buFontTx/>
              <a:buNone/>
            </a:pPr>
            <a:r>
              <a:rPr lang="en-US" altLang="en-US" sz="1800" dirty="0">
                <a:latin typeface="Courier New" pitchFamily="49" charset="0"/>
                <a:cs typeface="Times New Roman" pitchFamily="18" charset="0"/>
              </a:rPr>
              <a:t>1.1  1  3.45  3.96  4.00    1 2.72</a:t>
            </a:r>
          </a:p>
          <a:p>
            <a:pPr>
              <a:spcBef>
                <a:spcPct val="0"/>
              </a:spcBef>
              <a:buFontTx/>
              <a:buNone/>
            </a:pPr>
            <a:r>
              <a:rPr lang="en-US" altLang="en-US" sz="1800" dirty="0">
                <a:latin typeface="Courier New" pitchFamily="49" charset="0"/>
                <a:cs typeface="Times New Roman" pitchFamily="18" charset="0"/>
              </a:rPr>
              <a:t>1.2  1  3.45  3.96  4.00    2 3.18</a:t>
            </a:r>
          </a:p>
          <a:p>
            <a:pPr>
              <a:spcBef>
                <a:spcPct val="0"/>
              </a:spcBef>
              <a:buFontTx/>
              <a:buNone/>
            </a:pPr>
            <a:r>
              <a:rPr lang="en-US" altLang="en-US" sz="1800" dirty="0">
                <a:latin typeface="Courier New" pitchFamily="49" charset="0"/>
                <a:cs typeface="Times New Roman" pitchFamily="18" charset="0"/>
              </a:rPr>
              <a:t>1.3  1  3.45  3.96  4.00    3 2.97</a:t>
            </a:r>
          </a:p>
          <a:p>
            <a:pPr>
              <a:spcBef>
                <a:spcPct val="0"/>
              </a:spcBef>
              <a:buFontTx/>
              <a:buNone/>
            </a:pPr>
            <a:r>
              <a:rPr lang="en-US" altLang="en-US" sz="1800" dirty="0">
                <a:latin typeface="Courier New" pitchFamily="49" charset="0"/>
                <a:cs typeface="Times New Roman" pitchFamily="18" charset="0"/>
              </a:rPr>
              <a:t>2.1  2  3.45  3.60  4.58    1 </a:t>
            </a:r>
            <a:r>
              <a:rPr lang="en-US" altLang="en-US" sz="1800" dirty="0" smtClean="0">
                <a:latin typeface="Courier New" pitchFamily="49" charset="0"/>
                <a:cs typeface="Times New Roman" pitchFamily="18" charset="0"/>
              </a:rPr>
              <a:t>3.60</a:t>
            </a:r>
            <a:endParaRPr lang="en-US" altLang="en-US" sz="1800" dirty="0">
              <a:latin typeface="Courier New" pitchFamily="49" charset="0"/>
              <a:cs typeface="Times New Roman" pitchFamily="18" charset="0"/>
            </a:endParaRPr>
          </a:p>
        </p:txBody>
      </p:sp>
    </p:spTree>
    <p:extLst>
      <p:ext uri="{BB962C8B-B14F-4D97-AF65-F5344CB8AC3E}">
        <p14:creationId xmlns:p14="http://schemas.microsoft.com/office/powerpoint/2010/main" val="28919855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26214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31679A4-702E-4B40-BAED-04A66DCA2A38}" type="slidenum">
              <a:rPr lang="en-US" altLang="en-US" sz="1000"/>
              <a:pPr>
                <a:spcBef>
                  <a:spcPct val="0"/>
                </a:spcBef>
                <a:buFontTx/>
                <a:buNone/>
              </a:pPr>
              <a:t>58</a:t>
            </a:fld>
            <a:endParaRPr lang="en-US" altLang="en-US" sz="1000"/>
          </a:p>
        </p:txBody>
      </p:sp>
      <p:sp>
        <p:nvSpPr>
          <p:cNvPr id="262149" name="Rectangle 2"/>
          <p:cNvSpPr>
            <a:spLocks noGrp="1" noChangeArrowheads="1"/>
          </p:cNvSpPr>
          <p:nvPr>
            <p:ph type="title"/>
          </p:nvPr>
        </p:nvSpPr>
        <p:spPr/>
        <p:txBody>
          <a:bodyPr/>
          <a:lstStyle/>
          <a:p>
            <a:r>
              <a:rPr lang="en-US" altLang="en-US" smtClean="0"/>
              <a:t>Modeling Steps</a:t>
            </a:r>
          </a:p>
        </p:txBody>
      </p:sp>
      <p:sp>
        <p:nvSpPr>
          <p:cNvPr id="262150" name="Rectangle 3"/>
          <p:cNvSpPr>
            <a:spLocks noGrp="1" noChangeArrowheads="1"/>
          </p:cNvSpPr>
          <p:nvPr>
            <p:ph type="body" idx="1"/>
          </p:nvPr>
        </p:nvSpPr>
        <p:spPr>
          <a:xfrm>
            <a:off x="685800" y="1304925"/>
            <a:ext cx="7893050" cy="4648200"/>
          </a:xfrm>
        </p:spPr>
        <p:txBody>
          <a:bodyPr/>
          <a:lstStyle/>
          <a:p>
            <a:pPr>
              <a:lnSpc>
                <a:spcPct val="90000"/>
              </a:lnSpc>
            </a:pPr>
            <a:r>
              <a:rPr lang="en-US" altLang="en-US" smtClean="0">
                <a:cs typeface="Times New Roman" pitchFamily="18" charset="0"/>
              </a:rPr>
              <a:t>Notes on optimization in lme function</a:t>
            </a:r>
          </a:p>
          <a:p>
            <a:pPr>
              <a:lnSpc>
                <a:spcPct val="90000"/>
              </a:lnSpc>
            </a:pPr>
            <a:r>
              <a:rPr lang="en-US" altLang="en-US" smtClean="0">
                <a:cs typeface="Times New Roman" pitchFamily="18" charset="0"/>
              </a:rPr>
              <a:t>Build Level-1 Model (Bliese &amp; Ployhart, 2002)</a:t>
            </a:r>
          </a:p>
          <a:p>
            <a:pPr lvl="1">
              <a:lnSpc>
                <a:spcPct val="90000"/>
              </a:lnSpc>
            </a:pPr>
            <a:r>
              <a:rPr lang="en-US" altLang="en-US" smtClean="0">
                <a:cs typeface="Times New Roman" pitchFamily="18" charset="0"/>
              </a:rPr>
              <a:t>Step 1:  Estimate the ICC</a:t>
            </a:r>
          </a:p>
          <a:p>
            <a:pPr lvl="1">
              <a:lnSpc>
                <a:spcPct val="90000"/>
              </a:lnSpc>
            </a:pPr>
            <a:r>
              <a:rPr lang="en-US" altLang="en-US" smtClean="0">
                <a:cs typeface="Times New Roman" pitchFamily="18" charset="0"/>
              </a:rPr>
              <a:t>Step 2:  Identify the Fixed Functions for Time</a:t>
            </a:r>
          </a:p>
          <a:p>
            <a:pPr lvl="2">
              <a:lnSpc>
                <a:spcPct val="90000"/>
              </a:lnSpc>
            </a:pPr>
            <a:r>
              <a:rPr lang="en-US" altLang="en-US" smtClean="0">
                <a:cs typeface="Times New Roman" pitchFamily="18" charset="0"/>
              </a:rPr>
              <a:t>Linear, </a:t>
            </a:r>
          </a:p>
          <a:p>
            <a:pPr lvl="2">
              <a:lnSpc>
                <a:spcPct val="90000"/>
              </a:lnSpc>
            </a:pPr>
            <a:r>
              <a:rPr lang="en-US" altLang="en-US" smtClean="0">
                <a:cs typeface="Times New Roman" pitchFamily="18" charset="0"/>
              </a:rPr>
              <a:t>Quadratic, etc. </a:t>
            </a:r>
          </a:p>
          <a:p>
            <a:pPr lvl="1">
              <a:lnSpc>
                <a:spcPct val="90000"/>
              </a:lnSpc>
            </a:pPr>
            <a:r>
              <a:rPr lang="en-US" altLang="en-US" smtClean="0">
                <a:cs typeface="Times New Roman" pitchFamily="18" charset="0"/>
              </a:rPr>
              <a:t>Step 3: Examine Variability in Growth Parameters</a:t>
            </a:r>
          </a:p>
          <a:p>
            <a:pPr lvl="1">
              <a:lnSpc>
                <a:spcPct val="90000"/>
              </a:lnSpc>
            </a:pPr>
            <a:r>
              <a:rPr lang="en-US" altLang="en-US" smtClean="0">
                <a:cs typeface="Times New Roman" pitchFamily="18" charset="0"/>
              </a:rPr>
              <a:t>Step 4:  Determine the Error Structure</a:t>
            </a:r>
          </a:p>
          <a:p>
            <a:pPr lvl="2">
              <a:lnSpc>
                <a:spcPct val="90000"/>
              </a:lnSpc>
            </a:pPr>
            <a:r>
              <a:rPr lang="en-US" altLang="en-US" smtClean="0">
                <a:cs typeface="Times New Roman" pitchFamily="18" charset="0"/>
              </a:rPr>
              <a:t>Are Errors (residuals) Correlated?</a:t>
            </a:r>
          </a:p>
          <a:p>
            <a:pPr lvl="2">
              <a:lnSpc>
                <a:spcPct val="90000"/>
              </a:lnSpc>
            </a:pPr>
            <a:r>
              <a:rPr lang="en-US" altLang="en-US" smtClean="0">
                <a:cs typeface="Times New Roman" pitchFamily="18" charset="0"/>
              </a:rPr>
              <a:t>Are Errors Heterogeneous?</a:t>
            </a:r>
          </a:p>
          <a:p>
            <a:pPr>
              <a:lnSpc>
                <a:spcPct val="90000"/>
              </a:lnSpc>
            </a:pPr>
            <a:r>
              <a:rPr lang="en-US" altLang="en-US" smtClean="0">
                <a:cs typeface="Times New Roman" pitchFamily="18" charset="0"/>
              </a:rPr>
              <a:t>Build Level-2 Model (steps 5 and 6)</a:t>
            </a:r>
          </a:p>
          <a:p>
            <a:pPr lvl="1">
              <a:lnSpc>
                <a:spcPct val="90000"/>
              </a:lnSpc>
            </a:pPr>
            <a:r>
              <a:rPr lang="en-US" altLang="en-US" smtClean="0">
                <a:cs typeface="Times New Roman" pitchFamily="18" charset="0"/>
              </a:rPr>
              <a:t>Add individual difference predictors (Level-2)</a:t>
            </a:r>
          </a:p>
          <a:p>
            <a:pPr lvl="2">
              <a:lnSpc>
                <a:spcPct val="90000"/>
              </a:lnSpc>
            </a:pPr>
            <a:endParaRPr lang="en-US" altLang="en-US" smtClean="0">
              <a:cs typeface="Times New Roman" pitchFamily="18" charset="0"/>
            </a:endParaRPr>
          </a:p>
        </p:txBody>
      </p:sp>
    </p:spTree>
    <p:extLst>
      <p:ext uri="{BB962C8B-B14F-4D97-AF65-F5344CB8AC3E}">
        <p14:creationId xmlns:p14="http://schemas.microsoft.com/office/powerpoint/2010/main" val="12085263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26317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8E28B38B-1659-4AB4-9293-E04CC7A00F08}" type="slidenum">
              <a:rPr lang="en-US" altLang="en-US" sz="1000"/>
              <a:pPr>
                <a:spcBef>
                  <a:spcPct val="0"/>
                </a:spcBef>
                <a:buFontTx/>
                <a:buNone/>
              </a:pPr>
              <a:t>59</a:t>
            </a:fld>
            <a:endParaRPr lang="en-US" altLang="en-US" sz="1000"/>
          </a:p>
        </p:txBody>
      </p:sp>
      <p:sp>
        <p:nvSpPr>
          <p:cNvPr id="263173" name="Rectangle 2"/>
          <p:cNvSpPr>
            <a:spLocks noGrp="1" noChangeArrowheads="1"/>
          </p:cNvSpPr>
          <p:nvPr>
            <p:ph type="title"/>
          </p:nvPr>
        </p:nvSpPr>
        <p:spPr/>
        <p:txBody>
          <a:bodyPr/>
          <a:lstStyle/>
          <a:p>
            <a:r>
              <a:rPr lang="en-US" altLang="en-US" smtClean="0"/>
              <a:t>Optimization</a:t>
            </a:r>
          </a:p>
        </p:txBody>
      </p:sp>
      <p:sp>
        <p:nvSpPr>
          <p:cNvPr id="263174" name="Rectangle 3"/>
          <p:cNvSpPr>
            <a:spLocks noGrp="1" noChangeArrowheads="1"/>
          </p:cNvSpPr>
          <p:nvPr>
            <p:ph type="body" idx="1"/>
          </p:nvPr>
        </p:nvSpPr>
        <p:spPr>
          <a:xfrm>
            <a:off x="685800" y="1304925"/>
            <a:ext cx="7893050" cy="4648200"/>
          </a:xfrm>
        </p:spPr>
        <p:txBody>
          <a:bodyPr/>
          <a:lstStyle/>
          <a:p>
            <a:pPr>
              <a:lnSpc>
                <a:spcPct val="90000"/>
              </a:lnSpc>
            </a:pPr>
            <a:r>
              <a:rPr lang="en-US" altLang="en-US" smtClean="0">
                <a:cs typeface="Times New Roman" pitchFamily="18" charset="0"/>
              </a:rPr>
              <a:t>The lme function uses two different routines in the stats package for optimization</a:t>
            </a:r>
          </a:p>
          <a:p>
            <a:pPr lvl="1">
              <a:lnSpc>
                <a:spcPct val="90000"/>
              </a:lnSpc>
            </a:pPr>
            <a:r>
              <a:rPr lang="en-US" altLang="en-US" smtClean="0">
                <a:cs typeface="Times New Roman" pitchFamily="18" charset="0"/>
              </a:rPr>
              <a:t>The function optim</a:t>
            </a:r>
          </a:p>
          <a:p>
            <a:pPr lvl="1">
              <a:lnSpc>
                <a:spcPct val="90000"/>
              </a:lnSpc>
            </a:pPr>
            <a:r>
              <a:rPr lang="en-US" altLang="en-US" smtClean="0">
                <a:cs typeface="Times New Roman" pitchFamily="18" charset="0"/>
              </a:rPr>
              <a:t>The function nlmimb</a:t>
            </a:r>
          </a:p>
          <a:p>
            <a:pPr>
              <a:lnSpc>
                <a:spcPct val="90000"/>
              </a:lnSpc>
            </a:pPr>
            <a:r>
              <a:rPr lang="en-US" altLang="en-US" smtClean="0">
                <a:cs typeface="Times New Roman" pitchFamily="18" charset="0"/>
              </a:rPr>
              <a:t>The default after versions 2.2 of R has been nlmimb</a:t>
            </a:r>
          </a:p>
          <a:p>
            <a:pPr lvl="1">
              <a:lnSpc>
                <a:spcPct val="90000"/>
              </a:lnSpc>
            </a:pPr>
            <a:r>
              <a:rPr lang="en-US" altLang="en-US" smtClean="0">
                <a:cs typeface="Times New Roman" pitchFamily="18" charset="0"/>
              </a:rPr>
              <a:t>Very precise</a:t>
            </a:r>
          </a:p>
          <a:p>
            <a:pPr lvl="1">
              <a:lnSpc>
                <a:spcPct val="90000"/>
              </a:lnSpc>
            </a:pPr>
            <a:r>
              <a:rPr lang="en-US" altLang="en-US" smtClean="0">
                <a:cs typeface="Times New Roman" pitchFamily="18" charset="0"/>
              </a:rPr>
              <a:t>Less robust than optim</a:t>
            </a:r>
          </a:p>
          <a:p>
            <a:pPr>
              <a:lnSpc>
                <a:spcPct val="90000"/>
              </a:lnSpc>
            </a:pPr>
            <a:r>
              <a:rPr lang="en-US" altLang="en-US" smtClean="0">
                <a:cs typeface="Times New Roman" pitchFamily="18" charset="0"/>
              </a:rPr>
              <a:t>If complex models (either growth or multilevel) fail to converge, try using the optim function</a:t>
            </a:r>
          </a:p>
          <a:p>
            <a:pPr>
              <a:lnSpc>
                <a:spcPct val="90000"/>
              </a:lnSpc>
            </a:pPr>
            <a:endParaRPr lang="en-US" altLang="en-US" smtClean="0">
              <a:cs typeface="Times New Roman" pitchFamily="18" charset="0"/>
            </a:endParaRPr>
          </a:p>
          <a:p>
            <a:pPr>
              <a:lnSpc>
                <a:spcPct val="90000"/>
              </a:lnSpc>
            </a:pPr>
            <a:endParaRPr lang="en-US" altLang="en-US" smtClean="0">
              <a:cs typeface="Times New Roman" pitchFamily="18" charset="0"/>
            </a:endParaRPr>
          </a:p>
        </p:txBody>
      </p:sp>
      <p:sp>
        <p:nvSpPr>
          <p:cNvPr id="263175" name="Text Box 4"/>
          <p:cNvSpPr txBox="1">
            <a:spLocks noChangeArrowheads="1"/>
          </p:cNvSpPr>
          <p:nvPr/>
        </p:nvSpPr>
        <p:spPr bwMode="auto">
          <a:xfrm>
            <a:off x="1087438" y="4989513"/>
            <a:ext cx="6861175" cy="928687"/>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a:latin typeface="Courier New" pitchFamily="49" charset="0"/>
              </a:rPr>
              <a:t>Final.Model</a:t>
            </a:r>
            <a:r>
              <a:rPr lang="en-US" altLang="en-US" sz="1800" dirty="0">
                <a:latin typeface="Courier New" pitchFamily="49" charset="0"/>
              </a:rPr>
              <a:t>&lt;-</a:t>
            </a:r>
            <a:r>
              <a:rPr lang="en-US" altLang="en-US" sz="1800" dirty="0" err="1">
                <a:latin typeface="Courier New" pitchFamily="49" charset="0"/>
              </a:rPr>
              <a:t>lme</a:t>
            </a:r>
            <a:r>
              <a:rPr lang="en-US" altLang="en-US" sz="1800" dirty="0">
                <a:latin typeface="Courier New" pitchFamily="49" charset="0"/>
              </a:rPr>
              <a:t>(WBEING~LEAD+G.HRS+LEAD*G.HRS,</a:t>
            </a:r>
          </a:p>
          <a:p>
            <a:pPr>
              <a:spcBef>
                <a:spcPct val="0"/>
              </a:spcBef>
              <a:buFontTx/>
              <a:buNone/>
            </a:pPr>
            <a:r>
              <a:rPr lang="en-US" altLang="en-US" sz="1800" dirty="0">
                <a:latin typeface="Courier New" pitchFamily="49" charset="0"/>
              </a:rPr>
              <a:t>  random=~</a:t>
            </a:r>
            <a:r>
              <a:rPr lang="en-US" altLang="en-US" sz="1800" dirty="0" err="1">
                <a:latin typeface="Courier New" pitchFamily="49" charset="0"/>
              </a:rPr>
              <a:t>LEAD|GRP,data</a:t>
            </a:r>
            <a:r>
              <a:rPr lang="en-US" altLang="en-US" sz="1800" dirty="0">
                <a:latin typeface="Courier New" pitchFamily="49" charset="0"/>
              </a:rPr>
              <a:t>=tbh1996,</a:t>
            </a:r>
          </a:p>
          <a:p>
            <a:pPr>
              <a:spcBef>
                <a:spcPct val="0"/>
              </a:spcBef>
              <a:buFontTx/>
              <a:buNone/>
            </a:pP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p:txBody>
      </p:sp>
    </p:spTree>
    <p:extLst>
      <p:ext uri="{BB962C8B-B14F-4D97-AF65-F5344CB8AC3E}">
        <p14:creationId xmlns:p14="http://schemas.microsoft.com/office/powerpoint/2010/main" val="14192945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3322CD80-DFAB-4D5E-8F49-BCA91F1297F2}" type="slidenum">
              <a:rPr lang="en-US"/>
              <a:pPr>
                <a:defRPr/>
              </a:pPr>
              <a:t>6</a:t>
            </a:fld>
            <a:endParaRPr lang="en-US"/>
          </a:p>
        </p:txBody>
      </p:sp>
      <p:sp>
        <p:nvSpPr>
          <p:cNvPr id="15365" name="Rectangle 2"/>
          <p:cNvSpPr>
            <a:spLocks noGrp="1" noChangeArrowheads="1"/>
          </p:cNvSpPr>
          <p:nvPr>
            <p:ph type="title"/>
          </p:nvPr>
        </p:nvSpPr>
        <p:spPr/>
        <p:txBody>
          <a:bodyPr/>
          <a:lstStyle/>
          <a:p>
            <a:r>
              <a:rPr lang="en-US" altLang="en-US" dirty="0" smtClean="0"/>
              <a:t>Intro:  Basic Models</a:t>
            </a:r>
          </a:p>
        </p:txBody>
      </p:sp>
      <p:sp>
        <p:nvSpPr>
          <p:cNvPr id="15366" name="Rectangle 3"/>
          <p:cNvSpPr>
            <a:spLocks noGrp="1" noChangeArrowheads="1"/>
          </p:cNvSpPr>
          <p:nvPr>
            <p:ph type="body" idx="1"/>
          </p:nvPr>
        </p:nvSpPr>
        <p:spPr/>
        <p:txBody>
          <a:bodyPr/>
          <a:lstStyle/>
          <a:p>
            <a:r>
              <a:rPr lang="en-US" altLang="en-US" dirty="0" smtClean="0"/>
              <a:t>Big Picture:  We care about mixed-effects (multilevel) methods for two main reasons:</a:t>
            </a:r>
          </a:p>
          <a:p>
            <a:pPr lvl="1"/>
            <a:r>
              <a:rPr lang="en-US" altLang="en-US" dirty="0" smtClean="0"/>
              <a:t>The methods allow us to model higher-level effects</a:t>
            </a:r>
          </a:p>
          <a:p>
            <a:pPr lvl="2"/>
            <a:r>
              <a:rPr lang="en-US" altLang="en-US" dirty="0" smtClean="0"/>
              <a:t>Contextual effects in nested groups</a:t>
            </a:r>
          </a:p>
          <a:p>
            <a:pPr lvl="2"/>
            <a:r>
              <a:rPr lang="en-US" altLang="en-US" dirty="0" smtClean="0"/>
              <a:t>Level-2 (often person-level) effects in repeated measures</a:t>
            </a:r>
          </a:p>
          <a:p>
            <a:pPr lvl="1"/>
            <a:r>
              <a:rPr lang="en-US" altLang="en-US" dirty="0" smtClean="0"/>
              <a:t>The methods help partition variance in ways that improve our statistical models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26419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37CEB8DF-F69A-4162-A37B-C087D902C1E2}" type="slidenum">
              <a:rPr lang="en-US" altLang="en-US" sz="1000"/>
              <a:pPr>
                <a:spcBef>
                  <a:spcPct val="0"/>
                </a:spcBef>
                <a:buFontTx/>
                <a:buNone/>
              </a:pPr>
              <a:t>60</a:t>
            </a:fld>
            <a:endParaRPr lang="en-US" altLang="en-US" sz="1000"/>
          </a:p>
        </p:txBody>
      </p:sp>
      <p:sp>
        <p:nvSpPr>
          <p:cNvPr id="264197" name="Rectangle 2"/>
          <p:cNvSpPr>
            <a:spLocks noGrp="1" noChangeArrowheads="1"/>
          </p:cNvSpPr>
          <p:nvPr>
            <p:ph type="title"/>
          </p:nvPr>
        </p:nvSpPr>
        <p:spPr/>
        <p:txBody>
          <a:bodyPr/>
          <a:lstStyle/>
          <a:p>
            <a:r>
              <a:rPr lang="en-US" altLang="en-US" smtClean="0"/>
              <a:t>Step 1 in Modeling</a:t>
            </a:r>
          </a:p>
        </p:txBody>
      </p:sp>
      <p:sp>
        <p:nvSpPr>
          <p:cNvPr id="264198" name="Rectangle 3"/>
          <p:cNvSpPr>
            <a:spLocks noGrp="1" noChangeArrowheads="1"/>
          </p:cNvSpPr>
          <p:nvPr>
            <p:ph type="body" idx="1"/>
          </p:nvPr>
        </p:nvSpPr>
        <p:spPr/>
        <p:txBody>
          <a:bodyPr/>
          <a:lstStyle/>
          <a:p>
            <a:pPr>
              <a:lnSpc>
                <a:spcPct val="90000"/>
              </a:lnSpc>
            </a:pPr>
            <a:r>
              <a:rPr lang="en-US" altLang="en-US" smtClean="0">
                <a:cs typeface="Times New Roman" pitchFamily="18" charset="0"/>
              </a:rPr>
              <a:t>Estimate the ICC with a null model</a:t>
            </a:r>
          </a:p>
          <a:p>
            <a:pPr lvl="1">
              <a:lnSpc>
                <a:spcPct val="90000"/>
              </a:lnSpc>
            </a:pPr>
            <a:endParaRPr lang="en-US" altLang="en-US" sz="1800" smtClean="0">
              <a:latin typeface="Courier New" pitchFamily="49" charset="0"/>
              <a:cs typeface="Times New Roman" pitchFamily="18" charset="0"/>
            </a:endParaRPr>
          </a:p>
        </p:txBody>
      </p:sp>
      <p:sp>
        <p:nvSpPr>
          <p:cNvPr id="264199" name="Text Box 6"/>
          <p:cNvSpPr txBox="1">
            <a:spLocks noChangeArrowheads="1"/>
          </p:cNvSpPr>
          <p:nvPr/>
        </p:nvSpPr>
        <p:spPr bwMode="auto">
          <a:xfrm>
            <a:off x="765175" y="2000250"/>
            <a:ext cx="7556500" cy="4247317"/>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names(GROWSAT.UNIV)</a:t>
            </a:r>
          </a:p>
          <a:p>
            <a:pPr>
              <a:spcBef>
                <a:spcPct val="0"/>
              </a:spcBef>
              <a:buFontTx/>
              <a:buNone/>
            </a:pPr>
            <a:r>
              <a:rPr lang="en-US" altLang="en-US" sz="1800" dirty="0">
                <a:latin typeface="Courier New" pitchFamily="49" charset="0"/>
              </a:rPr>
              <a:t>[1] "SUBNUM"  "AGE"     "JOBSAT1" "JOBSAT2" "JOBSAT3"</a:t>
            </a:r>
          </a:p>
          <a:p>
            <a:pPr>
              <a:spcBef>
                <a:spcPct val="0"/>
              </a:spcBef>
              <a:buFontTx/>
              <a:buNone/>
            </a:pPr>
            <a:r>
              <a:rPr lang="en-US" altLang="en-US" sz="1800" dirty="0">
                <a:latin typeface="Courier New" pitchFamily="49" charset="0"/>
              </a:rPr>
              <a:t>[6] "TIME"    "MULTDV" </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a:t>
            </a:r>
            <a:r>
              <a:rPr lang="en-US" altLang="en-US" sz="1800" dirty="0" err="1">
                <a:latin typeface="Courier New" pitchFamily="49" charset="0"/>
              </a:rPr>
              <a:t>VarCorr</a:t>
            </a:r>
            <a:r>
              <a:rPr lang="en-US" altLang="en-US" sz="1800" dirty="0">
                <a:latin typeface="Courier New" pitchFamily="49" charset="0"/>
              </a:rPr>
              <a:t>(</a:t>
            </a:r>
            <a:r>
              <a:rPr lang="en-US" altLang="en-US" sz="1800" dirty="0" err="1">
                <a:latin typeface="Courier New" pitchFamily="49" charset="0"/>
              </a:rPr>
              <a:t>lme</a:t>
            </a:r>
            <a:r>
              <a:rPr lang="en-US" altLang="en-US" sz="1800" dirty="0">
                <a:latin typeface="Courier New" pitchFamily="49" charset="0"/>
              </a:rPr>
              <a:t>(MULTDV~1,random=~1|SUBNUM,</a:t>
            </a:r>
          </a:p>
          <a:p>
            <a:pPr>
              <a:spcBef>
                <a:spcPct val="0"/>
              </a:spcBef>
              <a:buFontTx/>
              <a:buNone/>
            </a:pPr>
            <a:r>
              <a:rPr lang="en-US" altLang="en-US" sz="1800" dirty="0" smtClean="0">
                <a:latin typeface="Courier New" pitchFamily="49" charset="0"/>
              </a:rPr>
              <a:t>data=</a:t>
            </a:r>
            <a:r>
              <a:rPr lang="en-US" altLang="en-US" sz="1800" dirty="0" err="1" smtClean="0">
                <a:latin typeface="Courier New" pitchFamily="49" charset="0"/>
              </a:rPr>
              <a:t>GROWSAT.UNIV,na.action</a:t>
            </a:r>
            <a:r>
              <a:rPr lang="en-US" altLang="en-US" sz="1800" dirty="0" smtClean="0">
                <a:latin typeface="Courier New" pitchFamily="49" charset="0"/>
              </a:rPr>
              <a:t>=</a:t>
            </a:r>
            <a:r>
              <a:rPr lang="en-US" altLang="en-US" sz="1800" dirty="0" err="1" smtClean="0">
                <a:latin typeface="Courier New" pitchFamily="49" charset="0"/>
              </a:rPr>
              <a:t>na.omit</a:t>
            </a: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smtClean="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SUBNUM = </a:t>
            </a:r>
            <a:r>
              <a:rPr lang="en-US" altLang="en-US" sz="1800" dirty="0" err="1">
                <a:latin typeface="Courier New" pitchFamily="49" charset="0"/>
              </a:rPr>
              <a:t>pdLogChol</a:t>
            </a:r>
            <a:r>
              <a:rPr lang="en-US" altLang="en-US" sz="1800" dirty="0">
                <a:latin typeface="Courier New" pitchFamily="49" charset="0"/>
              </a:rPr>
              <a:t>(1) </a:t>
            </a:r>
          </a:p>
          <a:p>
            <a:pPr>
              <a:spcBef>
                <a:spcPct val="0"/>
              </a:spcBef>
              <a:buFontTx/>
              <a:buNone/>
            </a:pPr>
            <a:r>
              <a:rPr lang="en-US" altLang="en-US" sz="1800" dirty="0">
                <a:latin typeface="Courier New" pitchFamily="49" charset="0"/>
              </a:rPr>
              <a:t>            Variance  </a:t>
            </a:r>
            <a:r>
              <a:rPr lang="en-US" altLang="en-US" sz="1800" dirty="0" err="1">
                <a:latin typeface="Courier New" pitchFamily="49" charset="0"/>
              </a:rPr>
              <a:t>StdDev</a:t>
            </a:r>
            <a:r>
              <a:rPr lang="en-US" altLang="en-US" sz="1800" dirty="0">
                <a:latin typeface="Courier New" pitchFamily="49" charset="0"/>
              </a:rPr>
              <a:t>   </a:t>
            </a:r>
          </a:p>
          <a:p>
            <a:pPr>
              <a:spcBef>
                <a:spcPct val="0"/>
              </a:spcBef>
              <a:buFontTx/>
              <a:buNone/>
            </a:pPr>
            <a:r>
              <a:rPr lang="en-US" altLang="en-US" sz="1800" dirty="0">
                <a:latin typeface="Courier New" pitchFamily="49" charset="0"/>
              </a:rPr>
              <a:t>(Intercept) 0.4337729 0.6586144</a:t>
            </a:r>
          </a:p>
          <a:p>
            <a:pPr>
              <a:spcBef>
                <a:spcPct val="0"/>
              </a:spcBef>
              <a:buFontTx/>
              <a:buNone/>
            </a:pPr>
            <a:r>
              <a:rPr lang="en-US" altLang="en-US" sz="1800" dirty="0">
                <a:latin typeface="Courier New" pitchFamily="49" charset="0"/>
              </a:rPr>
              <a:t>Residual    0.4319055 </a:t>
            </a:r>
            <a:r>
              <a:rPr lang="en-US" altLang="en-US" sz="1800" dirty="0" smtClean="0">
                <a:latin typeface="Courier New" pitchFamily="49" charset="0"/>
              </a:rPr>
              <a:t>0.6571952</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0.4337729/(0.4337729+0.4319055)</a:t>
            </a:r>
          </a:p>
          <a:p>
            <a:pPr>
              <a:spcBef>
                <a:spcPct val="0"/>
              </a:spcBef>
              <a:buFontTx/>
              <a:buNone/>
            </a:pPr>
            <a:r>
              <a:rPr lang="en-US" altLang="en-US" sz="1800" dirty="0">
                <a:latin typeface="Courier New" pitchFamily="49" charset="0"/>
              </a:rPr>
              <a:t>[1] 0.5010786</a:t>
            </a:r>
          </a:p>
        </p:txBody>
      </p:sp>
    </p:spTree>
    <p:extLst>
      <p:ext uri="{BB962C8B-B14F-4D97-AF65-F5344CB8AC3E}">
        <p14:creationId xmlns:p14="http://schemas.microsoft.com/office/powerpoint/2010/main" val="30566645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26522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7D4DF0BF-D559-4FE2-8C13-66EAA3D16DF4}" type="slidenum">
              <a:rPr lang="en-US" altLang="en-US" sz="1000"/>
              <a:pPr>
                <a:spcBef>
                  <a:spcPct val="0"/>
                </a:spcBef>
                <a:buFontTx/>
                <a:buNone/>
              </a:pPr>
              <a:t>61</a:t>
            </a:fld>
            <a:endParaRPr lang="en-US" altLang="en-US" sz="1000"/>
          </a:p>
        </p:txBody>
      </p:sp>
      <p:sp>
        <p:nvSpPr>
          <p:cNvPr id="265221" name="Rectangle 2"/>
          <p:cNvSpPr>
            <a:spLocks noGrp="1" noChangeArrowheads="1"/>
          </p:cNvSpPr>
          <p:nvPr>
            <p:ph type="title"/>
          </p:nvPr>
        </p:nvSpPr>
        <p:spPr/>
        <p:txBody>
          <a:bodyPr/>
          <a:lstStyle/>
          <a:p>
            <a:r>
              <a:rPr lang="en-US" altLang="en-US" smtClean="0"/>
              <a:t>Step 2 in Modeling</a:t>
            </a:r>
          </a:p>
        </p:txBody>
      </p:sp>
      <p:sp>
        <p:nvSpPr>
          <p:cNvPr id="265222" name="Rectangle 3"/>
          <p:cNvSpPr>
            <a:spLocks noGrp="1" noChangeArrowheads="1"/>
          </p:cNvSpPr>
          <p:nvPr>
            <p:ph type="body" idx="1"/>
          </p:nvPr>
        </p:nvSpPr>
        <p:spPr/>
        <p:txBody>
          <a:bodyPr/>
          <a:lstStyle/>
          <a:p>
            <a:pPr>
              <a:lnSpc>
                <a:spcPct val="90000"/>
              </a:lnSpc>
            </a:pPr>
            <a:r>
              <a:rPr lang="en-US" altLang="en-US" smtClean="0">
                <a:cs typeface="Times New Roman" pitchFamily="18" charset="0"/>
              </a:rPr>
              <a:t>Identify Fixed Functions for Time</a:t>
            </a:r>
          </a:p>
          <a:p>
            <a:pPr lvl="1">
              <a:lnSpc>
                <a:spcPct val="90000"/>
              </a:lnSpc>
            </a:pPr>
            <a:r>
              <a:rPr lang="en-US" altLang="en-US" smtClean="0">
                <a:cs typeface="Times New Roman" pitchFamily="18" charset="0"/>
              </a:rPr>
              <a:t>For the overall sample, does time have a linear, quadratic, etc relationship with the outcome?</a:t>
            </a:r>
            <a:endParaRPr lang="en-US" altLang="en-US" i="1" smtClean="0">
              <a:solidFill>
                <a:srgbClr val="FF0000"/>
              </a:solidFill>
              <a:cs typeface="Times New Roman" pitchFamily="18" charset="0"/>
            </a:endParaRPr>
          </a:p>
          <a:p>
            <a:pPr>
              <a:lnSpc>
                <a:spcPct val="90000"/>
              </a:lnSpc>
            </a:pPr>
            <a:r>
              <a:rPr lang="en-US" altLang="en-US" smtClean="0">
                <a:cs typeface="Times New Roman" pitchFamily="18" charset="0"/>
              </a:rPr>
              <a:t>Linear Trend</a:t>
            </a:r>
          </a:p>
          <a:p>
            <a:pPr lvl="1">
              <a:lnSpc>
                <a:spcPct val="90000"/>
              </a:lnSpc>
            </a:pPr>
            <a:endParaRPr lang="en-US" altLang="en-US" sz="2000" smtClean="0">
              <a:latin typeface="Courier New" pitchFamily="49" charset="0"/>
              <a:cs typeface="Times New Roman" pitchFamily="18" charset="0"/>
            </a:endParaRPr>
          </a:p>
        </p:txBody>
      </p:sp>
      <p:sp>
        <p:nvSpPr>
          <p:cNvPr id="265223" name="Text Box 4"/>
          <p:cNvSpPr txBox="1">
            <a:spLocks noChangeArrowheads="1"/>
          </p:cNvSpPr>
          <p:nvPr/>
        </p:nvSpPr>
        <p:spPr bwMode="auto">
          <a:xfrm>
            <a:off x="1014761" y="3362325"/>
            <a:ext cx="7170234" cy="2308324"/>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a:latin typeface="Courier New" pitchFamily="49" charset="0"/>
              </a:rPr>
              <a:t>tmod</a:t>
            </a:r>
            <a:r>
              <a:rPr lang="en-US" altLang="en-US" sz="1800" dirty="0">
                <a:latin typeface="Courier New" pitchFamily="49" charset="0"/>
              </a:rPr>
              <a:t>&lt;-</a:t>
            </a:r>
            <a:r>
              <a:rPr lang="en-US" altLang="en-US" sz="1800" dirty="0" err="1">
                <a:latin typeface="Courier New" pitchFamily="49" charset="0"/>
              </a:rPr>
              <a:t>lme</a:t>
            </a:r>
            <a:r>
              <a:rPr lang="en-US" altLang="en-US" sz="1800" dirty="0">
                <a:latin typeface="Courier New" pitchFamily="49" charset="0"/>
              </a:rPr>
              <a:t>(</a:t>
            </a:r>
            <a:r>
              <a:rPr lang="en-US" altLang="en-US" sz="1800" dirty="0" err="1">
                <a:latin typeface="Courier New" pitchFamily="49" charset="0"/>
              </a:rPr>
              <a:t>MULTDV~TIME,random</a:t>
            </a:r>
            <a:r>
              <a:rPr lang="en-US" altLang="en-US" sz="1800" dirty="0">
                <a:latin typeface="Courier New" pitchFamily="49" charset="0"/>
              </a:rPr>
              <a:t>=~1|SUBNUM,</a:t>
            </a:r>
          </a:p>
          <a:p>
            <a:pPr>
              <a:spcBef>
                <a:spcPct val="0"/>
              </a:spcBef>
              <a:buFontTx/>
              <a:buNone/>
            </a:pPr>
            <a:r>
              <a:rPr lang="en-US" altLang="en-US" sz="1800" dirty="0" smtClean="0">
                <a:latin typeface="Courier New" pitchFamily="49" charset="0"/>
              </a:rPr>
              <a:t>data=</a:t>
            </a:r>
            <a:r>
              <a:rPr lang="en-US" altLang="en-US" sz="1800" dirty="0" err="1" smtClean="0">
                <a:latin typeface="Courier New" pitchFamily="49" charset="0"/>
              </a:rPr>
              <a:t>GROWSAT.UNIV,na.action</a:t>
            </a:r>
            <a:r>
              <a:rPr lang="en-US" altLang="en-US" sz="1800" dirty="0" smtClean="0">
                <a:latin typeface="Courier New" pitchFamily="49" charset="0"/>
              </a:rPr>
              <a:t>=</a:t>
            </a:r>
            <a:r>
              <a:rPr lang="en-US" altLang="en-US" sz="1800" dirty="0" err="1" smtClean="0">
                <a:latin typeface="Courier New" pitchFamily="49" charset="0"/>
              </a:rPr>
              <a:t>na.omit</a:t>
            </a: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round(summary(</a:t>
            </a:r>
            <a:r>
              <a:rPr lang="en-US" altLang="en-US" sz="1800" dirty="0" err="1">
                <a:latin typeface="Courier New" pitchFamily="49" charset="0"/>
              </a:rPr>
              <a:t>tmod</a:t>
            </a:r>
            <a:r>
              <a:rPr lang="en-US" altLang="en-US" sz="1800" dirty="0">
                <a:latin typeface="Courier New" pitchFamily="49" charset="0"/>
              </a:rPr>
              <a:t>)$</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3.219     0.041 903  78.977   0.000</a:t>
            </a:r>
          </a:p>
          <a:p>
            <a:pPr>
              <a:spcBef>
                <a:spcPct val="0"/>
              </a:spcBef>
              <a:buFontTx/>
              <a:buNone/>
            </a:pPr>
            <a:r>
              <a:rPr lang="en-US" altLang="en-US" sz="1800" dirty="0">
                <a:latin typeface="Courier New" pitchFamily="49" charset="0"/>
              </a:rPr>
              <a:t>TIME        0.052     0.022 903   2.388   0.017</a:t>
            </a:r>
          </a:p>
        </p:txBody>
      </p:sp>
    </p:spTree>
    <p:extLst>
      <p:ext uri="{BB962C8B-B14F-4D97-AF65-F5344CB8AC3E}">
        <p14:creationId xmlns:p14="http://schemas.microsoft.com/office/powerpoint/2010/main" val="5529194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26624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F102F245-C082-45DE-A7CB-C65AE2649B36}" type="slidenum">
              <a:rPr lang="en-US" altLang="en-US" sz="1000"/>
              <a:pPr>
                <a:spcBef>
                  <a:spcPct val="0"/>
                </a:spcBef>
                <a:buFontTx/>
                <a:buNone/>
              </a:pPr>
              <a:t>62</a:t>
            </a:fld>
            <a:endParaRPr lang="en-US" altLang="en-US" sz="1000"/>
          </a:p>
        </p:txBody>
      </p:sp>
      <p:sp>
        <p:nvSpPr>
          <p:cNvPr id="266245" name="Rectangle 2"/>
          <p:cNvSpPr>
            <a:spLocks noGrp="1" noChangeArrowheads="1"/>
          </p:cNvSpPr>
          <p:nvPr>
            <p:ph type="title"/>
          </p:nvPr>
        </p:nvSpPr>
        <p:spPr/>
        <p:txBody>
          <a:bodyPr/>
          <a:lstStyle/>
          <a:p>
            <a:r>
              <a:rPr lang="en-US" altLang="en-US" smtClean="0"/>
              <a:t>Step 2 in Modeling</a:t>
            </a:r>
          </a:p>
        </p:txBody>
      </p:sp>
      <p:sp>
        <p:nvSpPr>
          <p:cNvPr id="266246" name="Rectangle 3"/>
          <p:cNvSpPr>
            <a:spLocks noGrp="1" noChangeArrowheads="1"/>
          </p:cNvSpPr>
          <p:nvPr>
            <p:ph type="body" idx="1"/>
          </p:nvPr>
        </p:nvSpPr>
        <p:spPr/>
        <p:txBody>
          <a:bodyPr/>
          <a:lstStyle/>
          <a:p>
            <a:pPr>
              <a:lnSpc>
                <a:spcPct val="90000"/>
              </a:lnSpc>
            </a:pPr>
            <a:r>
              <a:rPr lang="en-US" altLang="en-US" smtClean="0">
                <a:cs typeface="Times New Roman" pitchFamily="18" charset="0"/>
              </a:rPr>
              <a:t>Test Linear and Quadratic Trend</a:t>
            </a:r>
            <a:endParaRPr lang="en-US" altLang="en-US" sz="2000" b="1" smtClean="0">
              <a:latin typeface="Courier New" pitchFamily="49" charset="0"/>
              <a:cs typeface="Times New Roman" pitchFamily="18" charset="0"/>
            </a:endParaRPr>
          </a:p>
          <a:p>
            <a:pPr>
              <a:lnSpc>
                <a:spcPct val="90000"/>
              </a:lnSpc>
            </a:pPr>
            <a:r>
              <a:rPr lang="en-US" altLang="en-US" smtClean="0">
                <a:cs typeface="Times New Roman" pitchFamily="18" charset="0"/>
              </a:rPr>
              <a:t>Stop with Linear Trend</a:t>
            </a:r>
          </a:p>
          <a:p>
            <a:pPr lvl="1">
              <a:lnSpc>
                <a:spcPct val="90000"/>
              </a:lnSpc>
            </a:pPr>
            <a:r>
              <a:rPr lang="en-US" altLang="en-US" smtClean="0">
                <a:cs typeface="Times New Roman" pitchFamily="18" charset="0"/>
              </a:rPr>
              <a:t>Can only test up to quadratic with three time periods</a:t>
            </a:r>
            <a:endParaRPr lang="en-US" altLang="en-US" sz="2800" smtClean="0">
              <a:cs typeface="Times New Roman" pitchFamily="18" charset="0"/>
            </a:endParaRPr>
          </a:p>
        </p:txBody>
      </p:sp>
      <p:sp>
        <p:nvSpPr>
          <p:cNvPr id="266247" name="Text Box 4"/>
          <p:cNvSpPr txBox="1">
            <a:spLocks noChangeArrowheads="1"/>
          </p:cNvSpPr>
          <p:nvPr/>
        </p:nvSpPr>
        <p:spPr bwMode="auto">
          <a:xfrm>
            <a:off x="1103972" y="3152775"/>
            <a:ext cx="7181192" cy="258532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tmod2&lt;-</a:t>
            </a:r>
            <a:r>
              <a:rPr lang="en-US" altLang="en-US" sz="1800" dirty="0" err="1">
                <a:latin typeface="Courier New" pitchFamily="49" charset="0"/>
              </a:rPr>
              <a:t>lme</a:t>
            </a:r>
            <a:r>
              <a:rPr lang="en-US" altLang="en-US" sz="1800" dirty="0">
                <a:latin typeface="Courier New" pitchFamily="49" charset="0"/>
              </a:rPr>
              <a:t>(MULTDV~TIME+I(TIME^2),</a:t>
            </a:r>
          </a:p>
          <a:p>
            <a:pPr>
              <a:spcBef>
                <a:spcPct val="0"/>
              </a:spcBef>
              <a:buFontTx/>
              <a:buNone/>
            </a:pPr>
            <a:r>
              <a:rPr lang="en-US" altLang="en-US" sz="1800" dirty="0">
                <a:latin typeface="Courier New" pitchFamily="49" charset="0"/>
              </a:rPr>
              <a:t>random=~1|SUBNUM,data=GROWSAT.UNIV,</a:t>
            </a:r>
          </a:p>
          <a:p>
            <a:pPr>
              <a:spcBef>
                <a:spcPct val="0"/>
              </a:spcBef>
              <a:buFontTx/>
              <a:buNone/>
            </a:pPr>
            <a:r>
              <a:rPr lang="en-US" altLang="en-US" sz="1800" dirty="0" err="1" smtClean="0">
                <a:latin typeface="Courier New" pitchFamily="49" charset="0"/>
              </a:rPr>
              <a:t>na.action</a:t>
            </a:r>
            <a:r>
              <a:rPr lang="en-US" altLang="en-US" sz="1800" dirty="0" smtClean="0">
                <a:latin typeface="Courier New" pitchFamily="49" charset="0"/>
              </a:rPr>
              <a:t>=</a:t>
            </a:r>
            <a:r>
              <a:rPr lang="en-US" altLang="en-US" sz="1800" dirty="0" err="1" smtClean="0">
                <a:latin typeface="Courier New" pitchFamily="49" charset="0"/>
              </a:rPr>
              <a:t>na.omit,control</a:t>
            </a:r>
            <a:r>
              <a:rPr lang="en-US" altLang="en-US" sz="1800" dirty="0" smtClean="0">
                <a:latin typeface="Courier New" pitchFamily="49" charset="0"/>
              </a:rPr>
              <a:t>=list(opt</a:t>
            </a:r>
            <a:r>
              <a:rPr lang="en-US" altLang="en-US" sz="1800" dirty="0">
                <a:latin typeface="Courier New" pitchFamily="49" charset="0"/>
              </a:rPr>
              <a:t>="</a:t>
            </a:r>
            <a:r>
              <a:rPr lang="en-US" altLang="en-US" sz="1800" dirty="0" err="1">
                <a:latin typeface="Courier New" pitchFamily="49" charset="0"/>
              </a:rPr>
              <a:t>optim</a:t>
            </a:r>
            <a:r>
              <a:rPr lang="en-US" altLang="en-US" sz="1800" dirty="0" smtClean="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round(summary(tmod2)$</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3.233     0.043 902  75.846   0.000</a:t>
            </a:r>
          </a:p>
          <a:p>
            <a:pPr>
              <a:spcBef>
                <a:spcPct val="0"/>
              </a:spcBef>
              <a:buFontTx/>
              <a:buNone/>
            </a:pPr>
            <a:r>
              <a:rPr lang="en-US" altLang="en-US" sz="1800" dirty="0">
                <a:latin typeface="Courier New" pitchFamily="49" charset="0"/>
              </a:rPr>
              <a:t>TIME        -0.034     0.078 902  -0.432   0.666</a:t>
            </a:r>
          </a:p>
          <a:p>
            <a:pPr>
              <a:spcBef>
                <a:spcPct val="0"/>
              </a:spcBef>
              <a:buFontTx/>
              <a:buNone/>
            </a:pPr>
            <a:r>
              <a:rPr lang="en-US" altLang="en-US" sz="1800" dirty="0">
                <a:latin typeface="Courier New" pitchFamily="49" charset="0"/>
              </a:rPr>
              <a:t>I(TIME^2)    0.043     0.038 902   1.139   0.255</a:t>
            </a:r>
          </a:p>
        </p:txBody>
      </p:sp>
    </p:spTree>
    <p:extLst>
      <p:ext uri="{BB962C8B-B14F-4D97-AF65-F5344CB8AC3E}">
        <p14:creationId xmlns:p14="http://schemas.microsoft.com/office/powerpoint/2010/main" val="37155348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26726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A7CEFC7E-EB5C-4D56-920F-B753B236AC52}" type="slidenum">
              <a:rPr lang="en-US" altLang="en-US" sz="1000"/>
              <a:pPr>
                <a:spcBef>
                  <a:spcPct val="0"/>
                </a:spcBef>
                <a:buFontTx/>
                <a:buNone/>
              </a:pPr>
              <a:t>63</a:t>
            </a:fld>
            <a:endParaRPr lang="en-US" altLang="en-US" sz="1000"/>
          </a:p>
        </p:txBody>
      </p:sp>
      <p:sp>
        <p:nvSpPr>
          <p:cNvPr id="267269" name="Rectangle 2"/>
          <p:cNvSpPr>
            <a:spLocks noGrp="1" noChangeArrowheads="1"/>
          </p:cNvSpPr>
          <p:nvPr>
            <p:ph type="title"/>
          </p:nvPr>
        </p:nvSpPr>
        <p:spPr/>
        <p:txBody>
          <a:bodyPr/>
          <a:lstStyle/>
          <a:p>
            <a:r>
              <a:rPr lang="en-US" altLang="en-US" smtClean="0"/>
              <a:t>Step 2 in Modeling</a:t>
            </a:r>
          </a:p>
        </p:txBody>
      </p:sp>
      <p:sp>
        <p:nvSpPr>
          <p:cNvPr id="267270" name="Rectangle 3"/>
          <p:cNvSpPr>
            <a:spLocks noGrp="1" noChangeArrowheads="1"/>
          </p:cNvSpPr>
          <p:nvPr>
            <p:ph type="body" idx="1"/>
          </p:nvPr>
        </p:nvSpPr>
        <p:spPr/>
        <p:txBody>
          <a:bodyPr/>
          <a:lstStyle/>
          <a:p>
            <a:pPr>
              <a:lnSpc>
                <a:spcPct val="90000"/>
              </a:lnSpc>
            </a:pPr>
            <a:r>
              <a:rPr lang="en-US" altLang="en-US" dirty="0" smtClean="0">
                <a:cs typeface="Times New Roman" pitchFamily="18" charset="0"/>
              </a:rPr>
              <a:t>Alternative power polynomial test</a:t>
            </a:r>
          </a:p>
          <a:p>
            <a:pPr>
              <a:lnSpc>
                <a:spcPct val="90000"/>
              </a:lnSpc>
            </a:pPr>
            <a:endParaRPr lang="en-US" altLang="en-US" dirty="0" smtClean="0">
              <a:cs typeface="Times New Roman" pitchFamily="18" charset="0"/>
            </a:endParaRPr>
          </a:p>
          <a:p>
            <a:pPr>
              <a:lnSpc>
                <a:spcPct val="90000"/>
              </a:lnSpc>
            </a:pPr>
            <a:endParaRPr lang="en-US" altLang="en-US" dirty="0" smtClean="0">
              <a:cs typeface="Times New Roman" pitchFamily="18" charset="0"/>
            </a:endParaRPr>
          </a:p>
          <a:p>
            <a:pPr lvl="1">
              <a:lnSpc>
                <a:spcPct val="90000"/>
              </a:lnSpc>
              <a:buFontTx/>
              <a:buChar char="•"/>
            </a:pPr>
            <a:endParaRPr lang="en-US" altLang="en-US" sz="2800" dirty="0" smtClean="0">
              <a:cs typeface="Times New Roman" pitchFamily="18" charset="0"/>
            </a:endParaRPr>
          </a:p>
        </p:txBody>
      </p:sp>
      <p:sp>
        <p:nvSpPr>
          <p:cNvPr id="267271" name="Text Box 4"/>
          <p:cNvSpPr txBox="1">
            <a:spLocks noChangeArrowheads="1"/>
          </p:cNvSpPr>
          <p:nvPr/>
        </p:nvSpPr>
        <p:spPr bwMode="auto">
          <a:xfrm>
            <a:off x="936702" y="2105025"/>
            <a:ext cx="7426713" cy="258532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smtClean="0">
                <a:latin typeface="Courier New" pitchFamily="49" charset="0"/>
              </a:rPr>
              <a:t>tmod2c</a:t>
            </a:r>
            <a:r>
              <a:rPr lang="en-US" altLang="en-US" sz="1800" dirty="0">
                <a:latin typeface="Courier New" pitchFamily="49" charset="0"/>
              </a:rPr>
              <a:t>&lt;-</a:t>
            </a:r>
            <a:r>
              <a:rPr lang="en-US" altLang="en-US" sz="1800" dirty="0" err="1">
                <a:latin typeface="Courier New" pitchFamily="49" charset="0"/>
              </a:rPr>
              <a:t>lme</a:t>
            </a:r>
            <a:r>
              <a:rPr lang="en-US" altLang="en-US" sz="1800" dirty="0">
                <a:latin typeface="Courier New" pitchFamily="49" charset="0"/>
              </a:rPr>
              <a:t>(</a:t>
            </a:r>
            <a:r>
              <a:rPr lang="en-US" altLang="en-US" sz="1800" dirty="0" err="1">
                <a:latin typeface="Courier New" pitchFamily="49" charset="0"/>
              </a:rPr>
              <a:t>MULTDV~poly</a:t>
            </a:r>
            <a:r>
              <a:rPr lang="en-US" altLang="en-US" sz="1800" dirty="0">
                <a:latin typeface="Courier New" pitchFamily="49" charset="0"/>
              </a:rPr>
              <a:t>(TIME,2),</a:t>
            </a:r>
          </a:p>
          <a:p>
            <a:pPr>
              <a:spcBef>
                <a:spcPct val="0"/>
              </a:spcBef>
              <a:buFontTx/>
              <a:buNone/>
            </a:pPr>
            <a:r>
              <a:rPr lang="en-US" altLang="en-US" sz="1800" dirty="0">
                <a:latin typeface="Courier New" pitchFamily="49" charset="0"/>
              </a:rPr>
              <a:t>random=~</a:t>
            </a:r>
            <a:r>
              <a:rPr lang="en-US" altLang="en-US" sz="1800" dirty="0" smtClean="0">
                <a:latin typeface="Courier New" pitchFamily="49" charset="0"/>
              </a:rPr>
              <a:t>1|SUBNUM,data=GROWSAT.UNIV,</a:t>
            </a:r>
            <a:endParaRPr lang="en-US" altLang="en-US" sz="1800" dirty="0">
              <a:latin typeface="Courier New" pitchFamily="49" charset="0"/>
            </a:endParaRPr>
          </a:p>
          <a:p>
            <a:pPr>
              <a:spcBef>
                <a:spcPct val="0"/>
              </a:spcBef>
              <a:buFontTx/>
              <a:buNone/>
            </a:pPr>
            <a:r>
              <a:rPr lang="en-US" altLang="en-US" sz="1800" dirty="0" err="1" smtClean="0">
                <a:latin typeface="Courier New" pitchFamily="49" charset="0"/>
              </a:rPr>
              <a:t>na.action</a:t>
            </a:r>
            <a:r>
              <a:rPr lang="en-US" altLang="en-US" sz="1800" dirty="0" smtClean="0">
                <a:latin typeface="Courier New" pitchFamily="49" charset="0"/>
              </a:rPr>
              <a:t>=</a:t>
            </a:r>
            <a:r>
              <a:rPr lang="en-US" altLang="en-US" sz="1800" dirty="0" err="1" smtClean="0">
                <a:latin typeface="Courier New" pitchFamily="49" charset="0"/>
              </a:rPr>
              <a:t>na.omit</a:t>
            </a: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round(summary(tmod2c)$</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3.270     0.035 902  94.479   0.000</a:t>
            </a:r>
          </a:p>
          <a:p>
            <a:pPr>
              <a:spcBef>
                <a:spcPct val="0"/>
              </a:spcBef>
              <a:buFontTx/>
              <a:buNone/>
            </a:pPr>
            <a:r>
              <a:rPr lang="en-US" altLang="en-US" sz="1800" dirty="0">
                <a:latin typeface="Courier New" pitchFamily="49" charset="0"/>
              </a:rPr>
              <a:t>poly(TIME, 2)1 1.578     0.661 902   2.386   0.017</a:t>
            </a:r>
          </a:p>
          <a:p>
            <a:pPr>
              <a:spcBef>
                <a:spcPct val="0"/>
              </a:spcBef>
              <a:buFontTx/>
              <a:buNone/>
            </a:pPr>
            <a:r>
              <a:rPr lang="en-US" altLang="en-US" sz="1800" dirty="0">
                <a:latin typeface="Courier New" pitchFamily="49" charset="0"/>
              </a:rPr>
              <a:t>poly(TIME, 2)2 0.753     0.661 902   1.139   </a:t>
            </a:r>
            <a:r>
              <a:rPr lang="en-US" altLang="en-US" sz="1800" dirty="0" smtClean="0">
                <a:latin typeface="Courier New" pitchFamily="49" charset="0"/>
              </a:rPr>
              <a:t>0.255</a:t>
            </a:r>
            <a:endParaRPr lang="en-US" altLang="en-US" sz="1800" dirty="0">
              <a:latin typeface="Courier New" pitchFamily="49" charset="0"/>
            </a:endParaRPr>
          </a:p>
        </p:txBody>
      </p:sp>
    </p:spTree>
    <p:extLst>
      <p:ext uri="{BB962C8B-B14F-4D97-AF65-F5344CB8AC3E}">
        <p14:creationId xmlns:p14="http://schemas.microsoft.com/office/powerpoint/2010/main" val="11487943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26829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225FA153-44A4-462D-94FD-E1B036FA1907}" type="slidenum">
              <a:rPr lang="en-US" altLang="en-US" sz="1000"/>
              <a:pPr>
                <a:spcBef>
                  <a:spcPct val="0"/>
                </a:spcBef>
                <a:buFontTx/>
                <a:buNone/>
              </a:pPr>
              <a:t>64</a:t>
            </a:fld>
            <a:endParaRPr lang="en-US" altLang="en-US" sz="1000"/>
          </a:p>
        </p:txBody>
      </p:sp>
      <p:sp>
        <p:nvSpPr>
          <p:cNvPr id="268293" name="Rectangle 4"/>
          <p:cNvSpPr>
            <a:spLocks noGrp="1" noChangeArrowheads="1"/>
          </p:cNvSpPr>
          <p:nvPr>
            <p:ph type="title"/>
          </p:nvPr>
        </p:nvSpPr>
        <p:spPr/>
        <p:txBody>
          <a:bodyPr/>
          <a:lstStyle/>
          <a:p>
            <a:r>
              <a:rPr lang="en-US" altLang="en-US" smtClean="0"/>
              <a:t>Step 3 in Modeling</a:t>
            </a:r>
          </a:p>
        </p:txBody>
      </p:sp>
      <p:sp>
        <p:nvSpPr>
          <p:cNvPr id="268294" name="Rectangle 5"/>
          <p:cNvSpPr>
            <a:spLocks noGrp="1" noChangeArrowheads="1"/>
          </p:cNvSpPr>
          <p:nvPr>
            <p:ph type="body" idx="1"/>
          </p:nvPr>
        </p:nvSpPr>
        <p:spPr/>
        <p:txBody>
          <a:bodyPr/>
          <a:lstStyle/>
          <a:p>
            <a:r>
              <a:rPr lang="en-US" altLang="en-US" smtClean="0"/>
              <a:t>Examine Variability in Growth Parameters</a:t>
            </a:r>
          </a:p>
          <a:p>
            <a:pPr lvl="1"/>
            <a:r>
              <a:rPr lang="en-US" altLang="en-US" smtClean="0"/>
              <a:t>The high ICC tells us that intercepts vary</a:t>
            </a:r>
          </a:p>
          <a:p>
            <a:pPr lvl="1"/>
            <a:r>
              <a:rPr lang="en-US" altLang="en-US" smtClean="0"/>
              <a:t>The test for fixed effects associated with TIME reveal an overall positive trend between TIME and job satisfaction</a:t>
            </a:r>
          </a:p>
          <a:p>
            <a:pPr lvl="1"/>
            <a:r>
              <a:rPr lang="en-US" altLang="en-US" smtClean="0"/>
              <a:t>Does the linear slope for TIME randomly vary?</a:t>
            </a:r>
          </a:p>
          <a:p>
            <a:pPr lvl="2"/>
            <a:r>
              <a:rPr lang="en-US" altLang="en-US" smtClean="0"/>
              <a:t>Does job satisfaction increase for some and decrease for others?</a:t>
            </a:r>
          </a:p>
          <a:p>
            <a:endParaRPr lang="en-US" altLang="en-US" smtClean="0"/>
          </a:p>
        </p:txBody>
      </p:sp>
    </p:spTree>
    <p:extLst>
      <p:ext uri="{BB962C8B-B14F-4D97-AF65-F5344CB8AC3E}">
        <p14:creationId xmlns:p14="http://schemas.microsoft.com/office/powerpoint/2010/main" val="63327885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26931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370AF34-6CC3-4B57-AC4E-2E141823EE30}" type="slidenum">
              <a:rPr lang="en-US" altLang="en-US" sz="1000"/>
              <a:pPr>
                <a:spcBef>
                  <a:spcPct val="0"/>
                </a:spcBef>
                <a:buFontTx/>
                <a:buNone/>
              </a:pPr>
              <a:t>65</a:t>
            </a:fld>
            <a:endParaRPr lang="en-US" altLang="en-US" sz="1000"/>
          </a:p>
        </p:txBody>
      </p:sp>
      <p:sp>
        <p:nvSpPr>
          <p:cNvPr id="269317" name="Rectangle 2"/>
          <p:cNvSpPr>
            <a:spLocks noGrp="1" noChangeArrowheads="1"/>
          </p:cNvSpPr>
          <p:nvPr>
            <p:ph type="title"/>
          </p:nvPr>
        </p:nvSpPr>
        <p:spPr/>
        <p:txBody>
          <a:bodyPr/>
          <a:lstStyle/>
          <a:p>
            <a:r>
              <a:rPr lang="en-US" altLang="en-US" smtClean="0"/>
              <a:t>Step 3 in Modeling</a:t>
            </a:r>
          </a:p>
        </p:txBody>
      </p:sp>
      <p:sp>
        <p:nvSpPr>
          <p:cNvPr id="269318" name="Rectangle 3"/>
          <p:cNvSpPr>
            <a:spLocks noGrp="1" noChangeArrowheads="1"/>
          </p:cNvSpPr>
          <p:nvPr>
            <p:ph type="body" idx="1"/>
          </p:nvPr>
        </p:nvSpPr>
        <p:spPr/>
        <p:txBody>
          <a:bodyPr/>
          <a:lstStyle/>
          <a:p>
            <a:pPr>
              <a:lnSpc>
                <a:spcPct val="90000"/>
              </a:lnSpc>
            </a:pPr>
            <a:r>
              <a:rPr lang="en-US" altLang="en-US" dirty="0" smtClean="0">
                <a:cs typeface="Times New Roman" pitchFamily="18" charset="0"/>
              </a:rPr>
              <a:t>Specifying a random linear slope in </a:t>
            </a:r>
            <a:r>
              <a:rPr lang="en-US" altLang="en-US" dirty="0" err="1" smtClean="0">
                <a:latin typeface="Courier New" pitchFamily="49" charset="0"/>
                <a:cs typeface="Times New Roman" pitchFamily="18" charset="0"/>
              </a:rPr>
              <a:t>lme</a:t>
            </a:r>
            <a:endParaRPr lang="en-US" altLang="en-US" dirty="0" smtClean="0">
              <a:latin typeface="Courier New" pitchFamily="49" charset="0"/>
              <a:cs typeface="Times New Roman" pitchFamily="18" charset="0"/>
            </a:endParaRPr>
          </a:p>
          <a:p>
            <a:pPr>
              <a:lnSpc>
                <a:spcPct val="90000"/>
              </a:lnSpc>
            </a:pPr>
            <a:endParaRPr lang="en-US" altLang="en-US" dirty="0" smtClean="0">
              <a:cs typeface="Times New Roman" pitchFamily="18" charset="0"/>
            </a:endParaRPr>
          </a:p>
          <a:p>
            <a:pPr lvl="1">
              <a:lnSpc>
                <a:spcPct val="90000"/>
              </a:lnSpc>
            </a:pPr>
            <a:endParaRPr lang="en-US" altLang="en-US" dirty="0" smtClean="0">
              <a:cs typeface="Times New Roman" pitchFamily="18" charset="0"/>
            </a:endParaRPr>
          </a:p>
        </p:txBody>
      </p:sp>
      <p:sp>
        <p:nvSpPr>
          <p:cNvPr id="269319" name="Text Box 4"/>
          <p:cNvSpPr txBox="1">
            <a:spLocks noChangeArrowheads="1"/>
          </p:cNvSpPr>
          <p:nvPr/>
        </p:nvSpPr>
        <p:spPr bwMode="auto">
          <a:xfrm>
            <a:off x="677863" y="1895475"/>
            <a:ext cx="7772400" cy="286232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a:latin typeface="Courier New" pitchFamily="49" charset="0"/>
              </a:rPr>
              <a:t>tmod</a:t>
            </a:r>
            <a:r>
              <a:rPr lang="en-US" altLang="en-US" sz="1800" dirty="0">
                <a:latin typeface="Courier New" pitchFamily="49" charset="0"/>
              </a:rPr>
              <a:t>&lt;-</a:t>
            </a:r>
            <a:r>
              <a:rPr lang="en-US" altLang="en-US" sz="1800" dirty="0" err="1">
                <a:latin typeface="Courier New" pitchFamily="49" charset="0"/>
              </a:rPr>
              <a:t>lme</a:t>
            </a:r>
            <a:r>
              <a:rPr lang="en-US" altLang="en-US" sz="1800" dirty="0">
                <a:latin typeface="Courier New" pitchFamily="49" charset="0"/>
              </a:rPr>
              <a:t>(</a:t>
            </a:r>
            <a:r>
              <a:rPr lang="en-US" altLang="en-US" sz="1800" dirty="0" err="1">
                <a:latin typeface="Courier New" pitchFamily="49" charset="0"/>
              </a:rPr>
              <a:t>MULTDV~TIME,random</a:t>
            </a:r>
            <a:r>
              <a:rPr lang="en-US" altLang="en-US" sz="1800" dirty="0">
                <a:latin typeface="Courier New" pitchFamily="49" charset="0"/>
              </a:rPr>
              <a:t>=~1|SUBNUM,</a:t>
            </a:r>
          </a:p>
          <a:p>
            <a:pPr>
              <a:spcBef>
                <a:spcPct val="0"/>
              </a:spcBef>
              <a:buFontTx/>
              <a:buNone/>
            </a:pPr>
            <a:r>
              <a:rPr lang="en-US" altLang="en-US" sz="1800" dirty="0" smtClean="0">
                <a:latin typeface="Courier New" pitchFamily="49" charset="0"/>
              </a:rPr>
              <a:t>data=</a:t>
            </a:r>
            <a:r>
              <a:rPr lang="en-US" altLang="en-US" sz="1800" dirty="0" err="1" smtClean="0">
                <a:latin typeface="Courier New" pitchFamily="49" charset="0"/>
              </a:rPr>
              <a:t>GROWSAT.UNIV,na.action</a:t>
            </a:r>
            <a:r>
              <a:rPr lang="en-US" altLang="en-US" sz="1800" dirty="0" smtClean="0">
                <a:latin typeface="Courier New" pitchFamily="49" charset="0"/>
              </a:rPr>
              <a:t>=</a:t>
            </a:r>
            <a:r>
              <a:rPr lang="en-US" altLang="en-US" sz="1800" dirty="0" err="1" smtClean="0">
                <a:latin typeface="Courier New" pitchFamily="49" charset="0"/>
              </a:rPr>
              <a:t>na.omit</a:t>
            </a: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tmod3&lt;-update(</a:t>
            </a:r>
            <a:r>
              <a:rPr lang="en-US" altLang="en-US" sz="1800" dirty="0" err="1">
                <a:latin typeface="Courier New" pitchFamily="49" charset="0"/>
              </a:rPr>
              <a:t>tmod,random</a:t>
            </a:r>
            <a:r>
              <a:rPr lang="en-US" altLang="en-US" sz="1800" dirty="0">
                <a:latin typeface="Courier New" pitchFamily="49" charset="0"/>
              </a:rPr>
              <a:t>=~TIME|SUBNUM)</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a:t>
            </a:r>
            <a:r>
              <a:rPr lang="en-US" altLang="en-US" sz="1800" dirty="0" err="1">
                <a:latin typeface="Courier New" pitchFamily="49" charset="0"/>
              </a:rPr>
              <a:t>anova</a:t>
            </a:r>
            <a:r>
              <a:rPr lang="en-US" altLang="en-US" sz="1800" dirty="0">
                <a:latin typeface="Courier New" pitchFamily="49" charset="0"/>
              </a:rPr>
              <a:t>(tmod,tmod3)</a:t>
            </a:r>
          </a:p>
          <a:p>
            <a:pPr>
              <a:spcBef>
                <a:spcPct val="0"/>
              </a:spcBef>
              <a:buFontTx/>
              <a:buNone/>
            </a:pPr>
            <a:r>
              <a:rPr lang="en-US" altLang="en-US" sz="1800" dirty="0">
                <a:latin typeface="Courier New" pitchFamily="49" charset="0"/>
              </a:rPr>
              <a:t>      Model </a:t>
            </a:r>
            <a:r>
              <a:rPr lang="en-US" altLang="en-US" sz="1800" dirty="0" err="1">
                <a:latin typeface="Courier New" pitchFamily="49" charset="0"/>
              </a:rPr>
              <a:t>df</a:t>
            </a:r>
            <a:r>
              <a:rPr lang="en-US" altLang="en-US" sz="1800" dirty="0">
                <a:latin typeface="Courier New" pitchFamily="49" charset="0"/>
              </a:rPr>
              <a:t>      </a:t>
            </a:r>
            <a:r>
              <a:rPr lang="en-US" altLang="en-US" sz="1800" dirty="0" err="1" smtClean="0">
                <a:latin typeface="Courier New" pitchFamily="49" charset="0"/>
              </a:rPr>
              <a:t>logLik</a:t>
            </a:r>
            <a:r>
              <a:rPr lang="en-US" altLang="en-US" sz="1800" dirty="0" smtClean="0">
                <a:latin typeface="Courier New" pitchFamily="49" charset="0"/>
              </a:rPr>
              <a:t>   </a:t>
            </a:r>
            <a:r>
              <a:rPr lang="en-US" altLang="en-US" sz="1800" dirty="0">
                <a:latin typeface="Courier New" pitchFamily="49" charset="0"/>
              </a:rPr>
              <a:t>Test  </a:t>
            </a:r>
            <a:r>
              <a:rPr lang="en-US" altLang="en-US" sz="1800" dirty="0" err="1">
                <a:latin typeface="Courier New" pitchFamily="49" charset="0"/>
              </a:rPr>
              <a:t>L.Ratio</a:t>
            </a:r>
            <a:r>
              <a:rPr lang="en-US" altLang="en-US" sz="1800" dirty="0">
                <a:latin typeface="Courier New" pitchFamily="49" charset="0"/>
              </a:rPr>
              <a:t> p-value</a:t>
            </a:r>
          </a:p>
          <a:p>
            <a:pPr>
              <a:spcBef>
                <a:spcPct val="0"/>
              </a:spcBef>
              <a:buFontTx/>
              <a:buNone/>
            </a:pPr>
            <a:r>
              <a:rPr lang="en-US" altLang="en-US" sz="1800" dirty="0" err="1">
                <a:latin typeface="Courier New" pitchFamily="49" charset="0"/>
              </a:rPr>
              <a:t>tmod</a:t>
            </a:r>
            <a:r>
              <a:rPr lang="en-US" altLang="en-US" sz="1800" dirty="0">
                <a:latin typeface="Courier New" pitchFamily="49" charset="0"/>
              </a:rPr>
              <a:t>      1  4 </a:t>
            </a:r>
            <a:r>
              <a:rPr lang="en-US" altLang="en-US" sz="1800" dirty="0" smtClean="0">
                <a:latin typeface="Courier New" pitchFamily="49" charset="0"/>
              </a:rPr>
              <a:t>  -</a:t>
            </a:r>
            <a:r>
              <a:rPr lang="en-US" altLang="en-US" sz="1800" dirty="0">
                <a:latin typeface="Courier New" pitchFamily="49" charset="0"/>
              </a:rPr>
              <a:t>1726.617                        </a:t>
            </a:r>
          </a:p>
          <a:p>
            <a:pPr>
              <a:spcBef>
                <a:spcPct val="0"/>
              </a:spcBef>
              <a:buFontTx/>
              <a:buNone/>
            </a:pPr>
            <a:r>
              <a:rPr lang="en-US" altLang="en-US" sz="1800" dirty="0">
                <a:latin typeface="Courier New" pitchFamily="49" charset="0"/>
              </a:rPr>
              <a:t>tmod3     2  6 </a:t>
            </a:r>
            <a:r>
              <a:rPr lang="en-US" altLang="en-US" sz="1800" dirty="0" smtClean="0">
                <a:latin typeface="Courier New" pitchFamily="49" charset="0"/>
              </a:rPr>
              <a:t>  -</a:t>
            </a:r>
            <a:r>
              <a:rPr lang="en-US" altLang="en-US" sz="1800" dirty="0">
                <a:latin typeface="Courier New" pitchFamily="49" charset="0"/>
              </a:rPr>
              <a:t>1711.066 1 vs 2 31.10262  &lt;.0001</a:t>
            </a:r>
          </a:p>
        </p:txBody>
      </p:sp>
    </p:spTree>
    <p:extLst>
      <p:ext uri="{BB962C8B-B14F-4D97-AF65-F5344CB8AC3E}">
        <p14:creationId xmlns:p14="http://schemas.microsoft.com/office/powerpoint/2010/main" val="34779488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7" name="Footer Placeholder 4"/>
          <p:cNvSpPr>
            <a:spLocks noGrp="1"/>
          </p:cNvSpPr>
          <p:nvPr>
            <p:ph type="ftr" sz="quarter" idx="11"/>
          </p:nvPr>
        </p:nvSpPr>
        <p:spPr/>
        <p:txBody>
          <a:bodyPr/>
          <a:lstStyle/>
          <a:p>
            <a:pPr>
              <a:defRPr/>
            </a:pPr>
            <a:r>
              <a:rPr lang="en-US"/>
              <a:t>Copyright Paul D. Bliese</a:t>
            </a:r>
          </a:p>
        </p:txBody>
      </p:sp>
      <p:sp>
        <p:nvSpPr>
          <p:cNvPr id="27034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32EA0CFB-1B52-4144-976B-9D3CFF9DC4E5}" type="slidenum">
              <a:rPr lang="en-US" altLang="en-US" sz="1000"/>
              <a:pPr>
                <a:spcBef>
                  <a:spcPct val="0"/>
                </a:spcBef>
                <a:buFontTx/>
                <a:buNone/>
              </a:pPr>
              <a:t>66</a:t>
            </a:fld>
            <a:endParaRPr lang="en-US" altLang="en-US" sz="1000"/>
          </a:p>
        </p:txBody>
      </p:sp>
      <p:sp>
        <p:nvSpPr>
          <p:cNvPr id="270341" name="Rectangle 2"/>
          <p:cNvSpPr>
            <a:spLocks noGrp="1" noChangeArrowheads="1"/>
          </p:cNvSpPr>
          <p:nvPr>
            <p:ph type="title"/>
          </p:nvPr>
        </p:nvSpPr>
        <p:spPr/>
        <p:txBody>
          <a:bodyPr/>
          <a:lstStyle/>
          <a:p>
            <a:r>
              <a:rPr lang="en-US" altLang="en-US" smtClean="0"/>
              <a:t>Step 3 in Modeling</a:t>
            </a:r>
          </a:p>
        </p:txBody>
      </p:sp>
      <p:sp>
        <p:nvSpPr>
          <p:cNvPr id="270342" name="Rectangle 3"/>
          <p:cNvSpPr>
            <a:spLocks noGrp="1" noChangeArrowheads="1"/>
          </p:cNvSpPr>
          <p:nvPr>
            <p:ph type="body" idx="1"/>
          </p:nvPr>
        </p:nvSpPr>
        <p:spPr/>
        <p:txBody>
          <a:bodyPr/>
          <a:lstStyle/>
          <a:p>
            <a:pPr>
              <a:lnSpc>
                <a:spcPct val="90000"/>
              </a:lnSpc>
            </a:pPr>
            <a:r>
              <a:rPr lang="en-US" altLang="en-US" smtClean="0">
                <a:cs typeface="Times New Roman" pitchFamily="18" charset="0"/>
              </a:rPr>
              <a:t>The model with the random slope fits the data better than the model with the fixed slope</a:t>
            </a:r>
          </a:p>
        </p:txBody>
      </p:sp>
      <p:pic>
        <p:nvPicPr>
          <p:cNvPr id="2703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133600"/>
            <a:ext cx="4114800" cy="411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034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33600"/>
            <a:ext cx="41148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13868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27238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5E3F4C88-ED3A-47BA-8C7F-826F454EB9AD}" type="slidenum">
              <a:rPr lang="en-US" altLang="en-US" sz="1000"/>
              <a:pPr>
                <a:spcBef>
                  <a:spcPct val="0"/>
                </a:spcBef>
                <a:buFontTx/>
                <a:buNone/>
              </a:pPr>
              <a:t>67</a:t>
            </a:fld>
            <a:endParaRPr lang="en-US" altLang="en-US" sz="1000"/>
          </a:p>
        </p:txBody>
      </p:sp>
      <p:sp>
        <p:nvSpPr>
          <p:cNvPr id="272389" name="Rectangle 4"/>
          <p:cNvSpPr>
            <a:spLocks noGrp="1" noChangeArrowheads="1"/>
          </p:cNvSpPr>
          <p:nvPr>
            <p:ph type="title"/>
          </p:nvPr>
        </p:nvSpPr>
        <p:spPr/>
        <p:txBody>
          <a:bodyPr/>
          <a:lstStyle/>
          <a:p>
            <a:r>
              <a:rPr lang="en-US" altLang="en-US" smtClean="0"/>
              <a:t>Step 4 in Modeling</a:t>
            </a:r>
          </a:p>
        </p:txBody>
      </p:sp>
      <p:sp>
        <p:nvSpPr>
          <p:cNvPr id="272390" name="Rectangle 5"/>
          <p:cNvSpPr>
            <a:spLocks noGrp="1" noChangeArrowheads="1"/>
          </p:cNvSpPr>
          <p:nvPr>
            <p:ph type="body" idx="1"/>
          </p:nvPr>
        </p:nvSpPr>
        <p:spPr/>
        <p:txBody>
          <a:bodyPr/>
          <a:lstStyle/>
          <a:p>
            <a:r>
              <a:rPr lang="en-US" altLang="en-US" smtClean="0"/>
              <a:t>In a well-specified model, there will not be any discernible pattern to the residuals.</a:t>
            </a:r>
          </a:p>
          <a:p>
            <a:pPr lvl="1"/>
            <a:r>
              <a:rPr lang="en-US" altLang="en-US" smtClean="0"/>
              <a:t>The residuals should be unrelated to each other</a:t>
            </a:r>
          </a:p>
          <a:p>
            <a:r>
              <a:rPr lang="en-US" altLang="en-US" smtClean="0"/>
              <a:t>When there is a pattern associated with the residuals, then this pattern needs to be accounted for in the model.</a:t>
            </a:r>
          </a:p>
          <a:p>
            <a:r>
              <a:rPr lang="en-US" altLang="en-US" smtClean="0"/>
              <a:t>Failure to correctly model the error structure will lead to biases such as incorrect standard errors.</a:t>
            </a:r>
          </a:p>
        </p:txBody>
      </p:sp>
    </p:spTree>
    <p:extLst>
      <p:ext uri="{BB962C8B-B14F-4D97-AF65-F5344CB8AC3E}">
        <p14:creationId xmlns:p14="http://schemas.microsoft.com/office/powerpoint/2010/main" val="30236938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27443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CD035B0-4F87-4954-9A60-EE9BEDD44029}" type="slidenum">
              <a:rPr lang="en-US" altLang="en-US" sz="1000"/>
              <a:pPr>
                <a:spcBef>
                  <a:spcPct val="0"/>
                </a:spcBef>
                <a:buFontTx/>
                <a:buNone/>
              </a:pPr>
              <a:t>68</a:t>
            </a:fld>
            <a:endParaRPr lang="en-US" altLang="en-US" sz="1000"/>
          </a:p>
        </p:txBody>
      </p:sp>
      <p:sp>
        <p:nvSpPr>
          <p:cNvPr id="274437" name="Rectangle 4"/>
          <p:cNvSpPr>
            <a:spLocks noGrp="1" noChangeArrowheads="1"/>
          </p:cNvSpPr>
          <p:nvPr>
            <p:ph type="title"/>
          </p:nvPr>
        </p:nvSpPr>
        <p:spPr/>
        <p:txBody>
          <a:bodyPr/>
          <a:lstStyle/>
          <a:p>
            <a:r>
              <a:rPr lang="en-US" altLang="en-US" smtClean="0"/>
              <a:t>Step 4 in Modeling</a:t>
            </a:r>
          </a:p>
        </p:txBody>
      </p:sp>
      <p:sp>
        <p:nvSpPr>
          <p:cNvPr id="274438" name="Rectangle 5"/>
          <p:cNvSpPr>
            <a:spLocks noGrp="1" noChangeArrowheads="1"/>
          </p:cNvSpPr>
          <p:nvPr>
            <p:ph type="body" idx="1"/>
          </p:nvPr>
        </p:nvSpPr>
        <p:spPr/>
        <p:txBody>
          <a:bodyPr/>
          <a:lstStyle/>
          <a:p>
            <a:r>
              <a:rPr lang="en-US" altLang="en-US" smtClean="0"/>
              <a:t>Error structure specification is generally not an issue in multilevel models because lower-level observations are unordered.</a:t>
            </a:r>
          </a:p>
          <a:p>
            <a:r>
              <a:rPr lang="en-US" altLang="en-US" smtClean="0"/>
              <a:t>In longitudinal data repeated measures are ordered and likely to create patterns of:</a:t>
            </a:r>
          </a:p>
          <a:p>
            <a:pPr lvl="1"/>
            <a:r>
              <a:rPr lang="en-US" altLang="en-US" smtClean="0"/>
              <a:t>Autocorrelation</a:t>
            </a:r>
          </a:p>
          <a:p>
            <a:pPr lvl="2"/>
            <a:r>
              <a:rPr lang="en-US" altLang="en-US" smtClean="0"/>
              <a:t>Observations close to each other in time are more related than observations far apart in time</a:t>
            </a:r>
          </a:p>
          <a:p>
            <a:pPr lvl="1"/>
            <a:r>
              <a:rPr lang="en-US" altLang="en-US" smtClean="0"/>
              <a:t>Heteroscedasticity</a:t>
            </a:r>
          </a:p>
          <a:p>
            <a:pPr lvl="2"/>
            <a:r>
              <a:rPr lang="en-US" altLang="en-US" smtClean="0"/>
              <a:t>Variance increases or decreases over time</a:t>
            </a:r>
          </a:p>
          <a:p>
            <a:endParaRPr lang="en-US" altLang="en-US" smtClean="0"/>
          </a:p>
        </p:txBody>
      </p:sp>
    </p:spTree>
    <p:extLst>
      <p:ext uri="{BB962C8B-B14F-4D97-AF65-F5344CB8AC3E}">
        <p14:creationId xmlns:p14="http://schemas.microsoft.com/office/powerpoint/2010/main" val="16789939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7" name="Footer Placeholder 4"/>
          <p:cNvSpPr>
            <a:spLocks noGrp="1"/>
          </p:cNvSpPr>
          <p:nvPr>
            <p:ph type="ftr" sz="quarter" idx="11"/>
          </p:nvPr>
        </p:nvSpPr>
        <p:spPr/>
        <p:txBody>
          <a:bodyPr/>
          <a:lstStyle/>
          <a:p>
            <a:pPr>
              <a:defRPr/>
            </a:pPr>
            <a:r>
              <a:rPr lang="en-US"/>
              <a:t>Copyright Paul D. Bliese</a:t>
            </a:r>
          </a:p>
        </p:txBody>
      </p:sp>
      <p:sp>
        <p:nvSpPr>
          <p:cNvPr id="27648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7FC46EAB-387C-491E-BA40-881F72B700F6}" type="slidenum">
              <a:rPr lang="en-US" altLang="en-US" sz="1000"/>
              <a:pPr>
                <a:spcBef>
                  <a:spcPct val="0"/>
                </a:spcBef>
                <a:buFontTx/>
                <a:buNone/>
              </a:pPr>
              <a:t>69</a:t>
            </a:fld>
            <a:endParaRPr lang="en-US" altLang="en-US" sz="1000"/>
          </a:p>
        </p:txBody>
      </p:sp>
      <p:sp>
        <p:nvSpPr>
          <p:cNvPr id="276485" name="Rectangle 2"/>
          <p:cNvSpPr>
            <a:spLocks noGrp="1" noChangeArrowheads="1"/>
          </p:cNvSpPr>
          <p:nvPr>
            <p:ph type="title"/>
          </p:nvPr>
        </p:nvSpPr>
        <p:spPr/>
        <p:txBody>
          <a:bodyPr/>
          <a:lstStyle/>
          <a:p>
            <a:r>
              <a:rPr lang="en-US" altLang="en-US" smtClean="0"/>
              <a:t>Step 4 in Modeling</a:t>
            </a:r>
          </a:p>
        </p:txBody>
      </p:sp>
      <p:sp>
        <p:nvSpPr>
          <p:cNvPr id="276486" name="Rectangle 3"/>
          <p:cNvSpPr>
            <a:spLocks noGrp="1" noChangeArrowheads="1"/>
          </p:cNvSpPr>
          <p:nvPr>
            <p:ph type="body" idx="1"/>
          </p:nvPr>
        </p:nvSpPr>
        <p:spPr/>
        <p:txBody>
          <a:bodyPr/>
          <a:lstStyle/>
          <a:p>
            <a:pPr>
              <a:lnSpc>
                <a:spcPct val="90000"/>
              </a:lnSpc>
            </a:pPr>
            <a:r>
              <a:rPr lang="en-US" altLang="en-US" smtClean="0">
                <a:cs typeface="Times New Roman" pitchFamily="18" charset="0"/>
              </a:rPr>
              <a:t>A test for autocorrelation based on residuals</a:t>
            </a:r>
          </a:p>
          <a:p>
            <a:pPr lvl="1">
              <a:lnSpc>
                <a:spcPct val="90000"/>
              </a:lnSpc>
            </a:pPr>
            <a:r>
              <a:rPr lang="en-US" altLang="en-US" smtClean="0">
                <a:cs typeface="Times New Roman" pitchFamily="18" charset="0"/>
              </a:rPr>
              <a:t>Create a file with no missing data</a:t>
            </a:r>
          </a:p>
          <a:p>
            <a:pPr>
              <a:buFontTx/>
              <a:buNone/>
            </a:pPr>
            <a:endParaRPr lang="en-US" altLang="en-US" sz="1800" smtClean="0">
              <a:latin typeface="Courier New" pitchFamily="49" charset="0"/>
            </a:endParaRPr>
          </a:p>
          <a:p>
            <a:pPr>
              <a:buFontTx/>
              <a:buNone/>
            </a:pPr>
            <a:endParaRPr lang="en-US" altLang="en-US" sz="1800" smtClean="0">
              <a:latin typeface="Courier New" pitchFamily="49" charset="0"/>
            </a:endParaRPr>
          </a:p>
          <a:p>
            <a:pPr>
              <a:buFontTx/>
              <a:buNone/>
            </a:pPr>
            <a:endParaRPr lang="en-US" altLang="en-US" sz="1800" smtClean="0">
              <a:latin typeface="Courier New" pitchFamily="49" charset="0"/>
            </a:endParaRPr>
          </a:p>
          <a:p>
            <a:pPr>
              <a:buFontTx/>
              <a:buNone/>
            </a:pPr>
            <a:endParaRPr lang="en-US" altLang="en-US" sz="1800" smtClean="0">
              <a:latin typeface="Courier New" pitchFamily="49" charset="0"/>
            </a:endParaRPr>
          </a:p>
          <a:p>
            <a:pPr lvl="1">
              <a:lnSpc>
                <a:spcPct val="90000"/>
              </a:lnSpc>
            </a:pPr>
            <a:r>
              <a:rPr lang="en-US" altLang="en-US" smtClean="0">
                <a:cs typeface="Times New Roman" pitchFamily="18" charset="0"/>
              </a:rPr>
              <a:t>Convert the file to univariate format and estimate the growth model</a:t>
            </a:r>
          </a:p>
          <a:p>
            <a:pPr>
              <a:buFontTx/>
              <a:buNone/>
            </a:pPr>
            <a:endParaRPr lang="en-US" altLang="en-US" sz="1800" smtClean="0">
              <a:latin typeface="Courier New" pitchFamily="49" charset="0"/>
            </a:endParaRPr>
          </a:p>
        </p:txBody>
      </p:sp>
      <p:sp>
        <p:nvSpPr>
          <p:cNvPr id="276487" name="Text Box 4"/>
          <p:cNvSpPr txBox="1">
            <a:spLocks noChangeArrowheads="1"/>
          </p:cNvSpPr>
          <p:nvPr/>
        </p:nvSpPr>
        <p:spPr bwMode="auto">
          <a:xfrm>
            <a:off x="1089025" y="2171700"/>
            <a:ext cx="6778625" cy="92868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TEMP&lt;-</a:t>
            </a:r>
            <a:r>
              <a:rPr lang="en-US" altLang="en-US" sz="1800" dirty="0" err="1">
                <a:latin typeface="Courier New" pitchFamily="49" charset="0"/>
              </a:rPr>
              <a:t>univbct</a:t>
            </a:r>
            <a:r>
              <a:rPr lang="en-US" altLang="en-US" sz="1800" dirty="0">
                <a:latin typeface="Courier New" pitchFamily="49" charset="0"/>
              </a:rPr>
              <a:t>[3*(1:495),c("SUBNUM","JOBSAT1",</a:t>
            </a:r>
          </a:p>
          <a:p>
            <a:pPr>
              <a:spcBef>
                <a:spcPct val="0"/>
              </a:spcBef>
              <a:buFontTx/>
              <a:buNone/>
            </a:pPr>
            <a:r>
              <a:rPr lang="en-US" altLang="en-US" sz="1800" dirty="0">
                <a:latin typeface="Courier New" pitchFamily="49" charset="0"/>
              </a:rPr>
              <a:t>"JOBSAT2","JOBSAT3")]</a:t>
            </a:r>
          </a:p>
          <a:p>
            <a:pPr>
              <a:spcBef>
                <a:spcPct val="0"/>
              </a:spcBef>
              <a:buFontTx/>
              <a:buNone/>
            </a:pPr>
            <a:r>
              <a:rPr lang="en-US" altLang="en-US" sz="1800" dirty="0">
                <a:latin typeface="Courier New" pitchFamily="49" charset="0"/>
              </a:rPr>
              <a:t>&gt; TEMP&lt;-</a:t>
            </a:r>
            <a:r>
              <a:rPr lang="en-US" altLang="en-US" sz="1800" dirty="0" err="1">
                <a:latin typeface="Courier New" pitchFamily="49" charset="0"/>
              </a:rPr>
              <a:t>na.exclude</a:t>
            </a:r>
            <a:r>
              <a:rPr lang="en-US" altLang="en-US" sz="1800" dirty="0">
                <a:latin typeface="Courier New" pitchFamily="49" charset="0"/>
              </a:rPr>
              <a:t>(TEMP)</a:t>
            </a:r>
          </a:p>
        </p:txBody>
      </p:sp>
      <p:sp>
        <p:nvSpPr>
          <p:cNvPr id="276488" name="Text Box 5"/>
          <p:cNvSpPr txBox="1">
            <a:spLocks noChangeArrowheads="1"/>
          </p:cNvSpPr>
          <p:nvPr/>
        </p:nvSpPr>
        <p:spPr bwMode="auto">
          <a:xfrm>
            <a:off x="1346200" y="4419600"/>
            <a:ext cx="6229350" cy="120332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TEMP.UNIV&lt;-</a:t>
            </a:r>
            <a:r>
              <a:rPr lang="en-US" altLang="en-US" sz="1800" dirty="0" err="1">
                <a:latin typeface="Courier New" pitchFamily="49" charset="0"/>
              </a:rPr>
              <a:t>make.univ</a:t>
            </a:r>
            <a:r>
              <a:rPr lang="en-US" altLang="en-US" sz="1800" dirty="0">
                <a:latin typeface="Courier New" pitchFamily="49" charset="0"/>
              </a:rPr>
              <a:t>(TEMP,TEMP[,2:4])</a:t>
            </a:r>
          </a:p>
          <a:p>
            <a:pPr>
              <a:spcBef>
                <a:spcPct val="0"/>
              </a:spcBef>
              <a:buFontTx/>
              <a:buNone/>
            </a:pPr>
            <a:r>
              <a:rPr lang="en-US" altLang="en-US" sz="1800" dirty="0">
                <a:latin typeface="Courier New" pitchFamily="49" charset="0"/>
              </a:rPr>
              <a:t>&gt; </a:t>
            </a:r>
            <a:r>
              <a:rPr lang="en-US" altLang="en-US" sz="1800" dirty="0" err="1">
                <a:latin typeface="Courier New" pitchFamily="49" charset="0"/>
              </a:rPr>
              <a:t>tmod</a:t>
            </a:r>
            <a:r>
              <a:rPr lang="en-US" altLang="en-US" sz="1800" dirty="0">
                <a:latin typeface="Courier New" pitchFamily="49" charset="0"/>
              </a:rPr>
              <a:t>&lt;-</a:t>
            </a:r>
            <a:r>
              <a:rPr lang="en-US" altLang="en-US" sz="1800" dirty="0" err="1">
                <a:latin typeface="Courier New" pitchFamily="49" charset="0"/>
              </a:rPr>
              <a:t>lme</a:t>
            </a:r>
            <a:r>
              <a:rPr lang="en-US" altLang="en-US" sz="1800" dirty="0">
                <a:latin typeface="Courier New" pitchFamily="49" charset="0"/>
              </a:rPr>
              <a:t>(</a:t>
            </a:r>
            <a:r>
              <a:rPr lang="en-US" altLang="en-US" sz="1800" dirty="0" err="1">
                <a:latin typeface="Courier New" pitchFamily="49" charset="0"/>
              </a:rPr>
              <a:t>MULTDV~TIME,random</a:t>
            </a:r>
            <a:r>
              <a:rPr lang="en-US" altLang="en-US" sz="1800" dirty="0">
                <a:latin typeface="Courier New" pitchFamily="49" charset="0"/>
              </a:rPr>
              <a:t>=~TIME|SUBNUM,</a:t>
            </a:r>
          </a:p>
          <a:p>
            <a:pPr>
              <a:spcBef>
                <a:spcPct val="0"/>
              </a:spcBef>
              <a:buFontTx/>
              <a:buNone/>
            </a:pPr>
            <a:r>
              <a:rPr lang="en-US" altLang="en-US" sz="1800" dirty="0">
                <a:latin typeface="Courier New" pitchFamily="49" charset="0"/>
              </a:rPr>
              <a:t>data=TEMP.UNIV, control=list(opt="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r>
              <a:rPr lang="en-US" altLang="en-US" sz="1800" dirty="0">
                <a:latin typeface="Courier New" pitchFamily="49" charset="0"/>
              </a:rPr>
              <a:t>&gt; TEMP.RESID&lt;-</a:t>
            </a:r>
            <a:r>
              <a:rPr lang="en-US" altLang="en-US" sz="1800" dirty="0" err="1">
                <a:latin typeface="Courier New" pitchFamily="49" charset="0"/>
              </a:rPr>
              <a:t>resid</a:t>
            </a:r>
            <a:r>
              <a:rPr lang="en-US" altLang="en-US" sz="1800" dirty="0">
                <a:latin typeface="Courier New" pitchFamily="49" charset="0"/>
              </a:rPr>
              <a:t>(</a:t>
            </a:r>
            <a:r>
              <a:rPr lang="en-US" altLang="en-US" sz="1800" dirty="0" err="1">
                <a:latin typeface="Courier New" pitchFamily="49" charset="0"/>
              </a:rPr>
              <a:t>tmod</a:t>
            </a:r>
            <a:r>
              <a:rPr lang="en-US" altLang="en-US" sz="1800" dirty="0">
                <a:latin typeface="Courier New" pitchFamily="49" charset="0"/>
              </a:rPr>
              <a:t>)</a:t>
            </a:r>
          </a:p>
        </p:txBody>
      </p:sp>
    </p:spTree>
    <p:extLst>
      <p:ext uri="{BB962C8B-B14F-4D97-AF65-F5344CB8AC3E}">
        <p14:creationId xmlns:p14="http://schemas.microsoft.com/office/powerpoint/2010/main" val="4699781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7" name="Slide Number Placeholder 5"/>
          <p:cNvSpPr>
            <a:spLocks noGrp="1"/>
          </p:cNvSpPr>
          <p:nvPr>
            <p:ph type="sldNum" sz="quarter" idx="12"/>
          </p:nvPr>
        </p:nvSpPr>
        <p:spPr/>
        <p:txBody>
          <a:bodyPr/>
          <a:lstStyle/>
          <a:p>
            <a:pPr>
              <a:defRPr/>
            </a:pPr>
            <a:fld id="{322AFB67-133C-4C5A-A615-628BCDBBBF30}" type="slidenum">
              <a:rPr lang="en-US"/>
              <a:pPr>
                <a:defRPr/>
              </a:pPr>
              <a:t>7</a:t>
            </a:fld>
            <a:endParaRPr lang="en-US"/>
          </a:p>
        </p:txBody>
      </p:sp>
      <p:sp>
        <p:nvSpPr>
          <p:cNvPr id="18437" name="Rectangle 2"/>
          <p:cNvSpPr>
            <a:spLocks noGrp="1" noChangeArrowheads="1"/>
          </p:cNvSpPr>
          <p:nvPr>
            <p:ph type="title"/>
          </p:nvPr>
        </p:nvSpPr>
        <p:spPr/>
        <p:txBody>
          <a:bodyPr/>
          <a:lstStyle/>
          <a:p>
            <a:r>
              <a:rPr lang="en-US" altLang="en-US" smtClean="0"/>
              <a:t>Intro:  Model Context</a:t>
            </a:r>
          </a:p>
        </p:txBody>
      </p:sp>
      <p:sp>
        <p:nvSpPr>
          <p:cNvPr id="18438" name="Rectangle 15"/>
          <p:cNvSpPr>
            <a:spLocks noChangeArrowheads="1"/>
          </p:cNvSpPr>
          <p:nvPr/>
        </p:nvSpPr>
        <p:spPr bwMode="auto">
          <a:xfrm>
            <a:off x="539750" y="1373188"/>
            <a:ext cx="2900363"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2000"/>
              <a:t>Each cell represents one Army Company.</a:t>
            </a:r>
          </a:p>
          <a:p>
            <a:pPr>
              <a:spcBef>
                <a:spcPct val="0"/>
              </a:spcBef>
              <a:buFontTx/>
              <a:buNone/>
            </a:pPr>
            <a:endParaRPr lang="en-US" altLang="en-US" sz="2000"/>
          </a:p>
          <a:p>
            <a:pPr>
              <a:spcBef>
                <a:spcPct val="0"/>
              </a:spcBef>
              <a:buFontTx/>
              <a:buNone/>
            </a:pPr>
            <a:r>
              <a:rPr lang="en-US" altLang="en-US" sz="2000"/>
              <a:t>Note the differences in</a:t>
            </a:r>
          </a:p>
          <a:p>
            <a:pPr>
              <a:spcBef>
                <a:spcPct val="0"/>
              </a:spcBef>
              <a:buFontTx/>
              <a:buNone/>
            </a:pPr>
            <a:r>
              <a:rPr lang="en-US" altLang="en-US" sz="2000"/>
              <a:t>slopes and intercepts (mean well-being values).</a:t>
            </a:r>
          </a:p>
          <a:p>
            <a:pPr>
              <a:spcBef>
                <a:spcPct val="0"/>
              </a:spcBef>
              <a:buFontTx/>
              <a:buNone/>
            </a:pPr>
            <a:endParaRPr lang="en-US" altLang="en-US" sz="2000"/>
          </a:p>
          <a:p>
            <a:pPr>
              <a:spcBef>
                <a:spcPct val="0"/>
              </a:spcBef>
              <a:buFontTx/>
              <a:buNone/>
            </a:pPr>
            <a:r>
              <a:rPr lang="en-US" altLang="en-US" sz="2000"/>
              <a:t>Are these reliable differences?</a:t>
            </a:r>
          </a:p>
          <a:p>
            <a:pPr>
              <a:spcBef>
                <a:spcPct val="0"/>
              </a:spcBef>
              <a:buFontTx/>
              <a:buNone/>
            </a:pPr>
            <a:endParaRPr lang="en-US" altLang="en-US" sz="2000"/>
          </a:p>
          <a:p>
            <a:pPr>
              <a:spcBef>
                <a:spcPct val="0"/>
              </a:spcBef>
              <a:buFontTx/>
              <a:buNone/>
            </a:pPr>
            <a:r>
              <a:rPr lang="en-US" altLang="en-US" sz="2000"/>
              <a:t>If so, what group-level variables explain these differences?</a:t>
            </a:r>
          </a:p>
        </p:txBody>
      </p:sp>
      <p:pic>
        <p:nvPicPr>
          <p:cNvPr id="18439" name="Picture 1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168650" y="795338"/>
            <a:ext cx="5559425" cy="5541962"/>
          </a:xfrm>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7" name="Footer Placeholder 4"/>
          <p:cNvSpPr>
            <a:spLocks noGrp="1"/>
          </p:cNvSpPr>
          <p:nvPr>
            <p:ph type="ftr" sz="quarter" idx="11"/>
          </p:nvPr>
        </p:nvSpPr>
        <p:spPr/>
        <p:txBody>
          <a:bodyPr/>
          <a:lstStyle/>
          <a:p>
            <a:pPr>
              <a:defRPr/>
            </a:pPr>
            <a:r>
              <a:rPr lang="en-US"/>
              <a:t>Copyright Paul D. Bliese</a:t>
            </a:r>
          </a:p>
        </p:txBody>
      </p:sp>
      <p:sp>
        <p:nvSpPr>
          <p:cNvPr id="27853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F3F5579-62C0-4BB2-96D8-F37CE87F65EF}" type="slidenum">
              <a:rPr lang="en-US" altLang="en-US" sz="1000"/>
              <a:pPr>
                <a:spcBef>
                  <a:spcPct val="0"/>
                </a:spcBef>
                <a:buFontTx/>
                <a:buNone/>
              </a:pPr>
              <a:t>70</a:t>
            </a:fld>
            <a:endParaRPr lang="en-US" altLang="en-US" sz="1000"/>
          </a:p>
        </p:txBody>
      </p:sp>
      <p:sp>
        <p:nvSpPr>
          <p:cNvPr id="278533" name="Rectangle 4"/>
          <p:cNvSpPr>
            <a:spLocks noGrp="1" noChangeArrowheads="1"/>
          </p:cNvSpPr>
          <p:nvPr>
            <p:ph type="title"/>
          </p:nvPr>
        </p:nvSpPr>
        <p:spPr/>
        <p:txBody>
          <a:bodyPr/>
          <a:lstStyle/>
          <a:p>
            <a:r>
              <a:rPr lang="en-US" altLang="en-US" smtClean="0"/>
              <a:t>Step 4 in Modeling</a:t>
            </a:r>
          </a:p>
        </p:txBody>
      </p:sp>
      <p:sp>
        <p:nvSpPr>
          <p:cNvPr id="278534" name="Rectangle 11"/>
          <p:cNvSpPr>
            <a:spLocks noGrp="1" noChangeArrowheads="1"/>
          </p:cNvSpPr>
          <p:nvPr>
            <p:ph type="body" idx="1"/>
          </p:nvPr>
        </p:nvSpPr>
        <p:spPr/>
        <p:txBody>
          <a:bodyPr/>
          <a:lstStyle/>
          <a:p>
            <a:pPr>
              <a:lnSpc>
                <a:spcPct val="90000"/>
              </a:lnSpc>
            </a:pPr>
            <a:r>
              <a:rPr lang="en-US" altLang="en-US" smtClean="0">
                <a:cs typeface="Times New Roman" pitchFamily="18" charset="0"/>
              </a:rPr>
              <a:t>Arrange residuals into matrix: one row per person</a:t>
            </a:r>
          </a:p>
          <a:p>
            <a:pPr>
              <a:lnSpc>
                <a:spcPct val="90000"/>
              </a:lnSpc>
            </a:pPr>
            <a:endParaRPr lang="en-US" altLang="en-US" smtClean="0">
              <a:cs typeface="Times New Roman" pitchFamily="18" charset="0"/>
            </a:endParaRPr>
          </a:p>
          <a:p>
            <a:pPr>
              <a:lnSpc>
                <a:spcPct val="90000"/>
              </a:lnSpc>
            </a:pPr>
            <a:endParaRPr lang="en-US" altLang="en-US" smtClean="0">
              <a:cs typeface="Times New Roman" pitchFamily="18" charset="0"/>
            </a:endParaRPr>
          </a:p>
          <a:p>
            <a:pPr>
              <a:lnSpc>
                <a:spcPct val="90000"/>
              </a:lnSpc>
            </a:pPr>
            <a:endParaRPr lang="en-US" altLang="en-US" smtClean="0">
              <a:cs typeface="Times New Roman" pitchFamily="18" charset="0"/>
            </a:endParaRPr>
          </a:p>
          <a:p>
            <a:pPr>
              <a:lnSpc>
                <a:spcPct val="90000"/>
              </a:lnSpc>
            </a:pPr>
            <a:endParaRPr lang="en-US" altLang="en-US" smtClean="0">
              <a:cs typeface="Times New Roman" pitchFamily="18" charset="0"/>
            </a:endParaRPr>
          </a:p>
          <a:p>
            <a:pPr>
              <a:lnSpc>
                <a:spcPct val="90000"/>
              </a:lnSpc>
            </a:pPr>
            <a:r>
              <a:rPr lang="en-US" altLang="en-US" smtClean="0">
                <a:cs typeface="Times New Roman" pitchFamily="18" charset="0"/>
              </a:rPr>
              <a:t>Examine the correlation among residuals</a:t>
            </a:r>
          </a:p>
        </p:txBody>
      </p:sp>
      <p:sp>
        <p:nvSpPr>
          <p:cNvPr id="278535" name="Text Box 12"/>
          <p:cNvSpPr txBox="1">
            <a:spLocks noChangeArrowheads="1"/>
          </p:cNvSpPr>
          <p:nvPr/>
        </p:nvSpPr>
        <p:spPr bwMode="auto">
          <a:xfrm>
            <a:off x="1346200" y="1733550"/>
            <a:ext cx="5827713" cy="120332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matrix(</a:t>
            </a:r>
            <a:r>
              <a:rPr lang="en-US" altLang="en-US" sz="1800" dirty="0" err="1">
                <a:latin typeface="Courier New" pitchFamily="49" charset="0"/>
              </a:rPr>
              <a:t>TEMP.RESID,ncol</a:t>
            </a:r>
            <a:r>
              <a:rPr lang="en-US" altLang="en-US" sz="1800" dirty="0">
                <a:latin typeface="Courier New" pitchFamily="49" charset="0"/>
              </a:rPr>
              <a:t>=3,byrow=T)[1:2,]</a:t>
            </a:r>
          </a:p>
          <a:p>
            <a:pPr>
              <a:spcBef>
                <a:spcPct val="0"/>
              </a:spcBef>
              <a:buFontTx/>
              <a:buNone/>
            </a:pPr>
            <a:r>
              <a:rPr lang="en-US" altLang="en-US" sz="1800" dirty="0">
                <a:latin typeface="Courier New" pitchFamily="49" charset="0"/>
              </a:rPr>
              <a:t>            [,1]       [,2]      [,3]</a:t>
            </a:r>
          </a:p>
          <a:p>
            <a:pPr>
              <a:spcBef>
                <a:spcPct val="0"/>
              </a:spcBef>
              <a:buFontTx/>
              <a:buNone/>
            </a:pPr>
            <a:r>
              <a:rPr lang="en-US" altLang="en-US" sz="1800" dirty="0">
                <a:latin typeface="Courier New" pitchFamily="49" charset="0"/>
              </a:rPr>
              <a:t>[1,] -0.10488073 -1.1297697 0.5120083</a:t>
            </a:r>
          </a:p>
          <a:p>
            <a:pPr>
              <a:spcBef>
                <a:spcPct val="0"/>
              </a:spcBef>
              <a:buFontTx/>
              <a:buNone/>
            </a:pPr>
            <a:r>
              <a:rPr lang="en-US" altLang="en-US" sz="1800" dirty="0">
                <a:latin typeface="Courier New" pitchFamily="49" charset="0"/>
              </a:rPr>
              <a:t>[2,] -0.03508496  0.2290748 0.1599016</a:t>
            </a:r>
          </a:p>
        </p:txBody>
      </p:sp>
      <p:sp>
        <p:nvSpPr>
          <p:cNvPr id="278536" name="Text Box 13"/>
          <p:cNvSpPr txBox="1">
            <a:spLocks noChangeArrowheads="1"/>
          </p:cNvSpPr>
          <p:nvPr/>
        </p:nvSpPr>
        <p:spPr bwMode="auto">
          <a:xfrm>
            <a:off x="1317625" y="4076700"/>
            <a:ext cx="5913438" cy="147796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a:latin typeface="Courier New" pitchFamily="49" charset="0"/>
              </a:rPr>
              <a:t>cor</a:t>
            </a:r>
            <a:r>
              <a:rPr lang="en-US" altLang="en-US" sz="1800" dirty="0">
                <a:latin typeface="Courier New" pitchFamily="49" charset="0"/>
              </a:rPr>
              <a:t>(matrix(</a:t>
            </a:r>
            <a:r>
              <a:rPr lang="en-US" altLang="en-US" sz="1800" dirty="0" err="1">
                <a:latin typeface="Courier New" pitchFamily="49" charset="0"/>
              </a:rPr>
              <a:t>TEMP.RESID,ncol</a:t>
            </a:r>
            <a:r>
              <a:rPr lang="en-US" altLang="en-US" sz="1800" dirty="0">
                <a:latin typeface="Courier New" pitchFamily="49" charset="0"/>
              </a:rPr>
              <a:t>=3,byrow=T))</a:t>
            </a:r>
          </a:p>
          <a:p>
            <a:pPr>
              <a:spcBef>
                <a:spcPct val="0"/>
              </a:spcBef>
              <a:buFontTx/>
              <a:buNone/>
            </a:pPr>
            <a:r>
              <a:rPr lang="en-US" altLang="en-US" sz="1800" dirty="0">
                <a:latin typeface="Courier New" pitchFamily="49" charset="0"/>
              </a:rPr>
              <a:t>           [,1]       [,2]       [,3]</a:t>
            </a:r>
          </a:p>
          <a:p>
            <a:pPr>
              <a:spcBef>
                <a:spcPct val="0"/>
              </a:spcBef>
              <a:buFontTx/>
              <a:buNone/>
            </a:pPr>
            <a:r>
              <a:rPr lang="en-US" altLang="en-US" sz="1800" dirty="0">
                <a:latin typeface="Courier New" pitchFamily="49" charset="0"/>
              </a:rPr>
              <a:t>[1,]  1.0000000 -0.5099182 -0.1806114</a:t>
            </a:r>
          </a:p>
          <a:p>
            <a:pPr>
              <a:spcBef>
                <a:spcPct val="0"/>
              </a:spcBef>
              <a:buFontTx/>
              <a:buNone/>
            </a:pPr>
            <a:r>
              <a:rPr lang="en-US" altLang="en-US" sz="1800" dirty="0">
                <a:latin typeface="Courier New" pitchFamily="49" charset="0"/>
              </a:rPr>
              <a:t>[2,] -0.5099182  1.0000000 -0.3200006</a:t>
            </a:r>
          </a:p>
          <a:p>
            <a:pPr>
              <a:spcBef>
                <a:spcPct val="0"/>
              </a:spcBef>
              <a:buFontTx/>
              <a:buNone/>
            </a:pPr>
            <a:r>
              <a:rPr lang="en-US" altLang="en-US" sz="1800" dirty="0">
                <a:latin typeface="Courier New" pitchFamily="49" charset="0"/>
              </a:rPr>
              <a:t>[3,] -0.1806114 -0.3200006  1.0000000</a:t>
            </a:r>
          </a:p>
        </p:txBody>
      </p:sp>
    </p:spTree>
    <p:extLst>
      <p:ext uri="{BB962C8B-B14F-4D97-AF65-F5344CB8AC3E}">
        <p14:creationId xmlns:p14="http://schemas.microsoft.com/office/powerpoint/2010/main" val="36361591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8" name="Footer Placeholder 4"/>
          <p:cNvSpPr>
            <a:spLocks noGrp="1"/>
          </p:cNvSpPr>
          <p:nvPr>
            <p:ph type="ftr" sz="quarter" idx="11"/>
          </p:nvPr>
        </p:nvSpPr>
        <p:spPr/>
        <p:txBody>
          <a:bodyPr/>
          <a:lstStyle/>
          <a:p>
            <a:pPr>
              <a:defRPr/>
            </a:pPr>
            <a:r>
              <a:rPr lang="en-US"/>
              <a:t>Copyright Paul D. Bliese</a:t>
            </a:r>
          </a:p>
        </p:txBody>
      </p:sp>
      <p:sp>
        <p:nvSpPr>
          <p:cNvPr id="28058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61AAA8D5-0DED-4BB2-8DC0-0E7238ED6268}" type="slidenum">
              <a:rPr lang="en-US" altLang="en-US" sz="1000"/>
              <a:pPr>
                <a:spcBef>
                  <a:spcPct val="0"/>
                </a:spcBef>
                <a:buFontTx/>
                <a:buNone/>
              </a:pPr>
              <a:t>71</a:t>
            </a:fld>
            <a:endParaRPr lang="en-US" altLang="en-US" sz="1000"/>
          </a:p>
        </p:txBody>
      </p:sp>
      <p:sp>
        <p:nvSpPr>
          <p:cNvPr id="280581" name="Rectangle 2"/>
          <p:cNvSpPr>
            <a:spLocks noGrp="1" noChangeArrowheads="1"/>
          </p:cNvSpPr>
          <p:nvPr>
            <p:ph type="title"/>
          </p:nvPr>
        </p:nvSpPr>
        <p:spPr/>
        <p:txBody>
          <a:bodyPr/>
          <a:lstStyle/>
          <a:p>
            <a:r>
              <a:rPr lang="en-US" altLang="en-US" smtClean="0"/>
              <a:t>Step 4 in Modeling</a:t>
            </a:r>
          </a:p>
        </p:txBody>
      </p:sp>
      <p:sp>
        <p:nvSpPr>
          <p:cNvPr id="280582" name="Rectangle 3"/>
          <p:cNvSpPr>
            <a:spLocks noGrp="1" noChangeArrowheads="1"/>
          </p:cNvSpPr>
          <p:nvPr>
            <p:ph type="body" idx="1"/>
          </p:nvPr>
        </p:nvSpPr>
        <p:spPr>
          <a:xfrm>
            <a:off x="685800" y="1295400"/>
            <a:ext cx="7924800" cy="4800600"/>
          </a:xfrm>
        </p:spPr>
        <p:txBody>
          <a:bodyPr/>
          <a:lstStyle/>
          <a:p>
            <a:pPr>
              <a:lnSpc>
                <a:spcPct val="90000"/>
              </a:lnSpc>
            </a:pPr>
            <a:r>
              <a:rPr lang="en-US" altLang="en-US" smtClean="0">
                <a:cs typeface="Times New Roman" pitchFamily="18" charset="0"/>
              </a:rPr>
              <a:t>Check for autocorrelation in lme (AR1)</a:t>
            </a:r>
          </a:p>
          <a:p>
            <a:pPr lvl="1">
              <a:lnSpc>
                <a:spcPct val="90000"/>
              </a:lnSpc>
            </a:pPr>
            <a:r>
              <a:rPr lang="en-US" altLang="en-US" smtClean="0">
                <a:cs typeface="Times New Roman" pitchFamily="18" charset="0"/>
              </a:rPr>
              <a:t>Final Step 3 Model</a:t>
            </a:r>
          </a:p>
          <a:p>
            <a:pPr lvl="1">
              <a:lnSpc>
                <a:spcPct val="90000"/>
              </a:lnSpc>
            </a:pPr>
            <a:endParaRPr lang="en-US" altLang="en-US" smtClean="0">
              <a:cs typeface="Times New Roman" pitchFamily="18" charset="0"/>
            </a:endParaRPr>
          </a:p>
          <a:p>
            <a:pPr lvl="1">
              <a:lnSpc>
                <a:spcPct val="90000"/>
              </a:lnSpc>
              <a:buFontTx/>
              <a:buNone/>
            </a:pPr>
            <a:endParaRPr lang="en-US" altLang="en-US" sz="2000" smtClean="0">
              <a:latin typeface="Courier New" pitchFamily="49" charset="0"/>
              <a:cs typeface="Times New Roman" pitchFamily="18" charset="0"/>
            </a:endParaRPr>
          </a:p>
          <a:p>
            <a:pPr lvl="1">
              <a:lnSpc>
                <a:spcPct val="90000"/>
              </a:lnSpc>
              <a:buFontTx/>
              <a:buNone/>
            </a:pPr>
            <a:endParaRPr lang="en-US" altLang="en-US" sz="2000" smtClean="0">
              <a:latin typeface="Courier New" pitchFamily="49" charset="0"/>
              <a:cs typeface="Times New Roman" pitchFamily="18" charset="0"/>
            </a:endParaRPr>
          </a:p>
          <a:p>
            <a:pPr lvl="1">
              <a:lnSpc>
                <a:spcPct val="90000"/>
              </a:lnSpc>
            </a:pPr>
            <a:r>
              <a:rPr lang="en-US" altLang="en-US" smtClean="0">
                <a:cs typeface="Times New Roman" pitchFamily="18" charset="0"/>
              </a:rPr>
              <a:t>Add Autocorrelation</a:t>
            </a:r>
          </a:p>
          <a:p>
            <a:pPr lvl="1">
              <a:lnSpc>
                <a:spcPct val="90000"/>
              </a:lnSpc>
              <a:buFontTx/>
              <a:buNone/>
            </a:pPr>
            <a:endParaRPr lang="en-US" altLang="en-US" sz="2000" smtClean="0">
              <a:latin typeface="Courier New" pitchFamily="49" charset="0"/>
              <a:cs typeface="Times New Roman" pitchFamily="18" charset="0"/>
            </a:endParaRPr>
          </a:p>
          <a:p>
            <a:pPr lvl="1">
              <a:lnSpc>
                <a:spcPct val="90000"/>
              </a:lnSpc>
              <a:buFontTx/>
              <a:buNone/>
            </a:pPr>
            <a:endParaRPr lang="en-US" altLang="en-US" sz="2000" smtClean="0">
              <a:latin typeface="Courier New" pitchFamily="49" charset="0"/>
              <a:cs typeface="Times New Roman" pitchFamily="18" charset="0"/>
            </a:endParaRPr>
          </a:p>
          <a:p>
            <a:pPr lvl="1">
              <a:lnSpc>
                <a:spcPct val="90000"/>
              </a:lnSpc>
            </a:pPr>
            <a:r>
              <a:rPr lang="en-US" altLang="en-US" smtClean="0">
                <a:cs typeface="Times New Roman" pitchFamily="18" charset="0"/>
              </a:rPr>
              <a:t>Contrast Models</a:t>
            </a:r>
          </a:p>
        </p:txBody>
      </p:sp>
      <p:sp>
        <p:nvSpPr>
          <p:cNvPr id="280583" name="Text Box 4"/>
          <p:cNvSpPr txBox="1">
            <a:spLocks noChangeArrowheads="1"/>
          </p:cNvSpPr>
          <p:nvPr/>
        </p:nvSpPr>
        <p:spPr bwMode="auto">
          <a:xfrm>
            <a:off x="1355725" y="2139411"/>
            <a:ext cx="6381750" cy="92333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tmod3&lt;-</a:t>
            </a:r>
            <a:r>
              <a:rPr lang="en-US" altLang="en-US" sz="1800" dirty="0" err="1">
                <a:latin typeface="Courier New" pitchFamily="49" charset="0"/>
              </a:rPr>
              <a:t>lme</a:t>
            </a:r>
            <a:r>
              <a:rPr lang="en-US" altLang="en-US" sz="1800" dirty="0">
                <a:latin typeface="Courier New" pitchFamily="49" charset="0"/>
              </a:rPr>
              <a:t>(</a:t>
            </a:r>
            <a:r>
              <a:rPr lang="en-US" altLang="en-US" sz="1800" dirty="0" err="1">
                <a:latin typeface="Courier New" pitchFamily="49" charset="0"/>
              </a:rPr>
              <a:t>MULTDV~TIME,random</a:t>
            </a:r>
            <a:r>
              <a:rPr lang="en-US" altLang="en-US" sz="1800" dirty="0">
                <a:latin typeface="Courier New" pitchFamily="49" charset="0"/>
              </a:rPr>
              <a:t>=~TIME|SUBNUM,</a:t>
            </a:r>
          </a:p>
          <a:p>
            <a:pPr>
              <a:spcBef>
                <a:spcPct val="0"/>
              </a:spcBef>
              <a:buFontTx/>
              <a:buNone/>
            </a:pPr>
            <a:r>
              <a:rPr lang="en-US" altLang="en-US" sz="1800" dirty="0" smtClean="0">
                <a:latin typeface="Courier New" pitchFamily="49" charset="0"/>
              </a:rPr>
              <a:t>data=</a:t>
            </a:r>
            <a:r>
              <a:rPr lang="en-US" altLang="en-US" sz="1800" dirty="0" err="1" smtClean="0">
                <a:latin typeface="Courier New" pitchFamily="49" charset="0"/>
              </a:rPr>
              <a:t>GROWSAT.UNIV,na.action</a:t>
            </a:r>
            <a:r>
              <a:rPr lang="en-US" altLang="en-US" sz="1800" dirty="0" smtClean="0">
                <a:latin typeface="Courier New" pitchFamily="49" charset="0"/>
              </a:rPr>
              <a:t>=</a:t>
            </a:r>
            <a:r>
              <a:rPr lang="en-US" altLang="en-US" sz="1800" dirty="0" err="1" smtClean="0">
                <a:latin typeface="Courier New" pitchFamily="49" charset="0"/>
              </a:rPr>
              <a:t>na.omit</a:t>
            </a: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p:txBody>
      </p:sp>
      <p:sp>
        <p:nvSpPr>
          <p:cNvPr id="280584" name="Text Box 6"/>
          <p:cNvSpPr txBox="1">
            <a:spLocks noChangeArrowheads="1"/>
          </p:cNvSpPr>
          <p:nvPr/>
        </p:nvSpPr>
        <p:spPr bwMode="auto">
          <a:xfrm>
            <a:off x="1355725" y="3686175"/>
            <a:ext cx="6381750" cy="37941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tmod4a&lt;-update(tmod3,correlation=corAR1())</a:t>
            </a:r>
          </a:p>
        </p:txBody>
      </p:sp>
      <p:sp>
        <p:nvSpPr>
          <p:cNvPr id="280585" name="Text Box 7"/>
          <p:cNvSpPr txBox="1">
            <a:spLocks noChangeArrowheads="1"/>
          </p:cNvSpPr>
          <p:nvPr/>
        </p:nvSpPr>
        <p:spPr bwMode="auto">
          <a:xfrm>
            <a:off x="1231900" y="4714413"/>
            <a:ext cx="7226300" cy="147732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a:latin typeface="Courier New" pitchFamily="49" charset="0"/>
              </a:rPr>
              <a:t>anova</a:t>
            </a:r>
            <a:r>
              <a:rPr lang="en-US" altLang="en-US" sz="1800" dirty="0">
                <a:latin typeface="Courier New" pitchFamily="49" charset="0"/>
              </a:rPr>
              <a:t>(tmod3,tmod4a)</a:t>
            </a:r>
          </a:p>
          <a:p>
            <a:pPr>
              <a:spcBef>
                <a:spcPct val="0"/>
              </a:spcBef>
              <a:buFontTx/>
              <a:buNone/>
            </a:pPr>
            <a:r>
              <a:rPr lang="en-US" altLang="en-US" sz="1800" dirty="0">
                <a:latin typeface="Courier New" pitchFamily="49" charset="0"/>
              </a:rPr>
              <a:t>&gt; </a:t>
            </a:r>
            <a:r>
              <a:rPr lang="en-US" altLang="en-US" sz="1800" dirty="0" err="1">
                <a:latin typeface="Courier New" pitchFamily="49" charset="0"/>
              </a:rPr>
              <a:t>anova</a:t>
            </a:r>
            <a:r>
              <a:rPr lang="en-US" altLang="en-US" sz="1800" dirty="0">
                <a:latin typeface="Courier New" pitchFamily="49" charset="0"/>
              </a:rPr>
              <a:t>(tmod3,tmod4a)</a:t>
            </a:r>
          </a:p>
          <a:p>
            <a:pPr>
              <a:spcBef>
                <a:spcPct val="0"/>
              </a:spcBef>
              <a:buFontTx/>
              <a:buNone/>
            </a:pPr>
            <a:r>
              <a:rPr lang="en-US" altLang="en-US" sz="1800" dirty="0">
                <a:latin typeface="Courier New" pitchFamily="49" charset="0"/>
              </a:rPr>
              <a:t>       Model </a:t>
            </a:r>
            <a:r>
              <a:rPr lang="en-US" altLang="en-US" sz="1800" dirty="0" err="1">
                <a:latin typeface="Courier New" pitchFamily="49" charset="0"/>
              </a:rPr>
              <a:t>df</a:t>
            </a:r>
            <a:r>
              <a:rPr lang="en-US" altLang="en-US" sz="1800" dirty="0">
                <a:latin typeface="Courier New" pitchFamily="49" charset="0"/>
              </a:rPr>
              <a:t> </a:t>
            </a:r>
            <a:r>
              <a:rPr lang="en-US" altLang="en-US" sz="1800" dirty="0" smtClean="0">
                <a:latin typeface="Courier New" pitchFamily="49" charset="0"/>
              </a:rPr>
              <a:t>    </a:t>
            </a:r>
            <a:r>
              <a:rPr lang="en-US" altLang="en-US" sz="1800" dirty="0" err="1" smtClean="0">
                <a:latin typeface="Courier New" pitchFamily="49" charset="0"/>
              </a:rPr>
              <a:t>logLik</a:t>
            </a:r>
            <a:r>
              <a:rPr lang="en-US" altLang="en-US" sz="1800" dirty="0" smtClean="0">
                <a:latin typeface="Courier New" pitchFamily="49" charset="0"/>
              </a:rPr>
              <a:t>   </a:t>
            </a:r>
            <a:r>
              <a:rPr lang="en-US" altLang="en-US" sz="1800" dirty="0">
                <a:latin typeface="Courier New" pitchFamily="49" charset="0"/>
              </a:rPr>
              <a:t>Test  </a:t>
            </a:r>
            <a:r>
              <a:rPr lang="en-US" altLang="en-US" sz="1800" dirty="0" err="1">
                <a:latin typeface="Courier New" pitchFamily="49" charset="0"/>
              </a:rPr>
              <a:t>L.Ratio</a:t>
            </a:r>
            <a:r>
              <a:rPr lang="en-US" altLang="en-US" sz="1800" dirty="0">
                <a:latin typeface="Courier New" pitchFamily="49" charset="0"/>
              </a:rPr>
              <a:t> p-value</a:t>
            </a:r>
          </a:p>
          <a:p>
            <a:pPr>
              <a:spcBef>
                <a:spcPct val="0"/>
              </a:spcBef>
              <a:buFontTx/>
              <a:buNone/>
            </a:pPr>
            <a:r>
              <a:rPr lang="en-US" altLang="en-US" sz="1800" dirty="0">
                <a:latin typeface="Courier New" pitchFamily="49" charset="0"/>
              </a:rPr>
              <a:t>tmod3      1  6 </a:t>
            </a:r>
            <a:r>
              <a:rPr lang="en-US" altLang="en-US" sz="1800" dirty="0" smtClean="0">
                <a:latin typeface="Courier New" pitchFamily="49" charset="0"/>
              </a:rPr>
              <a:t>-</a:t>
            </a:r>
            <a:r>
              <a:rPr lang="en-US" altLang="en-US" sz="1800" dirty="0">
                <a:latin typeface="Courier New" pitchFamily="49" charset="0"/>
              </a:rPr>
              <a:t>1711.066                        </a:t>
            </a:r>
          </a:p>
          <a:p>
            <a:pPr>
              <a:spcBef>
                <a:spcPct val="0"/>
              </a:spcBef>
              <a:buFontTx/>
              <a:buNone/>
            </a:pPr>
            <a:r>
              <a:rPr lang="en-US" altLang="en-US" sz="1800" dirty="0">
                <a:latin typeface="Courier New" pitchFamily="49" charset="0"/>
              </a:rPr>
              <a:t>tmod4a     2  7 </a:t>
            </a:r>
            <a:r>
              <a:rPr lang="en-US" altLang="en-US" sz="1800" dirty="0" smtClean="0">
                <a:latin typeface="Courier New" pitchFamily="49" charset="0"/>
              </a:rPr>
              <a:t>-</a:t>
            </a:r>
            <a:r>
              <a:rPr lang="en-US" altLang="en-US" sz="1800" dirty="0">
                <a:latin typeface="Courier New" pitchFamily="49" charset="0"/>
              </a:rPr>
              <a:t>1707.861 1 vs 2 6.409824  0.0113</a:t>
            </a:r>
          </a:p>
        </p:txBody>
      </p:sp>
    </p:spTree>
    <p:extLst>
      <p:ext uri="{BB962C8B-B14F-4D97-AF65-F5344CB8AC3E}">
        <p14:creationId xmlns:p14="http://schemas.microsoft.com/office/powerpoint/2010/main" val="40271894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28262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6C56066F-8B51-4FDF-B924-41361B1BC421}" type="slidenum">
              <a:rPr lang="en-US" altLang="en-US" sz="1000"/>
              <a:pPr>
                <a:spcBef>
                  <a:spcPct val="0"/>
                </a:spcBef>
                <a:buFontTx/>
                <a:buNone/>
              </a:pPr>
              <a:t>72</a:t>
            </a:fld>
            <a:endParaRPr lang="en-US" altLang="en-US" sz="1000"/>
          </a:p>
        </p:txBody>
      </p:sp>
      <p:sp>
        <p:nvSpPr>
          <p:cNvPr id="282629" name="Rectangle 3"/>
          <p:cNvSpPr>
            <a:spLocks noGrp="1" noChangeArrowheads="1"/>
          </p:cNvSpPr>
          <p:nvPr>
            <p:ph type="title"/>
          </p:nvPr>
        </p:nvSpPr>
        <p:spPr/>
        <p:txBody>
          <a:bodyPr/>
          <a:lstStyle/>
          <a:p>
            <a:r>
              <a:rPr lang="en-US" altLang="en-US" smtClean="0"/>
              <a:t>Step 4 in Modeling</a:t>
            </a:r>
          </a:p>
        </p:txBody>
      </p:sp>
      <p:sp>
        <p:nvSpPr>
          <p:cNvPr id="282630" name="Rectangle 4"/>
          <p:cNvSpPr>
            <a:spLocks noGrp="1" noChangeArrowheads="1"/>
          </p:cNvSpPr>
          <p:nvPr>
            <p:ph type="body" idx="1"/>
          </p:nvPr>
        </p:nvSpPr>
        <p:spPr>
          <a:xfrm>
            <a:off x="685800" y="1295400"/>
            <a:ext cx="7924800" cy="4800600"/>
          </a:xfrm>
        </p:spPr>
        <p:txBody>
          <a:bodyPr/>
          <a:lstStyle/>
          <a:p>
            <a:pPr>
              <a:lnSpc>
                <a:spcPct val="90000"/>
              </a:lnSpc>
            </a:pPr>
            <a:r>
              <a:rPr lang="en-US" altLang="en-US" dirty="0" smtClean="0">
                <a:cs typeface="Times New Roman" pitchFamily="18" charset="0"/>
              </a:rPr>
              <a:t>Get estimate of the degree of autocorrelation</a:t>
            </a:r>
          </a:p>
          <a:p>
            <a:pPr lvl="1">
              <a:lnSpc>
                <a:spcPct val="90000"/>
              </a:lnSpc>
            </a:pPr>
            <a:r>
              <a:rPr lang="en-US" altLang="en-US" dirty="0" smtClean="0">
                <a:cs typeface="Times New Roman" pitchFamily="18" charset="0"/>
              </a:rPr>
              <a:t>Phi coefficient is always positive (</a:t>
            </a:r>
            <a:r>
              <a:rPr lang="en-US" altLang="en-US" dirty="0" err="1" smtClean="0">
                <a:cs typeface="Times New Roman" pitchFamily="18" charset="0"/>
              </a:rPr>
              <a:t>Pinheiro</a:t>
            </a:r>
            <a:r>
              <a:rPr lang="en-US" altLang="en-US" dirty="0" smtClean="0">
                <a:cs typeface="Times New Roman" pitchFamily="18" charset="0"/>
              </a:rPr>
              <a:t> &amp; Bates, 2000, p. 229)</a:t>
            </a:r>
          </a:p>
          <a:p>
            <a:pPr lvl="1">
              <a:lnSpc>
                <a:spcPct val="90000"/>
              </a:lnSpc>
              <a:buFontTx/>
              <a:buNone/>
            </a:pPr>
            <a:endParaRPr lang="en-US" altLang="en-US" sz="2000" dirty="0" smtClean="0">
              <a:latin typeface="Courier New" pitchFamily="49" charset="0"/>
              <a:cs typeface="Times New Roman" pitchFamily="18" charset="0"/>
            </a:endParaRPr>
          </a:p>
        </p:txBody>
      </p:sp>
      <p:sp>
        <p:nvSpPr>
          <p:cNvPr id="282631" name="Text Box 7"/>
          <p:cNvSpPr txBox="1">
            <a:spLocks noChangeArrowheads="1"/>
          </p:cNvSpPr>
          <p:nvPr/>
        </p:nvSpPr>
        <p:spPr bwMode="auto">
          <a:xfrm>
            <a:off x="1851025" y="2657475"/>
            <a:ext cx="5553075" cy="341632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summary(tmod4a)</a:t>
            </a:r>
          </a:p>
          <a:p>
            <a:pPr>
              <a:spcBef>
                <a:spcPct val="0"/>
              </a:spcBef>
              <a:buFontTx/>
              <a:buNone/>
            </a:pPr>
            <a:r>
              <a:rPr lang="en-US" altLang="en-US" sz="1800" dirty="0">
                <a:latin typeface="Courier New" pitchFamily="49" charset="0"/>
              </a:rPr>
              <a:t>&gt; summary(tmod4a)</a:t>
            </a:r>
          </a:p>
          <a:p>
            <a:pPr>
              <a:spcBef>
                <a:spcPct val="0"/>
              </a:spcBef>
              <a:buFontTx/>
              <a:buNone/>
            </a:pPr>
            <a:r>
              <a:rPr lang="en-US" altLang="en-US" sz="1800" dirty="0">
                <a:latin typeface="Courier New" pitchFamily="49" charset="0"/>
              </a:rPr>
              <a:t>Linear mixed-effects model fit by REML</a:t>
            </a:r>
          </a:p>
          <a:p>
            <a:pPr>
              <a:spcBef>
                <a:spcPct val="0"/>
              </a:spcBef>
              <a:buFontTx/>
              <a:buNone/>
            </a:pPr>
            <a:r>
              <a:rPr lang="en-US" altLang="en-US" sz="1800" dirty="0">
                <a:latin typeface="Courier New" pitchFamily="49" charset="0"/>
              </a:rPr>
              <a:t> Data: GROWSAT.UNIV </a:t>
            </a:r>
          </a:p>
          <a:p>
            <a:pPr>
              <a:spcBef>
                <a:spcPct val="0"/>
              </a:spcBef>
              <a:buFontTx/>
              <a:buNone/>
            </a:pPr>
            <a:r>
              <a:rPr lang="en-US" altLang="en-US" sz="1800" dirty="0">
                <a:latin typeface="Courier New" pitchFamily="49" charset="0"/>
              </a:rPr>
              <a:t>       AIC      BIC    </a:t>
            </a:r>
            <a:r>
              <a:rPr lang="en-US" altLang="en-US" sz="1800" dirty="0" err="1">
                <a:latin typeface="Courier New" pitchFamily="49" charset="0"/>
              </a:rPr>
              <a:t>logLik</a:t>
            </a:r>
            <a:endParaRPr lang="en-US" altLang="en-US" sz="1800" dirty="0">
              <a:latin typeface="Courier New" pitchFamily="49" charset="0"/>
            </a:endParaRPr>
          </a:p>
          <a:p>
            <a:pPr>
              <a:spcBef>
                <a:spcPct val="0"/>
              </a:spcBef>
              <a:buFontTx/>
              <a:buNone/>
            </a:pPr>
            <a:r>
              <a:rPr lang="en-US" altLang="en-US" sz="1800" dirty="0">
                <a:latin typeface="Courier New" pitchFamily="49" charset="0"/>
              </a:rPr>
              <a:t>  3429.722 3466.401 -1707.861</a:t>
            </a:r>
          </a:p>
          <a:p>
            <a:pPr>
              <a:spcBef>
                <a:spcPct val="0"/>
              </a:spcBef>
              <a:buFontTx/>
              <a:buNone/>
            </a:pPr>
            <a:r>
              <a:rPr lang="en-US" altLang="en-US" sz="1800" dirty="0" smtClean="0">
                <a:latin typeface="Courier New" pitchFamily="49" charset="0"/>
              </a:rPr>
              <a:t>....</a:t>
            </a:r>
            <a:endParaRPr lang="en-US" altLang="en-US" sz="1800" dirty="0">
              <a:latin typeface="Courier New" pitchFamily="49" charset="0"/>
            </a:endParaRPr>
          </a:p>
          <a:p>
            <a:pPr>
              <a:spcBef>
                <a:spcPct val="0"/>
              </a:spcBef>
              <a:buFontTx/>
              <a:buNone/>
            </a:pPr>
            <a:r>
              <a:rPr lang="en-US" altLang="en-US" sz="1800" dirty="0">
                <a:latin typeface="Courier New" pitchFamily="49" charset="0"/>
              </a:rPr>
              <a:t>Correlation Structure: AR(1)</a:t>
            </a:r>
          </a:p>
          <a:p>
            <a:pPr>
              <a:spcBef>
                <a:spcPct val="0"/>
              </a:spcBef>
              <a:buFontTx/>
              <a:buNone/>
            </a:pPr>
            <a:r>
              <a:rPr lang="en-US" altLang="en-US" sz="1800" dirty="0">
                <a:latin typeface="Courier New" pitchFamily="49" charset="0"/>
              </a:rPr>
              <a:t> Formula: ~1 | SUBNUM </a:t>
            </a:r>
          </a:p>
          <a:p>
            <a:pPr>
              <a:spcBef>
                <a:spcPct val="0"/>
              </a:spcBef>
              <a:buFontTx/>
              <a:buNone/>
            </a:pPr>
            <a:r>
              <a:rPr lang="en-US" altLang="en-US" sz="1800" dirty="0">
                <a:latin typeface="Courier New" pitchFamily="49" charset="0"/>
              </a:rPr>
              <a:t> Parameter estimate(s):</a:t>
            </a:r>
          </a:p>
          <a:p>
            <a:pPr>
              <a:spcBef>
                <a:spcPct val="0"/>
              </a:spcBef>
              <a:buFontTx/>
              <a:buNone/>
            </a:pPr>
            <a:r>
              <a:rPr lang="en-US" altLang="en-US" sz="1800" dirty="0">
                <a:latin typeface="Courier New" pitchFamily="49" charset="0"/>
              </a:rPr>
              <a:t>      Phi </a:t>
            </a:r>
          </a:p>
          <a:p>
            <a:pPr>
              <a:spcBef>
                <a:spcPct val="0"/>
              </a:spcBef>
              <a:buFontTx/>
              <a:buNone/>
            </a:pPr>
            <a:r>
              <a:rPr lang="en-US" altLang="en-US" sz="1800" dirty="0">
                <a:latin typeface="Courier New" pitchFamily="49" charset="0"/>
              </a:rPr>
              <a:t>0.3763924</a:t>
            </a:r>
          </a:p>
        </p:txBody>
      </p:sp>
    </p:spTree>
    <p:extLst>
      <p:ext uri="{BB962C8B-B14F-4D97-AF65-F5344CB8AC3E}">
        <p14:creationId xmlns:p14="http://schemas.microsoft.com/office/powerpoint/2010/main" val="269505812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28467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6980D6D-05B2-4CCB-B4BD-352C6472AF5D}" type="slidenum">
              <a:rPr lang="en-US" altLang="en-US" sz="1000"/>
              <a:pPr>
                <a:spcBef>
                  <a:spcPct val="0"/>
                </a:spcBef>
                <a:buFontTx/>
                <a:buNone/>
              </a:pPr>
              <a:t>73</a:t>
            </a:fld>
            <a:endParaRPr lang="en-US" altLang="en-US" sz="1000"/>
          </a:p>
        </p:txBody>
      </p:sp>
      <p:sp>
        <p:nvSpPr>
          <p:cNvPr id="284677" name="Rectangle 3"/>
          <p:cNvSpPr>
            <a:spLocks noGrp="1" noChangeArrowheads="1"/>
          </p:cNvSpPr>
          <p:nvPr>
            <p:ph type="title"/>
          </p:nvPr>
        </p:nvSpPr>
        <p:spPr/>
        <p:txBody>
          <a:bodyPr/>
          <a:lstStyle/>
          <a:p>
            <a:r>
              <a:rPr lang="en-US" altLang="en-US" smtClean="0"/>
              <a:t>Step 4 in Modeling</a:t>
            </a:r>
          </a:p>
        </p:txBody>
      </p:sp>
      <p:sp>
        <p:nvSpPr>
          <p:cNvPr id="284678" name="Rectangle 4"/>
          <p:cNvSpPr>
            <a:spLocks noGrp="1" noChangeArrowheads="1"/>
          </p:cNvSpPr>
          <p:nvPr>
            <p:ph type="body" idx="1"/>
          </p:nvPr>
        </p:nvSpPr>
        <p:spPr>
          <a:xfrm>
            <a:off x="685800" y="1295400"/>
            <a:ext cx="7924800" cy="4800600"/>
          </a:xfrm>
        </p:spPr>
        <p:txBody>
          <a:bodyPr/>
          <a:lstStyle/>
          <a:p>
            <a:pPr>
              <a:lnSpc>
                <a:spcPct val="90000"/>
              </a:lnSpc>
            </a:pPr>
            <a:r>
              <a:rPr lang="en-US" altLang="en-US" smtClean="0">
                <a:cs typeface="Times New Roman" pitchFamily="18" charset="0"/>
              </a:rPr>
              <a:t>The order of the data is important when using the default correlation function</a:t>
            </a:r>
          </a:p>
          <a:p>
            <a:pPr>
              <a:lnSpc>
                <a:spcPct val="90000"/>
              </a:lnSpc>
            </a:pPr>
            <a:endParaRPr lang="en-US" altLang="en-US" smtClean="0">
              <a:cs typeface="Times New Roman" pitchFamily="18" charset="0"/>
            </a:endParaRPr>
          </a:p>
          <a:p>
            <a:pPr>
              <a:lnSpc>
                <a:spcPct val="90000"/>
              </a:lnSpc>
            </a:pPr>
            <a:endParaRPr lang="en-US" altLang="en-US" smtClean="0">
              <a:cs typeface="Times New Roman" pitchFamily="18" charset="0"/>
            </a:endParaRPr>
          </a:p>
          <a:p>
            <a:pPr>
              <a:lnSpc>
                <a:spcPct val="90000"/>
              </a:lnSpc>
            </a:pPr>
            <a:endParaRPr lang="en-US" altLang="en-US" smtClean="0">
              <a:cs typeface="Times New Roman" pitchFamily="18" charset="0"/>
            </a:endParaRPr>
          </a:p>
          <a:p>
            <a:pPr>
              <a:lnSpc>
                <a:spcPct val="90000"/>
              </a:lnSpc>
            </a:pPr>
            <a:endParaRPr lang="en-US" altLang="en-US" smtClean="0">
              <a:cs typeface="Times New Roman" pitchFamily="18" charset="0"/>
            </a:endParaRPr>
          </a:p>
          <a:p>
            <a:pPr>
              <a:lnSpc>
                <a:spcPct val="90000"/>
              </a:lnSpc>
            </a:pPr>
            <a:endParaRPr lang="en-US" altLang="en-US" smtClean="0">
              <a:cs typeface="Times New Roman" pitchFamily="18" charset="0"/>
            </a:endParaRPr>
          </a:p>
          <a:p>
            <a:pPr>
              <a:lnSpc>
                <a:spcPct val="90000"/>
              </a:lnSpc>
            </a:pPr>
            <a:endParaRPr lang="en-US" altLang="en-US" smtClean="0">
              <a:cs typeface="Times New Roman" pitchFamily="18" charset="0"/>
            </a:endParaRPr>
          </a:p>
          <a:p>
            <a:pPr>
              <a:lnSpc>
                <a:spcPct val="90000"/>
              </a:lnSpc>
            </a:pPr>
            <a:endParaRPr lang="en-US" altLang="en-US" smtClean="0">
              <a:cs typeface="Times New Roman" pitchFamily="18" charset="0"/>
            </a:endParaRPr>
          </a:p>
          <a:p>
            <a:pPr>
              <a:lnSpc>
                <a:spcPct val="90000"/>
              </a:lnSpc>
            </a:pPr>
            <a:r>
              <a:rPr lang="en-US" altLang="en-US" smtClean="0">
                <a:cs typeface="Times New Roman" pitchFamily="18" charset="0"/>
              </a:rPr>
              <a:t>If data is not ordered by TIME for each subject, it needs to be re-ordered</a:t>
            </a:r>
          </a:p>
          <a:p>
            <a:pPr>
              <a:lnSpc>
                <a:spcPct val="90000"/>
              </a:lnSpc>
            </a:pPr>
            <a:endParaRPr lang="en-US" altLang="en-US" smtClean="0">
              <a:cs typeface="Times New Roman" pitchFamily="18" charset="0"/>
            </a:endParaRPr>
          </a:p>
          <a:p>
            <a:pPr lvl="1">
              <a:lnSpc>
                <a:spcPct val="90000"/>
              </a:lnSpc>
              <a:buFontTx/>
              <a:buNone/>
            </a:pPr>
            <a:endParaRPr lang="en-US" altLang="en-US" sz="2000" smtClean="0">
              <a:latin typeface="Courier New" pitchFamily="49" charset="0"/>
              <a:cs typeface="Times New Roman" pitchFamily="18" charset="0"/>
            </a:endParaRPr>
          </a:p>
        </p:txBody>
      </p:sp>
      <p:sp>
        <p:nvSpPr>
          <p:cNvPr id="284679" name="Text Box 6"/>
          <p:cNvSpPr txBox="1">
            <a:spLocks noChangeArrowheads="1"/>
          </p:cNvSpPr>
          <p:nvPr/>
        </p:nvSpPr>
        <p:spPr bwMode="auto">
          <a:xfrm>
            <a:off x="1039813" y="2128838"/>
            <a:ext cx="6381750" cy="37941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a:latin typeface="Courier New" pitchFamily="49" charset="0"/>
              </a:rPr>
              <a:t>&gt; tmod4a&lt;-update(tmod3,correlation=corAR1())</a:t>
            </a:r>
          </a:p>
        </p:txBody>
      </p:sp>
      <p:sp>
        <p:nvSpPr>
          <p:cNvPr id="284680" name="Rectangle 5"/>
          <p:cNvSpPr>
            <a:spLocks noChangeArrowheads="1"/>
          </p:cNvSpPr>
          <p:nvPr/>
        </p:nvSpPr>
        <p:spPr bwMode="auto">
          <a:xfrm>
            <a:off x="708025" y="2747963"/>
            <a:ext cx="7793038" cy="2030412"/>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a:latin typeface="Courier New" pitchFamily="49" charset="0"/>
                <a:cs typeface="Times New Roman" pitchFamily="18" charset="0"/>
              </a:rPr>
              <a:t>    SUBNUM AGE  JOBSAT1 JOBSAT2 JOBSAT3 TIME   MULTDV</a:t>
            </a:r>
          </a:p>
          <a:p>
            <a:pPr>
              <a:spcBef>
                <a:spcPct val="0"/>
              </a:spcBef>
              <a:buFontTx/>
              <a:buNone/>
            </a:pPr>
            <a:r>
              <a:rPr lang="en-US" altLang="en-US" sz="1800">
                <a:latin typeface="Courier New" pitchFamily="49" charset="0"/>
                <a:cs typeface="Times New Roman" pitchFamily="18" charset="0"/>
              </a:rPr>
              <a:t>X3       1  20 1.666667       1       3    0 1.666667</a:t>
            </a:r>
          </a:p>
          <a:p>
            <a:pPr>
              <a:spcBef>
                <a:spcPct val="0"/>
              </a:spcBef>
              <a:buFontTx/>
              <a:buNone/>
            </a:pPr>
            <a:r>
              <a:rPr lang="en-US" altLang="en-US" sz="1800">
                <a:latin typeface="Courier New" pitchFamily="49" charset="0"/>
                <a:cs typeface="Times New Roman" pitchFamily="18" charset="0"/>
              </a:rPr>
              <a:t>X31      1  20 1.666667       1       3    1 1.000000</a:t>
            </a:r>
          </a:p>
          <a:p>
            <a:pPr>
              <a:spcBef>
                <a:spcPct val="0"/>
              </a:spcBef>
              <a:buFontTx/>
              <a:buNone/>
            </a:pPr>
            <a:r>
              <a:rPr lang="en-US" altLang="en-US" sz="1800">
                <a:latin typeface="Courier New" pitchFamily="49" charset="0"/>
                <a:cs typeface="Times New Roman" pitchFamily="18" charset="0"/>
              </a:rPr>
              <a:t>X32      1  20 1.666667       1       3    2 3.000000</a:t>
            </a:r>
          </a:p>
          <a:p>
            <a:pPr>
              <a:spcBef>
                <a:spcPct val="0"/>
              </a:spcBef>
              <a:buFontTx/>
              <a:buNone/>
            </a:pPr>
            <a:r>
              <a:rPr lang="en-US" altLang="en-US" sz="1800">
                <a:latin typeface="Courier New" pitchFamily="49" charset="0"/>
                <a:cs typeface="Times New Roman" pitchFamily="18" charset="0"/>
              </a:rPr>
              <a:t>X6       2  24 3.666667       4       4    0 3.666667</a:t>
            </a:r>
          </a:p>
          <a:p>
            <a:pPr>
              <a:spcBef>
                <a:spcPct val="0"/>
              </a:spcBef>
              <a:buFontTx/>
              <a:buNone/>
            </a:pPr>
            <a:r>
              <a:rPr lang="en-US" altLang="en-US" sz="1800">
                <a:latin typeface="Courier New" pitchFamily="49" charset="0"/>
                <a:cs typeface="Times New Roman" pitchFamily="18" charset="0"/>
              </a:rPr>
              <a:t>X63      2  24 3.666667       4       4    1 4.000000</a:t>
            </a:r>
          </a:p>
          <a:p>
            <a:pPr>
              <a:spcBef>
                <a:spcPct val="0"/>
              </a:spcBef>
              <a:buFontTx/>
              <a:buNone/>
            </a:pPr>
            <a:r>
              <a:rPr lang="en-US" altLang="en-US" sz="1800">
                <a:latin typeface="Courier New" pitchFamily="49" charset="0"/>
                <a:cs typeface="Times New Roman" pitchFamily="18" charset="0"/>
              </a:rPr>
              <a:t>X64      2  24 3.666667       4       4    2 4.000000</a:t>
            </a:r>
          </a:p>
        </p:txBody>
      </p:sp>
      <p:sp>
        <p:nvSpPr>
          <p:cNvPr id="284681" name="Text Box 6"/>
          <p:cNvSpPr txBox="1">
            <a:spLocks noChangeArrowheads="1"/>
          </p:cNvSpPr>
          <p:nvPr/>
        </p:nvSpPr>
        <p:spPr bwMode="auto">
          <a:xfrm>
            <a:off x="1192213" y="5591175"/>
            <a:ext cx="6381750" cy="64611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a:latin typeface="Courier New" pitchFamily="49" charset="0"/>
              </a:rPr>
              <a:t>&gt; NEW.UNIV</a:t>
            </a:r>
            <a:r>
              <a:rPr lang="en-US" altLang="en-US" sz="1800">
                <a:latin typeface="Courier New" pitchFamily="49" charset="0"/>
                <a:cs typeface="Courier New" pitchFamily="49" charset="0"/>
              </a:rPr>
              <a:t>&lt;-OLD.UNIV[order(OLD.UNIV$SUBNUM,</a:t>
            </a:r>
          </a:p>
          <a:p>
            <a:pPr>
              <a:spcBef>
                <a:spcPct val="0"/>
              </a:spcBef>
              <a:buFontTx/>
              <a:buNone/>
            </a:pPr>
            <a:r>
              <a:rPr lang="en-US" altLang="en-US" sz="1800">
                <a:latin typeface="Courier New" pitchFamily="49" charset="0"/>
                <a:cs typeface="Courier New" pitchFamily="49" charset="0"/>
              </a:rPr>
              <a:t>  OLD.UNIV$TIME),]</a:t>
            </a:r>
          </a:p>
        </p:txBody>
      </p:sp>
    </p:spTree>
    <p:extLst>
      <p:ext uri="{BB962C8B-B14F-4D97-AF65-F5344CB8AC3E}">
        <p14:creationId xmlns:p14="http://schemas.microsoft.com/office/powerpoint/2010/main" val="38189909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Title 1"/>
          <p:cNvSpPr>
            <a:spLocks noGrp="1"/>
          </p:cNvSpPr>
          <p:nvPr>
            <p:ph type="title"/>
          </p:nvPr>
        </p:nvSpPr>
        <p:spPr/>
        <p:txBody>
          <a:bodyPr/>
          <a:lstStyle/>
          <a:p>
            <a:r>
              <a:rPr lang="en-US" altLang="en-US" smtClean="0"/>
              <a:t>Step 4 in Modeling</a:t>
            </a:r>
          </a:p>
        </p:txBody>
      </p:sp>
      <p:sp>
        <p:nvSpPr>
          <p:cNvPr id="286723" name="Content Placeholder 2"/>
          <p:cNvSpPr>
            <a:spLocks noGrp="1"/>
          </p:cNvSpPr>
          <p:nvPr>
            <p:ph idx="1"/>
          </p:nvPr>
        </p:nvSpPr>
        <p:spPr/>
        <p:txBody>
          <a:bodyPr/>
          <a:lstStyle/>
          <a:p>
            <a:r>
              <a:rPr lang="en-US" altLang="en-US" smtClean="0"/>
              <a:t>Examining autocorrelation using the formulas from Singer and Willett (2003)</a:t>
            </a:r>
          </a:p>
          <a:p>
            <a:pPr lvl="1"/>
            <a:r>
              <a:rPr lang="en-US" altLang="en-US" smtClean="0"/>
              <a:t>Estimate residual variances</a:t>
            </a:r>
          </a:p>
          <a:p>
            <a:pPr lvl="1"/>
            <a:endParaRPr lang="en-US" altLang="en-US" smtClean="0"/>
          </a:p>
          <a:p>
            <a:pPr lvl="1"/>
            <a:endParaRPr lang="en-US" altLang="en-US" smtClean="0"/>
          </a:p>
          <a:p>
            <a:pPr lvl="1"/>
            <a:endParaRPr lang="en-US" altLang="en-US" smtClean="0"/>
          </a:p>
          <a:p>
            <a:pPr lvl="1"/>
            <a:endParaRPr lang="en-US" altLang="en-US" smtClean="0"/>
          </a:p>
          <a:p>
            <a:pPr lvl="1"/>
            <a:r>
              <a:rPr lang="en-US" altLang="en-US" smtClean="0"/>
              <a:t>Use residual variance estimates to estimate autocorrelation</a:t>
            </a:r>
          </a:p>
        </p:txBody>
      </p:sp>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28672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454857C1-D783-4952-AC41-96D4EB1B8E33}" type="slidenum">
              <a:rPr lang="en-US" altLang="en-US" sz="1000"/>
              <a:pPr>
                <a:spcBef>
                  <a:spcPct val="0"/>
                </a:spcBef>
                <a:buFontTx/>
                <a:buNone/>
              </a:pPr>
              <a:t>74</a:t>
            </a:fld>
            <a:endParaRPr lang="en-US" altLang="en-US" sz="1000"/>
          </a:p>
        </p:txBody>
      </p:sp>
      <p:pic>
        <p:nvPicPr>
          <p:cNvPr id="286727" name="Picture 3"/>
          <p:cNvPicPr>
            <a:picLocks noChangeAspect="1" noChangeArrowheads="1"/>
          </p:cNvPicPr>
          <p:nvPr/>
        </p:nvPicPr>
        <p:blipFill>
          <a:blip r:embed="rId2">
            <a:extLst>
              <a:ext uri="{28A0092B-C50C-407E-A947-70E740481C1C}">
                <a14:useLocalDpi xmlns:a14="http://schemas.microsoft.com/office/drawing/2010/main" val="0"/>
              </a:ext>
            </a:extLst>
          </a:blip>
          <a:srcRect l="23322" t="43265" r="37103" b="45242"/>
          <a:stretch>
            <a:fillRect/>
          </a:stretch>
        </p:blipFill>
        <p:spPr bwMode="auto">
          <a:xfrm>
            <a:off x="806450" y="2536825"/>
            <a:ext cx="7418388" cy="149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28" name="Picture 2"/>
          <p:cNvPicPr>
            <a:picLocks noChangeAspect="1" noChangeArrowheads="1"/>
          </p:cNvPicPr>
          <p:nvPr/>
        </p:nvPicPr>
        <p:blipFill>
          <a:blip r:embed="rId3">
            <a:extLst>
              <a:ext uri="{28A0092B-C50C-407E-A947-70E740481C1C}">
                <a14:useLocalDpi xmlns:a14="http://schemas.microsoft.com/office/drawing/2010/main" val="0"/>
              </a:ext>
            </a:extLst>
          </a:blip>
          <a:srcRect l="21423" t="47949" r="30727" b="44833"/>
          <a:stretch>
            <a:fillRect/>
          </a:stretch>
        </p:blipFill>
        <p:spPr bwMode="auto">
          <a:xfrm>
            <a:off x="806450" y="5207000"/>
            <a:ext cx="7418388" cy="776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700597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Title 1"/>
          <p:cNvSpPr>
            <a:spLocks noGrp="1"/>
          </p:cNvSpPr>
          <p:nvPr>
            <p:ph type="title"/>
          </p:nvPr>
        </p:nvSpPr>
        <p:spPr/>
        <p:txBody>
          <a:bodyPr/>
          <a:lstStyle/>
          <a:p>
            <a:r>
              <a:rPr lang="en-US" altLang="en-US" smtClean="0"/>
              <a:t>Step 4 in Modeling</a:t>
            </a:r>
          </a:p>
        </p:txBody>
      </p:sp>
      <p:sp>
        <p:nvSpPr>
          <p:cNvPr id="287747" name="Content Placeholder 2"/>
          <p:cNvSpPr>
            <a:spLocks noGrp="1"/>
          </p:cNvSpPr>
          <p:nvPr>
            <p:ph idx="1"/>
          </p:nvPr>
        </p:nvSpPr>
        <p:spPr/>
        <p:txBody>
          <a:bodyPr/>
          <a:lstStyle/>
          <a:p>
            <a:r>
              <a:rPr lang="en-US" altLang="en-US" smtClean="0"/>
              <a:t>Example estimating residual variances</a:t>
            </a:r>
          </a:p>
        </p:txBody>
      </p:sp>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28775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9DC3E5B2-B073-49CC-83E4-B6CA9ACF6642}" type="slidenum">
              <a:rPr lang="en-US" altLang="en-US" sz="1000"/>
              <a:pPr>
                <a:spcBef>
                  <a:spcPct val="0"/>
                </a:spcBef>
                <a:buFontTx/>
                <a:buNone/>
              </a:pPr>
              <a:t>75</a:t>
            </a:fld>
            <a:endParaRPr lang="en-US" altLang="en-US" sz="1000"/>
          </a:p>
        </p:txBody>
      </p:sp>
      <p:sp>
        <p:nvSpPr>
          <p:cNvPr id="287751" name="Text Box 13"/>
          <p:cNvSpPr txBox="1">
            <a:spLocks noChangeArrowheads="1"/>
          </p:cNvSpPr>
          <p:nvPr/>
        </p:nvSpPr>
        <p:spPr bwMode="auto">
          <a:xfrm>
            <a:off x="1503363" y="1925638"/>
            <a:ext cx="5913437" cy="181610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400" dirty="0">
                <a:latin typeface="Courier New" pitchFamily="49" charset="0"/>
              </a:rPr>
              <a:t>&gt; </a:t>
            </a:r>
            <a:r>
              <a:rPr lang="en-US" altLang="en-US" sz="1400" dirty="0" err="1">
                <a:latin typeface="Courier New" pitchFamily="49" charset="0"/>
              </a:rPr>
              <a:t>VarCorr</a:t>
            </a:r>
            <a:r>
              <a:rPr lang="en-US" altLang="en-US" sz="1400" dirty="0">
                <a:latin typeface="Courier New" pitchFamily="49" charset="0"/>
              </a:rPr>
              <a:t>(</a:t>
            </a:r>
            <a:r>
              <a:rPr lang="en-US" altLang="en-US" sz="1400" dirty="0" err="1">
                <a:latin typeface="Courier New" pitchFamily="49" charset="0"/>
              </a:rPr>
              <a:t>tmod</a:t>
            </a:r>
            <a:r>
              <a:rPr lang="en-US" altLang="en-US" sz="1400" dirty="0">
                <a:latin typeface="Courier New" pitchFamily="49" charset="0"/>
              </a:rPr>
              <a:t>)</a:t>
            </a:r>
          </a:p>
          <a:p>
            <a:pPr>
              <a:spcBef>
                <a:spcPct val="0"/>
              </a:spcBef>
              <a:buFontTx/>
              <a:buNone/>
            </a:pPr>
            <a:r>
              <a:rPr lang="en-US" altLang="en-US" sz="1400" dirty="0">
                <a:latin typeface="Courier New" pitchFamily="49" charset="0"/>
              </a:rPr>
              <a:t>SUBNUM = </a:t>
            </a:r>
            <a:r>
              <a:rPr lang="en-US" altLang="en-US" sz="1400" dirty="0" err="1">
                <a:latin typeface="Courier New" pitchFamily="49" charset="0"/>
              </a:rPr>
              <a:t>pdLogChol</a:t>
            </a:r>
            <a:r>
              <a:rPr lang="en-US" altLang="en-US" sz="1400" dirty="0">
                <a:latin typeface="Courier New" pitchFamily="49" charset="0"/>
              </a:rPr>
              <a:t>(TIME) </a:t>
            </a:r>
          </a:p>
          <a:p>
            <a:pPr>
              <a:spcBef>
                <a:spcPct val="0"/>
              </a:spcBef>
              <a:buFontTx/>
              <a:buNone/>
            </a:pPr>
            <a:r>
              <a:rPr lang="en-US" altLang="en-US" sz="1400" dirty="0">
                <a:latin typeface="Courier New" pitchFamily="49" charset="0"/>
              </a:rPr>
              <a:t>            Variance  </a:t>
            </a:r>
            <a:r>
              <a:rPr lang="en-US" altLang="en-US" sz="1400" dirty="0" err="1">
                <a:latin typeface="Courier New" pitchFamily="49" charset="0"/>
              </a:rPr>
              <a:t>StdDev</a:t>
            </a:r>
            <a:r>
              <a:rPr lang="en-US" altLang="en-US" sz="1400" dirty="0">
                <a:latin typeface="Courier New" pitchFamily="49" charset="0"/>
              </a:rPr>
              <a:t>    </a:t>
            </a:r>
            <a:r>
              <a:rPr lang="en-US" altLang="en-US" sz="1400" dirty="0" err="1">
                <a:latin typeface="Courier New" pitchFamily="49" charset="0"/>
              </a:rPr>
              <a:t>Corr</a:t>
            </a:r>
            <a:r>
              <a:rPr lang="en-US" altLang="en-US" sz="1400" dirty="0">
                <a:latin typeface="Courier New" pitchFamily="49" charset="0"/>
              </a:rPr>
              <a:t>  </a:t>
            </a:r>
          </a:p>
          <a:p>
            <a:pPr>
              <a:spcBef>
                <a:spcPct val="0"/>
              </a:spcBef>
              <a:buFontTx/>
              <a:buNone/>
            </a:pPr>
            <a:r>
              <a:rPr lang="en-US" altLang="en-US" sz="1400" dirty="0">
                <a:latin typeface="Courier New" pitchFamily="49" charset="0"/>
              </a:rPr>
              <a:t>(Intercept) 0.6492751 0.8057761 (</a:t>
            </a:r>
            <a:r>
              <a:rPr lang="en-US" altLang="en-US" sz="1400" dirty="0" err="1">
                <a:latin typeface="Courier New" pitchFamily="49" charset="0"/>
              </a:rPr>
              <a:t>Intr</a:t>
            </a:r>
            <a:r>
              <a:rPr lang="en-US" altLang="en-US" sz="1400" dirty="0">
                <a:latin typeface="Courier New" pitchFamily="49" charset="0"/>
              </a:rPr>
              <a:t>)</a:t>
            </a:r>
          </a:p>
          <a:p>
            <a:pPr>
              <a:spcBef>
                <a:spcPct val="0"/>
              </a:spcBef>
              <a:buFontTx/>
              <a:buNone/>
            </a:pPr>
            <a:r>
              <a:rPr lang="en-US" altLang="en-US" sz="1400" dirty="0">
                <a:latin typeface="Courier New" pitchFamily="49" charset="0"/>
              </a:rPr>
              <a:t>TIME        0.1071334 0.3273124 -0.564</a:t>
            </a:r>
          </a:p>
          <a:p>
            <a:pPr>
              <a:spcBef>
                <a:spcPct val="0"/>
              </a:spcBef>
              <a:buFontTx/>
              <a:buNone/>
            </a:pPr>
            <a:r>
              <a:rPr lang="en-US" altLang="en-US" sz="1400" dirty="0">
                <a:latin typeface="Courier New" pitchFamily="49" charset="0"/>
              </a:rPr>
              <a:t>Residual    0.3116466 0.5582532 </a:t>
            </a:r>
            <a:endParaRPr lang="en-US" altLang="en-US" sz="1400" dirty="0" smtClean="0">
              <a:latin typeface="Courier New" pitchFamily="49" charset="0"/>
            </a:endParaRPr>
          </a:p>
          <a:p>
            <a:pPr>
              <a:spcBef>
                <a:spcPct val="0"/>
              </a:spcBef>
              <a:buFontTx/>
              <a:buNone/>
            </a:pPr>
            <a:r>
              <a:rPr lang="en-US" altLang="en-US" sz="1400" dirty="0" smtClean="0">
                <a:latin typeface="Courier New" pitchFamily="49" charset="0"/>
              </a:rPr>
              <a:t>&gt; </a:t>
            </a:r>
            <a:r>
              <a:rPr lang="en-US" altLang="en-US" sz="1400" dirty="0">
                <a:latin typeface="Courier New" pitchFamily="49" charset="0"/>
              </a:rPr>
              <a:t>-0.564*(</a:t>
            </a:r>
            <a:r>
              <a:rPr lang="en-US" altLang="en-US" sz="1400" dirty="0" smtClean="0">
                <a:latin typeface="Courier New" pitchFamily="49" charset="0"/>
              </a:rPr>
              <a:t>0.806*0.327) </a:t>
            </a:r>
            <a:r>
              <a:rPr lang="en-US" altLang="en-US" sz="1400" dirty="0">
                <a:latin typeface="Courier New" pitchFamily="49" charset="0"/>
              </a:rPr>
              <a:t>#convert </a:t>
            </a:r>
            <a:r>
              <a:rPr lang="en-US" altLang="en-US" sz="1400" dirty="0" err="1">
                <a:latin typeface="Courier New" pitchFamily="49" charset="0"/>
              </a:rPr>
              <a:t>Corr</a:t>
            </a:r>
            <a:r>
              <a:rPr lang="en-US" altLang="en-US" sz="1400" dirty="0">
                <a:latin typeface="Courier New" pitchFamily="49" charset="0"/>
              </a:rPr>
              <a:t> to </a:t>
            </a:r>
            <a:r>
              <a:rPr lang="en-US" altLang="en-US" sz="1400" dirty="0" err="1">
                <a:latin typeface="Courier New" pitchFamily="49" charset="0"/>
              </a:rPr>
              <a:t>Cov</a:t>
            </a:r>
            <a:endParaRPr lang="en-US" altLang="en-US" sz="1400" dirty="0">
              <a:latin typeface="Courier New" pitchFamily="49" charset="0"/>
            </a:endParaRPr>
          </a:p>
          <a:p>
            <a:pPr>
              <a:spcBef>
                <a:spcPct val="0"/>
              </a:spcBef>
              <a:buFontTx/>
              <a:buNone/>
            </a:pPr>
            <a:r>
              <a:rPr lang="en-US" altLang="en-US" sz="1400" dirty="0">
                <a:latin typeface="Courier New" pitchFamily="49" charset="0"/>
              </a:rPr>
              <a:t>[1] -0.148649</a:t>
            </a:r>
          </a:p>
        </p:txBody>
      </p:sp>
      <p:sp>
        <p:nvSpPr>
          <p:cNvPr id="287752" name="Text Box 13"/>
          <p:cNvSpPr txBox="1">
            <a:spLocks noChangeArrowheads="1"/>
          </p:cNvSpPr>
          <p:nvPr/>
        </p:nvSpPr>
        <p:spPr bwMode="auto">
          <a:xfrm>
            <a:off x="1198563" y="4367213"/>
            <a:ext cx="6710362" cy="138430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400">
                <a:latin typeface="Courier New" pitchFamily="49" charset="0"/>
              </a:rPr>
              <a:t>&gt; .649+(.107*0^2)+(2*-.149)*0+.312  #composite resid var T0</a:t>
            </a:r>
          </a:p>
          <a:p>
            <a:pPr>
              <a:spcBef>
                <a:spcPct val="0"/>
              </a:spcBef>
              <a:buFontTx/>
              <a:buNone/>
            </a:pPr>
            <a:r>
              <a:rPr lang="en-US" altLang="en-US" sz="1400">
                <a:latin typeface="Courier New" pitchFamily="49" charset="0"/>
              </a:rPr>
              <a:t>[1] 0.961</a:t>
            </a:r>
          </a:p>
          <a:p>
            <a:pPr>
              <a:spcBef>
                <a:spcPct val="0"/>
              </a:spcBef>
              <a:buFontTx/>
              <a:buNone/>
            </a:pPr>
            <a:r>
              <a:rPr lang="en-US" altLang="en-US" sz="1400">
                <a:latin typeface="Courier New" pitchFamily="49" charset="0"/>
              </a:rPr>
              <a:t>&gt; .649+(.107*1^2)+(2*-.149)*1+.312  #composite resid var T1</a:t>
            </a:r>
          </a:p>
          <a:p>
            <a:pPr>
              <a:spcBef>
                <a:spcPct val="0"/>
              </a:spcBef>
              <a:buFontTx/>
              <a:buNone/>
            </a:pPr>
            <a:r>
              <a:rPr lang="en-US" altLang="en-US" sz="1400">
                <a:latin typeface="Courier New" pitchFamily="49" charset="0"/>
              </a:rPr>
              <a:t>[1] 0.77</a:t>
            </a:r>
          </a:p>
          <a:p>
            <a:pPr>
              <a:spcBef>
                <a:spcPct val="0"/>
              </a:spcBef>
              <a:buFontTx/>
              <a:buNone/>
            </a:pPr>
            <a:r>
              <a:rPr lang="en-US" altLang="en-US" sz="1400">
                <a:latin typeface="Courier New" pitchFamily="49" charset="0"/>
              </a:rPr>
              <a:t>&gt; .649+(.107*2^2)+(2*-.149)*2+.312  #composite resid var T2</a:t>
            </a:r>
          </a:p>
          <a:p>
            <a:pPr>
              <a:spcBef>
                <a:spcPct val="0"/>
              </a:spcBef>
              <a:buFontTx/>
              <a:buNone/>
            </a:pPr>
            <a:r>
              <a:rPr lang="en-US" altLang="en-US" sz="1400">
                <a:latin typeface="Courier New" pitchFamily="49" charset="0"/>
              </a:rPr>
              <a:t>[1] 0.793</a:t>
            </a:r>
          </a:p>
        </p:txBody>
      </p:sp>
    </p:spTree>
    <p:extLst>
      <p:ext uri="{BB962C8B-B14F-4D97-AF65-F5344CB8AC3E}">
        <p14:creationId xmlns:p14="http://schemas.microsoft.com/office/powerpoint/2010/main" val="27301527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Title 1"/>
          <p:cNvSpPr>
            <a:spLocks noGrp="1"/>
          </p:cNvSpPr>
          <p:nvPr>
            <p:ph type="title"/>
          </p:nvPr>
        </p:nvSpPr>
        <p:spPr/>
        <p:txBody>
          <a:bodyPr/>
          <a:lstStyle/>
          <a:p>
            <a:r>
              <a:rPr lang="en-US" altLang="en-US" smtClean="0"/>
              <a:t>Step 4 in Modeling</a:t>
            </a:r>
          </a:p>
        </p:txBody>
      </p:sp>
      <p:sp>
        <p:nvSpPr>
          <p:cNvPr id="288771" name="Content Placeholder 2"/>
          <p:cNvSpPr>
            <a:spLocks noGrp="1"/>
          </p:cNvSpPr>
          <p:nvPr>
            <p:ph idx="1"/>
          </p:nvPr>
        </p:nvSpPr>
        <p:spPr/>
        <p:txBody>
          <a:bodyPr/>
          <a:lstStyle/>
          <a:p>
            <a:r>
              <a:rPr lang="en-US" altLang="en-US" smtClean="0"/>
              <a:t>Formula based methods of autocorrelation</a:t>
            </a:r>
          </a:p>
        </p:txBody>
      </p:sp>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28877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2FD38599-0D4A-4E03-9A3C-87EC971D311D}" type="slidenum">
              <a:rPr lang="en-US" altLang="en-US" sz="1000"/>
              <a:pPr>
                <a:spcBef>
                  <a:spcPct val="0"/>
                </a:spcBef>
                <a:buFontTx/>
                <a:buNone/>
              </a:pPr>
              <a:t>76</a:t>
            </a:fld>
            <a:endParaRPr lang="en-US" altLang="en-US" sz="1000"/>
          </a:p>
        </p:txBody>
      </p:sp>
      <p:pic>
        <p:nvPicPr>
          <p:cNvPr id="288775" name="Picture 2"/>
          <p:cNvPicPr>
            <a:picLocks noChangeAspect="1" noChangeArrowheads="1"/>
          </p:cNvPicPr>
          <p:nvPr/>
        </p:nvPicPr>
        <p:blipFill>
          <a:blip r:embed="rId2">
            <a:extLst>
              <a:ext uri="{28A0092B-C50C-407E-A947-70E740481C1C}">
                <a14:useLocalDpi xmlns:a14="http://schemas.microsoft.com/office/drawing/2010/main" val="0"/>
              </a:ext>
            </a:extLst>
          </a:blip>
          <a:srcRect l="21423" t="47949" r="30727" b="44833"/>
          <a:stretch>
            <a:fillRect/>
          </a:stretch>
        </p:blipFill>
        <p:spPr bwMode="auto">
          <a:xfrm>
            <a:off x="806450" y="3330575"/>
            <a:ext cx="7418388" cy="776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8776" name="Text Box 13"/>
          <p:cNvSpPr txBox="1">
            <a:spLocks noChangeArrowheads="1"/>
          </p:cNvSpPr>
          <p:nvPr/>
        </p:nvSpPr>
        <p:spPr bwMode="auto">
          <a:xfrm>
            <a:off x="1198563" y="1728788"/>
            <a:ext cx="6710362" cy="138430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400">
                <a:latin typeface="Courier New" pitchFamily="49" charset="0"/>
              </a:rPr>
              <a:t>&gt; .649+(.107*0^2)+(2*-.149)*0+.312  #composite resid var T0</a:t>
            </a:r>
          </a:p>
          <a:p>
            <a:pPr>
              <a:spcBef>
                <a:spcPct val="0"/>
              </a:spcBef>
              <a:buFontTx/>
              <a:buNone/>
            </a:pPr>
            <a:r>
              <a:rPr lang="en-US" altLang="en-US" sz="1400">
                <a:latin typeface="Courier New" pitchFamily="49" charset="0"/>
              </a:rPr>
              <a:t>[1] 0.961</a:t>
            </a:r>
          </a:p>
          <a:p>
            <a:pPr>
              <a:spcBef>
                <a:spcPct val="0"/>
              </a:spcBef>
              <a:buFontTx/>
              <a:buNone/>
            </a:pPr>
            <a:r>
              <a:rPr lang="en-US" altLang="en-US" sz="1400">
                <a:latin typeface="Courier New" pitchFamily="49" charset="0"/>
              </a:rPr>
              <a:t>&gt; .649+(.107*1^2)+(2*-.149)*1+.312  #composite resid var T1</a:t>
            </a:r>
          </a:p>
          <a:p>
            <a:pPr>
              <a:spcBef>
                <a:spcPct val="0"/>
              </a:spcBef>
              <a:buFontTx/>
              <a:buNone/>
            </a:pPr>
            <a:r>
              <a:rPr lang="en-US" altLang="en-US" sz="1400">
                <a:latin typeface="Courier New" pitchFamily="49" charset="0"/>
              </a:rPr>
              <a:t>[1] 0.77</a:t>
            </a:r>
          </a:p>
          <a:p>
            <a:pPr>
              <a:spcBef>
                <a:spcPct val="0"/>
              </a:spcBef>
              <a:buFontTx/>
              <a:buNone/>
            </a:pPr>
            <a:r>
              <a:rPr lang="en-US" altLang="en-US" sz="1400">
                <a:latin typeface="Courier New" pitchFamily="49" charset="0"/>
              </a:rPr>
              <a:t>&gt; .649+(.107*2^2)+(2*-.149)*2+.312  #composite resid var T2</a:t>
            </a:r>
          </a:p>
          <a:p>
            <a:pPr>
              <a:spcBef>
                <a:spcPct val="0"/>
              </a:spcBef>
              <a:buFontTx/>
              <a:buNone/>
            </a:pPr>
            <a:r>
              <a:rPr lang="en-US" altLang="en-US" sz="1400">
                <a:latin typeface="Courier New" pitchFamily="49" charset="0"/>
              </a:rPr>
              <a:t>[1] 0.793</a:t>
            </a:r>
          </a:p>
        </p:txBody>
      </p:sp>
      <p:sp>
        <p:nvSpPr>
          <p:cNvPr id="288777" name="Text Box 13"/>
          <p:cNvSpPr txBox="1">
            <a:spLocks noChangeArrowheads="1"/>
          </p:cNvSpPr>
          <p:nvPr/>
        </p:nvSpPr>
        <p:spPr bwMode="auto">
          <a:xfrm>
            <a:off x="1198563" y="4367213"/>
            <a:ext cx="6710362" cy="138430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400">
                <a:latin typeface="Courier New" pitchFamily="49" charset="0"/>
              </a:rPr>
              <a:t>&gt; (.649+-.149*(0+1)+.107*0*1)/sqrt(.961*.77)  #T0 T1</a:t>
            </a:r>
          </a:p>
          <a:p>
            <a:pPr>
              <a:spcBef>
                <a:spcPct val="0"/>
              </a:spcBef>
              <a:buFontTx/>
              <a:buNone/>
            </a:pPr>
            <a:r>
              <a:rPr lang="en-US" altLang="en-US" sz="1400">
                <a:latin typeface="Courier New" pitchFamily="49" charset="0"/>
              </a:rPr>
              <a:t>[1] 0.58125</a:t>
            </a:r>
          </a:p>
          <a:p>
            <a:pPr>
              <a:spcBef>
                <a:spcPct val="0"/>
              </a:spcBef>
              <a:buFontTx/>
              <a:buNone/>
            </a:pPr>
            <a:r>
              <a:rPr lang="en-US" altLang="en-US" sz="1400">
                <a:latin typeface="Courier New" pitchFamily="49" charset="0"/>
              </a:rPr>
              <a:t>&gt; (.649+-.149*(1+2)+.107*1*2)/sqrt(.77*.793)  #T1 T2</a:t>
            </a:r>
          </a:p>
          <a:p>
            <a:pPr>
              <a:spcBef>
                <a:spcPct val="0"/>
              </a:spcBef>
              <a:buFontTx/>
              <a:buNone/>
            </a:pPr>
            <a:r>
              <a:rPr lang="en-US" altLang="en-US" sz="1400">
                <a:latin typeface="Courier New" pitchFamily="49" charset="0"/>
              </a:rPr>
              <a:t>[1] 0.5323673</a:t>
            </a:r>
          </a:p>
          <a:p>
            <a:pPr>
              <a:spcBef>
                <a:spcPct val="0"/>
              </a:spcBef>
              <a:buFontTx/>
              <a:buNone/>
            </a:pPr>
            <a:r>
              <a:rPr lang="en-US" altLang="en-US" sz="1400">
                <a:latin typeface="Courier New" pitchFamily="49" charset="0"/>
              </a:rPr>
              <a:t>&gt; (.649+-.149*(0+2)+.107*0*2)/sqrt(.961*.793) #T0 T2</a:t>
            </a:r>
          </a:p>
          <a:p>
            <a:pPr>
              <a:spcBef>
                <a:spcPct val="0"/>
              </a:spcBef>
              <a:buFontTx/>
              <a:buNone/>
            </a:pPr>
            <a:r>
              <a:rPr lang="en-US" altLang="en-US" sz="1400">
                <a:latin typeface="Courier New" pitchFamily="49" charset="0"/>
              </a:rPr>
              <a:t>[1] 0.4020766</a:t>
            </a:r>
          </a:p>
        </p:txBody>
      </p:sp>
    </p:spTree>
    <p:extLst>
      <p:ext uri="{BB962C8B-B14F-4D97-AF65-F5344CB8AC3E}">
        <p14:creationId xmlns:p14="http://schemas.microsoft.com/office/powerpoint/2010/main" val="36710183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7" name="Footer Placeholder 4"/>
          <p:cNvSpPr>
            <a:spLocks noGrp="1"/>
          </p:cNvSpPr>
          <p:nvPr>
            <p:ph type="ftr" sz="quarter" idx="11"/>
          </p:nvPr>
        </p:nvSpPr>
        <p:spPr/>
        <p:txBody>
          <a:bodyPr/>
          <a:lstStyle/>
          <a:p>
            <a:pPr>
              <a:defRPr/>
            </a:pPr>
            <a:r>
              <a:rPr lang="en-US"/>
              <a:t>Copyright Paul D. Bliese</a:t>
            </a:r>
          </a:p>
        </p:txBody>
      </p:sp>
      <p:sp>
        <p:nvSpPr>
          <p:cNvPr id="28979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2809EE5B-947C-465E-B8D0-59E9E7004FBC}" type="slidenum">
              <a:rPr lang="en-US" altLang="en-US" sz="1000"/>
              <a:pPr>
                <a:spcBef>
                  <a:spcPct val="0"/>
                </a:spcBef>
                <a:buFontTx/>
                <a:buNone/>
              </a:pPr>
              <a:t>77</a:t>
            </a:fld>
            <a:endParaRPr lang="en-US" altLang="en-US" sz="1000"/>
          </a:p>
        </p:txBody>
      </p:sp>
      <p:sp>
        <p:nvSpPr>
          <p:cNvPr id="289797" name="Rectangle 7"/>
          <p:cNvSpPr>
            <a:spLocks noGrp="1" noChangeArrowheads="1"/>
          </p:cNvSpPr>
          <p:nvPr>
            <p:ph type="title"/>
          </p:nvPr>
        </p:nvSpPr>
        <p:spPr/>
        <p:txBody>
          <a:bodyPr/>
          <a:lstStyle/>
          <a:p>
            <a:r>
              <a:rPr lang="en-US" altLang="en-US" smtClean="0"/>
              <a:t>Step 4 in Modeling</a:t>
            </a:r>
          </a:p>
        </p:txBody>
      </p:sp>
      <p:sp>
        <p:nvSpPr>
          <p:cNvPr id="289798" name="Rectangle 8"/>
          <p:cNvSpPr>
            <a:spLocks noGrp="1" noChangeArrowheads="1"/>
          </p:cNvSpPr>
          <p:nvPr>
            <p:ph type="body" idx="1"/>
          </p:nvPr>
        </p:nvSpPr>
        <p:spPr/>
        <p:txBody>
          <a:bodyPr/>
          <a:lstStyle/>
          <a:p>
            <a:r>
              <a:rPr lang="en-US" altLang="en-US" dirty="0" smtClean="0"/>
              <a:t>A quick check for Heteroscedasticity </a:t>
            </a:r>
          </a:p>
          <a:p>
            <a:endParaRPr lang="en-US" altLang="en-US" dirty="0" smtClean="0"/>
          </a:p>
          <a:p>
            <a:endParaRPr lang="en-US" altLang="en-US" dirty="0" smtClean="0"/>
          </a:p>
          <a:p>
            <a:endParaRPr lang="en-US" altLang="en-US" dirty="0" smtClean="0"/>
          </a:p>
          <a:p>
            <a:endParaRPr lang="en-US" altLang="en-US" dirty="0" smtClean="0"/>
          </a:p>
          <a:p>
            <a:endParaRPr lang="en-US" altLang="en-US" dirty="0"/>
          </a:p>
          <a:p>
            <a:r>
              <a:rPr lang="en-US" altLang="en-US" dirty="0" smtClean="0"/>
              <a:t>Problem is this is based on raw data and not residuals</a:t>
            </a:r>
          </a:p>
        </p:txBody>
      </p:sp>
      <p:sp>
        <p:nvSpPr>
          <p:cNvPr id="289799" name="Text Box 6"/>
          <p:cNvSpPr txBox="1">
            <a:spLocks noChangeArrowheads="1"/>
          </p:cNvSpPr>
          <p:nvPr/>
        </p:nvSpPr>
        <p:spPr bwMode="auto">
          <a:xfrm>
            <a:off x="2206625" y="1901825"/>
            <a:ext cx="4343400" cy="120332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a:latin typeface="Courier New" pitchFamily="49" charset="0"/>
              </a:rPr>
              <a:t>&gt; tapply(GROWSAT.UNIV$MULTDV,</a:t>
            </a:r>
          </a:p>
          <a:p>
            <a:pPr>
              <a:spcBef>
                <a:spcPct val="0"/>
              </a:spcBef>
              <a:buFontTx/>
              <a:buNone/>
            </a:pPr>
            <a:r>
              <a:rPr lang="en-US" altLang="en-US" sz="1800">
                <a:latin typeface="Courier New" pitchFamily="49" charset="0"/>
              </a:rPr>
              <a:t>GROWSAT.UNIV$TIME,var,na.rm=T)</a:t>
            </a:r>
          </a:p>
          <a:p>
            <a:pPr>
              <a:spcBef>
                <a:spcPct val="0"/>
              </a:spcBef>
              <a:buFontTx/>
              <a:buNone/>
            </a:pPr>
            <a:r>
              <a:rPr lang="en-US" altLang="en-US" sz="1800">
                <a:latin typeface="Courier New" pitchFamily="49" charset="0"/>
              </a:rPr>
              <a:t>        0         1         2 </a:t>
            </a:r>
          </a:p>
          <a:p>
            <a:pPr>
              <a:spcBef>
                <a:spcPct val="0"/>
              </a:spcBef>
              <a:buFontTx/>
              <a:buNone/>
            </a:pPr>
            <a:r>
              <a:rPr lang="en-US" altLang="en-US" sz="1800">
                <a:latin typeface="Courier New" pitchFamily="49" charset="0"/>
              </a:rPr>
              <a:t>0.9681912 0.8831397 0.7313358</a:t>
            </a:r>
          </a:p>
        </p:txBody>
      </p:sp>
    </p:spTree>
    <p:extLst>
      <p:ext uri="{BB962C8B-B14F-4D97-AF65-F5344CB8AC3E}">
        <p14:creationId xmlns:p14="http://schemas.microsoft.com/office/powerpoint/2010/main" val="342719477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7" name="Footer Placeholder 4"/>
          <p:cNvSpPr>
            <a:spLocks noGrp="1"/>
          </p:cNvSpPr>
          <p:nvPr>
            <p:ph type="ftr" sz="quarter" idx="11"/>
          </p:nvPr>
        </p:nvSpPr>
        <p:spPr/>
        <p:txBody>
          <a:bodyPr/>
          <a:lstStyle/>
          <a:p>
            <a:pPr>
              <a:defRPr/>
            </a:pPr>
            <a:r>
              <a:rPr lang="en-US"/>
              <a:t>Copyright Paul D. Bliese</a:t>
            </a:r>
          </a:p>
        </p:txBody>
      </p:sp>
      <p:sp>
        <p:nvSpPr>
          <p:cNvPr id="27853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F3F5579-62C0-4BB2-96D8-F37CE87F65EF}" type="slidenum">
              <a:rPr lang="en-US" altLang="en-US" sz="1000"/>
              <a:pPr>
                <a:spcBef>
                  <a:spcPct val="0"/>
                </a:spcBef>
                <a:buFontTx/>
                <a:buNone/>
              </a:pPr>
              <a:t>78</a:t>
            </a:fld>
            <a:endParaRPr lang="en-US" altLang="en-US" sz="1000"/>
          </a:p>
        </p:txBody>
      </p:sp>
      <p:sp>
        <p:nvSpPr>
          <p:cNvPr id="278533" name="Rectangle 4"/>
          <p:cNvSpPr>
            <a:spLocks noGrp="1" noChangeArrowheads="1"/>
          </p:cNvSpPr>
          <p:nvPr>
            <p:ph type="title"/>
          </p:nvPr>
        </p:nvSpPr>
        <p:spPr/>
        <p:txBody>
          <a:bodyPr/>
          <a:lstStyle/>
          <a:p>
            <a:r>
              <a:rPr lang="en-US" altLang="en-US" smtClean="0"/>
              <a:t>Step 4 in Modeling</a:t>
            </a:r>
          </a:p>
        </p:txBody>
      </p:sp>
      <p:sp>
        <p:nvSpPr>
          <p:cNvPr id="278534" name="Rectangle 11"/>
          <p:cNvSpPr>
            <a:spLocks noGrp="1" noChangeArrowheads="1"/>
          </p:cNvSpPr>
          <p:nvPr>
            <p:ph type="body" idx="1"/>
          </p:nvPr>
        </p:nvSpPr>
        <p:spPr/>
        <p:txBody>
          <a:bodyPr/>
          <a:lstStyle/>
          <a:p>
            <a:pPr>
              <a:lnSpc>
                <a:spcPct val="90000"/>
              </a:lnSpc>
            </a:pPr>
            <a:r>
              <a:rPr lang="en-US" altLang="en-US" dirty="0" smtClean="0">
                <a:cs typeface="Times New Roman" pitchFamily="18" charset="0"/>
              </a:rPr>
              <a:t>Arrange residuals into matrix: one row per person</a:t>
            </a:r>
          </a:p>
          <a:p>
            <a:pPr>
              <a:lnSpc>
                <a:spcPct val="90000"/>
              </a:lnSpc>
            </a:pPr>
            <a:endParaRPr lang="en-US" altLang="en-US" dirty="0" smtClean="0">
              <a:cs typeface="Times New Roman" pitchFamily="18" charset="0"/>
            </a:endParaRPr>
          </a:p>
          <a:p>
            <a:pPr>
              <a:lnSpc>
                <a:spcPct val="90000"/>
              </a:lnSpc>
            </a:pPr>
            <a:endParaRPr lang="en-US" altLang="en-US" dirty="0" smtClean="0">
              <a:cs typeface="Times New Roman" pitchFamily="18" charset="0"/>
            </a:endParaRPr>
          </a:p>
          <a:p>
            <a:pPr>
              <a:lnSpc>
                <a:spcPct val="90000"/>
              </a:lnSpc>
            </a:pPr>
            <a:endParaRPr lang="en-US" altLang="en-US" dirty="0" smtClean="0">
              <a:cs typeface="Times New Roman" pitchFamily="18" charset="0"/>
            </a:endParaRPr>
          </a:p>
          <a:p>
            <a:pPr>
              <a:lnSpc>
                <a:spcPct val="90000"/>
              </a:lnSpc>
            </a:pPr>
            <a:endParaRPr lang="en-US" altLang="en-US" dirty="0" smtClean="0">
              <a:cs typeface="Times New Roman" pitchFamily="18" charset="0"/>
            </a:endParaRPr>
          </a:p>
          <a:p>
            <a:pPr>
              <a:lnSpc>
                <a:spcPct val="90000"/>
              </a:lnSpc>
            </a:pPr>
            <a:r>
              <a:rPr lang="en-US" altLang="en-US" dirty="0" smtClean="0">
                <a:cs typeface="Times New Roman" pitchFamily="18" charset="0"/>
              </a:rPr>
              <a:t>Examine the Variance Pattern across residuals</a:t>
            </a:r>
          </a:p>
        </p:txBody>
      </p:sp>
      <p:sp>
        <p:nvSpPr>
          <p:cNvPr id="278535" name="Text Box 12"/>
          <p:cNvSpPr txBox="1">
            <a:spLocks noChangeArrowheads="1"/>
          </p:cNvSpPr>
          <p:nvPr/>
        </p:nvSpPr>
        <p:spPr bwMode="auto">
          <a:xfrm>
            <a:off x="1346200" y="1733550"/>
            <a:ext cx="5827713" cy="120332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matrix(</a:t>
            </a:r>
            <a:r>
              <a:rPr lang="en-US" altLang="en-US" sz="1800" dirty="0" err="1">
                <a:latin typeface="Courier New" pitchFamily="49" charset="0"/>
              </a:rPr>
              <a:t>TEMP.RESID,ncol</a:t>
            </a:r>
            <a:r>
              <a:rPr lang="en-US" altLang="en-US" sz="1800" dirty="0">
                <a:latin typeface="Courier New" pitchFamily="49" charset="0"/>
              </a:rPr>
              <a:t>=3,byrow=T)[1:2,]</a:t>
            </a:r>
          </a:p>
          <a:p>
            <a:pPr>
              <a:spcBef>
                <a:spcPct val="0"/>
              </a:spcBef>
              <a:buFontTx/>
              <a:buNone/>
            </a:pPr>
            <a:r>
              <a:rPr lang="en-US" altLang="en-US" sz="1800" dirty="0">
                <a:latin typeface="Courier New" pitchFamily="49" charset="0"/>
              </a:rPr>
              <a:t>            [,1]       [,2]      [,3]</a:t>
            </a:r>
          </a:p>
          <a:p>
            <a:pPr>
              <a:spcBef>
                <a:spcPct val="0"/>
              </a:spcBef>
              <a:buFontTx/>
              <a:buNone/>
            </a:pPr>
            <a:r>
              <a:rPr lang="en-US" altLang="en-US" sz="1800" dirty="0">
                <a:latin typeface="Courier New" pitchFamily="49" charset="0"/>
              </a:rPr>
              <a:t>[1,] -0.10488073 -1.1297697 0.5120083</a:t>
            </a:r>
          </a:p>
          <a:p>
            <a:pPr>
              <a:spcBef>
                <a:spcPct val="0"/>
              </a:spcBef>
              <a:buFontTx/>
              <a:buNone/>
            </a:pPr>
            <a:r>
              <a:rPr lang="en-US" altLang="en-US" sz="1800" dirty="0">
                <a:latin typeface="Courier New" pitchFamily="49" charset="0"/>
              </a:rPr>
              <a:t>[2,] -0.03508496  0.2290748 0.1599016</a:t>
            </a:r>
          </a:p>
        </p:txBody>
      </p:sp>
      <p:sp>
        <p:nvSpPr>
          <p:cNvPr id="278536" name="Text Box 13"/>
          <p:cNvSpPr txBox="1">
            <a:spLocks noChangeArrowheads="1"/>
          </p:cNvSpPr>
          <p:nvPr/>
        </p:nvSpPr>
        <p:spPr bwMode="auto">
          <a:xfrm>
            <a:off x="943276" y="4076700"/>
            <a:ext cx="7074567" cy="646331"/>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apply(matrix(</a:t>
            </a:r>
            <a:r>
              <a:rPr lang="en-US" altLang="en-US" sz="1800" dirty="0" err="1">
                <a:latin typeface="Courier New" pitchFamily="49" charset="0"/>
              </a:rPr>
              <a:t>TEMP.RESID,ncol</a:t>
            </a:r>
            <a:r>
              <a:rPr lang="en-US" altLang="en-US" sz="1800" dirty="0">
                <a:latin typeface="Courier New" pitchFamily="49" charset="0"/>
              </a:rPr>
              <a:t>=3,byrow=T),2,var)</a:t>
            </a:r>
          </a:p>
          <a:p>
            <a:pPr>
              <a:spcBef>
                <a:spcPct val="0"/>
              </a:spcBef>
              <a:buFontTx/>
              <a:buNone/>
            </a:pPr>
            <a:r>
              <a:rPr lang="en-US" altLang="en-US" sz="1800" dirty="0">
                <a:latin typeface="Courier New" pitchFamily="49" charset="0"/>
              </a:rPr>
              <a:t>[1] 0.1645846 0.2404384 0.1520188</a:t>
            </a:r>
          </a:p>
        </p:txBody>
      </p:sp>
    </p:spTree>
    <p:extLst>
      <p:ext uri="{BB962C8B-B14F-4D97-AF65-F5344CB8AC3E}">
        <p14:creationId xmlns:p14="http://schemas.microsoft.com/office/powerpoint/2010/main" val="16074087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7" name="Footer Placeholder 4"/>
          <p:cNvSpPr>
            <a:spLocks noGrp="1"/>
          </p:cNvSpPr>
          <p:nvPr>
            <p:ph type="ftr" sz="quarter" idx="11"/>
          </p:nvPr>
        </p:nvSpPr>
        <p:spPr/>
        <p:txBody>
          <a:bodyPr/>
          <a:lstStyle/>
          <a:p>
            <a:pPr>
              <a:defRPr/>
            </a:pPr>
            <a:r>
              <a:rPr lang="en-US"/>
              <a:t>Copyright Paul D. Bliese</a:t>
            </a:r>
          </a:p>
        </p:txBody>
      </p:sp>
      <p:sp>
        <p:nvSpPr>
          <p:cNvPr id="28979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2809EE5B-947C-465E-B8D0-59E9E7004FBC}" type="slidenum">
              <a:rPr lang="en-US" altLang="en-US" sz="1000"/>
              <a:pPr>
                <a:spcBef>
                  <a:spcPct val="0"/>
                </a:spcBef>
                <a:buFontTx/>
                <a:buNone/>
              </a:pPr>
              <a:t>79</a:t>
            </a:fld>
            <a:endParaRPr lang="en-US" altLang="en-US" sz="1000"/>
          </a:p>
        </p:txBody>
      </p:sp>
      <p:sp>
        <p:nvSpPr>
          <p:cNvPr id="289797" name="Rectangle 7"/>
          <p:cNvSpPr>
            <a:spLocks noGrp="1" noChangeArrowheads="1"/>
          </p:cNvSpPr>
          <p:nvPr>
            <p:ph type="title"/>
          </p:nvPr>
        </p:nvSpPr>
        <p:spPr/>
        <p:txBody>
          <a:bodyPr/>
          <a:lstStyle/>
          <a:p>
            <a:r>
              <a:rPr lang="en-US" altLang="en-US" smtClean="0"/>
              <a:t>Step 4 in Modeling</a:t>
            </a:r>
          </a:p>
        </p:txBody>
      </p:sp>
      <p:sp>
        <p:nvSpPr>
          <p:cNvPr id="289798" name="Rectangle 8"/>
          <p:cNvSpPr>
            <a:spLocks noGrp="1" noChangeArrowheads="1"/>
          </p:cNvSpPr>
          <p:nvPr>
            <p:ph type="body" idx="1"/>
          </p:nvPr>
        </p:nvSpPr>
        <p:spPr/>
        <p:txBody>
          <a:bodyPr/>
          <a:lstStyle/>
          <a:p>
            <a:r>
              <a:rPr lang="en-US" altLang="en-US" dirty="0" smtClean="0"/>
              <a:t>Formal check for heteroscedasticity</a:t>
            </a:r>
          </a:p>
          <a:p>
            <a:pPr lvl="1"/>
            <a:r>
              <a:rPr lang="en-US" altLang="en-US" dirty="0" smtClean="0"/>
              <a:t>The way to easily test using </a:t>
            </a:r>
            <a:r>
              <a:rPr lang="en-US" altLang="en-US" dirty="0" err="1" smtClean="0"/>
              <a:t>lme</a:t>
            </a:r>
            <a:endParaRPr lang="en-US" altLang="en-US" dirty="0" smtClean="0"/>
          </a:p>
          <a:p>
            <a:endParaRPr lang="en-US" altLang="en-US" dirty="0" smtClean="0"/>
          </a:p>
        </p:txBody>
      </p:sp>
      <p:sp>
        <p:nvSpPr>
          <p:cNvPr id="289800" name="Text Box 9"/>
          <p:cNvSpPr txBox="1">
            <a:spLocks noChangeArrowheads="1"/>
          </p:cNvSpPr>
          <p:nvPr/>
        </p:nvSpPr>
        <p:spPr bwMode="auto">
          <a:xfrm>
            <a:off x="933450" y="2180523"/>
            <a:ext cx="7277100" cy="1754326"/>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tmod4b&lt;-update(tmod4a,weights=</a:t>
            </a:r>
            <a:r>
              <a:rPr lang="en-US" altLang="en-US" sz="1800" dirty="0" err="1">
                <a:latin typeface="Courier New" pitchFamily="49" charset="0"/>
              </a:rPr>
              <a:t>varExp</a:t>
            </a:r>
            <a:r>
              <a:rPr lang="en-US" altLang="en-US" sz="1800" dirty="0">
                <a:latin typeface="Courier New" pitchFamily="49" charset="0"/>
              </a:rPr>
              <a:t>(form=~TIME))</a:t>
            </a:r>
          </a:p>
          <a:p>
            <a:pPr>
              <a:spcBef>
                <a:spcPct val="0"/>
              </a:spcBef>
              <a:buFontTx/>
              <a:buNone/>
            </a:pPr>
            <a:r>
              <a:rPr lang="en-US" altLang="en-US" sz="1800" dirty="0" smtClean="0">
                <a:latin typeface="Courier New" pitchFamily="49" charset="0"/>
              </a:rPr>
              <a:t># Warning Message </a:t>
            </a:r>
            <a:endParaRPr lang="en-US" altLang="en-US" sz="1800" dirty="0">
              <a:latin typeface="Courier New" pitchFamily="49" charset="0"/>
            </a:endParaRPr>
          </a:p>
          <a:p>
            <a:pPr>
              <a:spcBef>
                <a:spcPct val="0"/>
              </a:spcBef>
              <a:buFontTx/>
              <a:buNone/>
            </a:pPr>
            <a:r>
              <a:rPr lang="en-US" altLang="en-US" sz="1800" dirty="0">
                <a:latin typeface="Courier New" pitchFamily="49" charset="0"/>
              </a:rPr>
              <a:t>&gt; </a:t>
            </a:r>
            <a:r>
              <a:rPr lang="en-US" altLang="en-US" sz="1800" dirty="0" err="1">
                <a:latin typeface="Courier New" pitchFamily="49" charset="0"/>
              </a:rPr>
              <a:t>anova</a:t>
            </a:r>
            <a:r>
              <a:rPr lang="en-US" altLang="en-US" sz="1800" dirty="0">
                <a:latin typeface="Courier New" pitchFamily="49" charset="0"/>
              </a:rPr>
              <a:t>(tmod4a,tmod4b)</a:t>
            </a:r>
          </a:p>
          <a:p>
            <a:pPr>
              <a:spcBef>
                <a:spcPct val="0"/>
              </a:spcBef>
              <a:buFontTx/>
              <a:buNone/>
            </a:pPr>
            <a:r>
              <a:rPr lang="en-US" altLang="en-US" sz="1800" dirty="0">
                <a:latin typeface="Courier New" pitchFamily="49" charset="0"/>
              </a:rPr>
              <a:t>       Model </a:t>
            </a:r>
            <a:r>
              <a:rPr lang="en-US" altLang="en-US" sz="1800" dirty="0" err="1">
                <a:latin typeface="Courier New" pitchFamily="49" charset="0"/>
              </a:rPr>
              <a:t>df</a:t>
            </a:r>
            <a:r>
              <a:rPr lang="en-US" altLang="en-US" sz="1800" dirty="0">
                <a:latin typeface="Courier New" pitchFamily="49" charset="0"/>
              </a:rPr>
              <a:t> </a:t>
            </a:r>
            <a:r>
              <a:rPr lang="en-US" altLang="en-US" sz="1800" dirty="0" err="1" smtClean="0">
                <a:latin typeface="Courier New" pitchFamily="49" charset="0"/>
              </a:rPr>
              <a:t>logLik</a:t>
            </a:r>
            <a:r>
              <a:rPr lang="en-US" altLang="en-US" sz="1800" dirty="0" smtClean="0">
                <a:latin typeface="Courier New" pitchFamily="49" charset="0"/>
              </a:rPr>
              <a:t>   </a:t>
            </a:r>
            <a:r>
              <a:rPr lang="en-US" altLang="en-US" sz="1800" dirty="0">
                <a:latin typeface="Courier New" pitchFamily="49" charset="0"/>
              </a:rPr>
              <a:t>Test  </a:t>
            </a:r>
            <a:r>
              <a:rPr lang="en-US" altLang="en-US" sz="1800" dirty="0" err="1">
                <a:latin typeface="Courier New" pitchFamily="49" charset="0"/>
              </a:rPr>
              <a:t>L.Ratio</a:t>
            </a:r>
            <a:r>
              <a:rPr lang="en-US" altLang="en-US" sz="1800" dirty="0">
                <a:latin typeface="Courier New" pitchFamily="49" charset="0"/>
              </a:rPr>
              <a:t> p-value</a:t>
            </a:r>
          </a:p>
          <a:p>
            <a:pPr>
              <a:spcBef>
                <a:spcPct val="0"/>
              </a:spcBef>
              <a:buFontTx/>
              <a:buNone/>
            </a:pPr>
            <a:r>
              <a:rPr lang="en-US" altLang="en-US" sz="1800" dirty="0">
                <a:latin typeface="Courier New" pitchFamily="49" charset="0"/>
              </a:rPr>
              <a:t>tmod4a     1  7 </a:t>
            </a:r>
            <a:r>
              <a:rPr lang="en-US" altLang="en-US" sz="1800" dirty="0" smtClean="0">
                <a:latin typeface="Courier New" pitchFamily="49" charset="0"/>
              </a:rPr>
              <a:t>-</a:t>
            </a:r>
            <a:r>
              <a:rPr lang="en-US" altLang="en-US" sz="1800" dirty="0">
                <a:latin typeface="Courier New" pitchFamily="49" charset="0"/>
              </a:rPr>
              <a:t>1707.861                        </a:t>
            </a:r>
          </a:p>
          <a:p>
            <a:pPr>
              <a:spcBef>
                <a:spcPct val="0"/>
              </a:spcBef>
              <a:buFontTx/>
              <a:buNone/>
            </a:pPr>
            <a:r>
              <a:rPr lang="en-US" altLang="en-US" sz="1800" dirty="0">
                <a:latin typeface="Courier New" pitchFamily="49" charset="0"/>
              </a:rPr>
              <a:t>tmod4b     2  8 </a:t>
            </a:r>
            <a:r>
              <a:rPr lang="en-US" altLang="en-US" sz="1800" dirty="0" smtClean="0">
                <a:latin typeface="Courier New" pitchFamily="49" charset="0"/>
              </a:rPr>
              <a:t>-</a:t>
            </a:r>
            <a:r>
              <a:rPr lang="en-US" altLang="en-US" sz="1800" dirty="0">
                <a:latin typeface="Courier New" pitchFamily="49" charset="0"/>
              </a:rPr>
              <a:t>1706.199 1 vs 2 3.323143  0.0683</a:t>
            </a:r>
          </a:p>
        </p:txBody>
      </p:sp>
    </p:spTree>
    <p:extLst>
      <p:ext uri="{BB962C8B-B14F-4D97-AF65-F5344CB8AC3E}">
        <p14:creationId xmlns:p14="http://schemas.microsoft.com/office/powerpoint/2010/main" val="29509369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7" name="Slide Number Placeholder 5"/>
          <p:cNvSpPr>
            <a:spLocks noGrp="1"/>
          </p:cNvSpPr>
          <p:nvPr>
            <p:ph type="sldNum" sz="quarter" idx="12"/>
          </p:nvPr>
        </p:nvSpPr>
        <p:spPr/>
        <p:txBody>
          <a:bodyPr/>
          <a:lstStyle/>
          <a:p>
            <a:pPr>
              <a:defRPr/>
            </a:pPr>
            <a:fld id="{BE8499FD-02AC-4E5C-8C56-F2BB5D638CFB}" type="slidenum">
              <a:rPr lang="en-US"/>
              <a:pPr>
                <a:defRPr/>
              </a:pPr>
              <a:t>8</a:t>
            </a:fld>
            <a:endParaRPr lang="en-US"/>
          </a:p>
        </p:txBody>
      </p:sp>
      <p:sp>
        <p:nvSpPr>
          <p:cNvPr id="19461" name="Rectangle 2"/>
          <p:cNvSpPr>
            <a:spLocks noGrp="1" noChangeArrowheads="1"/>
          </p:cNvSpPr>
          <p:nvPr>
            <p:ph type="title"/>
          </p:nvPr>
        </p:nvSpPr>
        <p:spPr/>
        <p:txBody>
          <a:bodyPr/>
          <a:lstStyle/>
          <a:p>
            <a:r>
              <a:rPr lang="en-US" altLang="en-US" smtClean="0"/>
              <a:t>Intro:  Model Context</a:t>
            </a:r>
          </a:p>
        </p:txBody>
      </p:sp>
      <p:sp>
        <p:nvSpPr>
          <p:cNvPr id="19462" name="Rectangle 15"/>
          <p:cNvSpPr>
            <a:spLocks noChangeArrowheads="1"/>
          </p:cNvSpPr>
          <p:nvPr/>
        </p:nvSpPr>
        <p:spPr bwMode="auto">
          <a:xfrm>
            <a:off x="539750" y="1373188"/>
            <a:ext cx="2900363" cy="163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2000"/>
              <a:t>Simulated data with 25 groups; 75 observations per group and a correlation of -.17 between X and Y</a:t>
            </a:r>
          </a:p>
        </p:txBody>
      </p:sp>
      <p:pic>
        <p:nvPicPr>
          <p:cNvPr id="194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2163" y="804863"/>
            <a:ext cx="5502275"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29184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CE853452-181F-4514-A6C7-8FA7470634CF}" type="slidenum">
              <a:rPr lang="en-US" altLang="en-US" sz="1000"/>
              <a:pPr>
                <a:spcBef>
                  <a:spcPct val="0"/>
                </a:spcBef>
                <a:buFontTx/>
                <a:buNone/>
              </a:pPr>
              <a:t>80</a:t>
            </a:fld>
            <a:endParaRPr lang="en-US" altLang="en-US" sz="1000"/>
          </a:p>
        </p:txBody>
      </p:sp>
      <p:sp>
        <p:nvSpPr>
          <p:cNvPr id="291845" name="Rectangle 3"/>
          <p:cNvSpPr>
            <a:spLocks noGrp="1" noChangeArrowheads="1"/>
          </p:cNvSpPr>
          <p:nvPr>
            <p:ph type="title"/>
          </p:nvPr>
        </p:nvSpPr>
        <p:spPr/>
        <p:txBody>
          <a:bodyPr/>
          <a:lstStyle/>
          <a:p>
            <a:r>
              <a:rPr lang="en-US" altLang="en-US" smtClean="0"/>
              <a:t>Step 4 in Modeling</a:t>
            </a:r>
          </a:p>
        </p:txBody>
      </p:sp>
      <p:sp>
        <p:nvSpPr>
          <p:cNvPr id="291846" name="Rectangle 4"/>
          <p:cNvSpPr>
            <a:spLocks noGrp="1" noChangeArrowheads="1"/>
          </p:cNvSpPr>
          <p:nvPr>
            <p:ph type="body" idx="1"/>
          </p:nvPr>
        </p:nvSpPr>
        <p:spPr/>
        <p:txBody>
          <a:bodyPr/>
          <a:lstStyle/>
          <a:p>
            <a:r>
              <a:rPr lang="en-US" altLang="en-US" dirty="0" smtClean="0"/>
              <a:t>Get estimate of the degree of autocorrelation and </a:t>
            </a:r>
            <a:r>
              <a:rPr lang="en-US" altLang="en-US" dirty="0" err="1" smtClean="0"/>
              <a:t>heteroscedasticity</a:t>
            </a:r>
            <a:r>
              <a:rPr lang="en-US" altLang="en-US" dirty="0" smtClean="0"/>
              <a:t> </a:t>
            </a:r>
          </a:p>
        </p:txBody>
      </p:sp>
      <p:sp>
        <p:nvSpPr>
          <p:cNvPr id="291847" name="Text Box 2"/>
          <p:cNvSpPr txBox="1">
            <a:spLocks noChangeArrowheads="1"/>
          </p:cNvSpPr>
          <p:nvPr/>
        </p:nvSpPr>
        <p:spPr bwMode="auto">
          <a:xfrm>
            <a:off x="1165225" y="2247900"/>
            <a:ext cx="6461125" cy="3693319"/>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summary(tmod4b)</a:t>
            </a:r>
          </a:p>
          <a:p>
            <a:pPr>
              <a:spcBef>
                <a:spcPct val="0"/>
              </a:spcBef>
              <a:buFontTx/>
              <a:buNone/>
            </a:pPr>
            <a:r>
              <a:rPr lang="en-US" altLang="en-US" sz="1800" dirty="0" smtClean="0">
                <a:latin typeface="Courier New" pitchFamily="49" charset="0"/>
              </a:rPr>
              <a:t>....</a:t>
            </a:r>
          </a:p>
          <a:p>
            <a:pPr>
              <a:spcBef>
                <a:spcPct val="0"/>
              </a:spcBef>
              <a:buFontTx/>
              <a:buNone/>
            </a:pPr>
            <a:r>
              <a:rPr lang="en-US" altLang="en-US" sz="1800" dirty="0" smtClean="0">
                <a:latin typeface="Courier New" pitchFamily="49" charset="0"/>
              </a:rPr>
              <a:t>Correlation </a:t>
            </a:r>
            <a:r>
              <a:rPr lang="en-US" altLang="en-US" sz="1800" dirty="0">
                <a:latin typeface="Courier New" pitchFamily="49" charset="0"/>
              </a:rPr>
              <a:t>Structure: AR(1)</a:t>
            </a:r>
          </a:p>
          <a:p>
            <a:pPr>
              <a:spcBef>
                <a:spcPct val="0"/>
              </a:spcBef>
              <a:buFontTx/>
              <a:buNone/>
            </a:pPr>
            <a:r>
              <a:rPr lang="en-US" altLang="en-US" sz="1800" dirty="0">
                <a:latin typeface="Courier New" pitchFamily="49" charset="0"/>
              </a:rPr>
              <a:t> Formula: ~1 | SUBNUM </a:t>
            </a:r>
          </a:p>
          <a:p>
            <a:pPr>
              <a:spcBef>
                <a:spcPct val="0"/>
              </a:spcBef>
              <a:buFontTx/>
              <a:buNone/>
            </a:pPr>
            <a:r>
              <a:rPr lang="en-US" altLang="en-US" sz="1800" dirty="0">
                <a:latin typeface="Courier New" pitchFamily="49" charset="0"/>
              </a:rPr>
              <a:t> Parameter estimate(s):</a:t>
            </a:r>
          </a:p>
          <a:p>
            <a:pPr>
              <a:spcBef>
                <a:spcPct val="0"/>
              </a:spcBef>
              <a:buFontTx/>
              <a:buNone/>
            </a:pPr>
            <a:r>
              <a:rPr lang="en-US" altLang="en-US" sz="1800" dirty="0">
                <a:latin typeface="Courier New" pitchFamily="49" charset="0"/>
              </a:rPr>
              <a:t>      Phi </a:t>
            </a:r>
          </a:p>
          <a:p>
            <a:pPr>
              <a:spcBef>
                <a:spcPct val="0"/>
              </a:spcBef>
              <a:buFontTx/>
              <a:buNone/>
            </a:pPr>
            <a:r>
              <a:rPr lang="en-US" altLang="en-US" sz="1800" dirty="0">
                <a:latin typeface="Courier New" pitchFamily="49" charset="0"/>
              </a:rPr>
              <a:t>0.4019757 </a:t>
            </a:r>
          </a:p>
          <a:p>
            <a:pPr>
              <a:spcBef>
                <a:spcPct val="0"/>
              </a:spcBef>
              <a:buFontTx/>
              <a:buNone/>
            </a:pPr>
            <a:r>
              <a:rPr lang="en-US" altLang="en-US" sz="1800" dirty="0">
                <a:latin typeface="Courier New" pitchFamily="49" charset="0"/>
              </a:rPr>
              <a:t>Variance function:</a:t>
            </a:r>
          </a:p>
          <a:p>
            <a:pPr>
              <a:spcBef>
                <a:spcPct val="0"/>
              </a:spcBef>
              <a:buFontTx/>
              <a:buNone/>
            </a:pPr>
            <a:r>
              <a:rPr lang="en-US" altLang="en-US" sz="1800" dirty="0">
                <a:latin typeface="Courier New" pitchFamily="49" charset="0"/>
              </a:rPr>
              <a:t> Structure: Exponential of variance covariate</a:t>
            </a:r>
          </a:p>
          <a:p>
            <a:pPr>
              <a:spcBef>
                <a:spcPct val="0"/>
              </a:spcBef>
              <a:buFontTx/>
              <a:buNone/>
            </a:pPr>
            <a:r>
              <a:rPr lang="en-US" altLang="en-US" sz="1800" dirty="0">
                <a:latin typeface="Courier New" pitchFamily="49" charset="0"/>
              </a:rPr>
              <a:t> Formula: ~TIME </a:t>
            </a:r>
          </a:p>
          <a:p>
            <a:pPr>
              <a:spcBef>
                <a:spcPct val="0"/>
              </a:spcBef>
              <a:buFontTx/>
              <a:buNone/>
            </a:pPr>
            <a:r>
              <a:rPr lang="en-US" altLang="en-US" sz="1800" dirty="0">
                <a:latin typeface="Courier New" pitchFamily="49" charset="0"/>
              </a:rPr>
              <a:t> Parameter estimates:</a:t>
            </a:r>
          </a:p>
          <a:p>
            <a:pPr>
              <a:spcBef>
                <a:spcPct val="0"/>
              </a:spcBef>
              <a:buFontTx/>
              <a:buNone/>
            </a:pPr>
            <a:r>
              <a:rPr lang="en-US" altLang="en-US" sz="1800" dirty="0">
                <a:latin typeface="Courier New" pitchFamily="49" charset="0"/>
              </a:rPr>
              <a:t>      </a:t>
            </a:r>
            <a:r>
              <a:rPr lang="en-US" altLang="en-US" sz="1800" dirty="0" err="1">
                <a:latin typeface="Courier New" pitchFamily="49" charset="0"/>
              </a:rPr>
              <a:t>expon</a:t>
            </a:r>
            <a:r>
              <a:rPr lang="en-US" altLang="en-US" sz="1800" dirty="0">
                <a:latin typeface="Courier New" pitchFamily="49" charset="0"/>
              </a:rPr>
              <a:t> </a:t>
            </a:r>
          </a:p>
          <a:p>
            <a:pPr>
              <a:spcBef>
                <a:spcPct val="0"/>
              </a:spcBef>
              <a:buFontTx/>
              <a:buNone/>
            </a:pPr>
            <a:r>
              <a:rPr lang="en-US" altLang="en-US" sz="1800" dirty="0">
                <a:latin typeface="Courier New" pitchFamily="49" charset="0"/>
              </a:rPr>
              <a:t>-0.08626299</a:t>
            </a:r>
          </a:p>
        </p:txBody>
      </p:sp>
    </p:spTree>
    <p:extLst>
      <p:ext uri="{BB962C8B-B14F-4D97-AF65-F5344CB8AC3E}">
        <p14:creationId xmlns:p14="http://schemas.microsoft.com/office/powerpoint/2010/main" val="372923724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29389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47CC85CD-2AE1-4B87-813C-BEEE8996F708}" type="slidenum">
              <a:rPr lang="en-US" altLang="en-US" sz="1000"/>
              <a:pPr>
                <a:spcBef>
                  <a:spcPct val="0"/>
                </a:spcBef>
                <a:buFontTx/>
                <a:buNone/>
              </a:pPr>
              <a:t>81</a:t>
            </a:fld>
            <a:endParaRPr lang="en-US" altLang="en-US" sz="1000"/>
          </a:p>
        </p:txBody>
      </p:sp>
      <p:sp>
        <p:nvSpPr>
          <p:cNvPr id="293893" name="Rectangle 2"/>
          <p:cNvSpPr>
            <a:spLocks noGrp="1" noChangeArrowheads="1"/>
          </p:cNvSpPr>
          <p:nvPr>
            <p:ph type="title"/>
          </p:nvPr>
        </p:nvSpPr>
        <p:spPr/>
        <p:txBody>
          <a:bodyPr/>
          <a:lstStyle/>
          <a:p>
            <a:r>
              <a:rPr lang="en-US" altLang="en-US" smtClean="0"/>
              <a:t>Step 4 in Modeling</a:t>
            </a:r>
          </a:p>
        </p:txBody>
      </p:sp>
      <p:sp>
        <p:nvSpPr>
          <p:cNvPr id="293894" name="Rectangle 3"/>
          <p:cNvSpPr>
            <a:spLocks noGrp="1" noChangeArrowheads="1"/>
          </p:cNvSpPr>
          <p:nvPr>
            <p:ph type="body" idx="1"/>
          </p:nvPr>
        </p:nvSpPr>
        <p:spPr/>
        <p:txBody>
          <a:bodyPr/>
          <a:lstStyle/>
          <a:p>
            <a:r>
              <a:rPr lang="en-US" altLang="en-US" smtClean="0"/>
              <a:t>Details on specifying the form of variance can be found in Bates &amp; Pinheiro (2000)</a:t>
            </a:r>
          </a:p>
          <a:p>
            <a:pPr lvl="1"/>
            <a:r>
              <a:rPr lang="en-US" altLang="en-US" smtClean="0"/>
              <a:t>Our example is odd because variance typically increases in growth modeling (ours decreased)</a:t>
            </a:r>
          </a:p>
          <a:p>
            <a:pPr lvl="1"/>
            <a:r>
              <a:rPr lang="en-US" altLang="en-US" smtClean="0"/>
              <a:t>Increased variance uses the </a:t>
            </a:r>
            <a:r>
              <a:rPr lang="en-US" altLang="en-US" smtClean="0">
                <a:latin typeface="Courier New" pitchFamily="49" charset="0"/>
              </a:rPr>
              <a:t>varFixed</a:t>
            </a:r>
            <a:r>
              <a:rPr lang="en-US" altLang="en-US" smtClean="0"/>
              <a:t> option as in</a:t>
            </a:r>
          </a:p>
          <a:p>
            <a:pPr lvl="2">
              <a:buFontTx/>
              <a:buNone/>
            </a:pPr>
            <a:endParaRPr lang="en-US" altLang="en-US" smtClean="0"/>
          </a:p>
          <a:p>
            <a:pPr lvl="2">
              <a:buFontTx/>
              <a:buNone/>
            </a:pPr>
            <a:r>
              <a:rPr lang="en-US" altLang="en-US" smtClean="0"/>
              <a:t> </a:t>
            </a:r>
          </a:p>
          <a:p>
            <a:r>
              <a:rPr lang="en-US" altLang="en-US" smtClean="0"/>
              <a:t>Given the low estimate of heteroscedasticity (and the fact that subsequent models turned out to be hard to estimate with this parameter) we settle on the AR1 model.</a:t>
            </a:r>
          </a:p>
        </p:txBody>
      </p:sp>
      <p:sp>
        <p:nvSpPr>
          <p:cNvPr id="293895" name="Text Box 4"/>
          <p:cNvSpPr txBox="1">
            <a:spLocks noChangeArrowheads="1"/>
          </p:cNvSpPr>
          <p:nvPr/>
        </p:nvSpPr>
        <p:spPr bwMode="auto">
          <a:xfrm>
            <a:off x="2552700" y="3790950"/>
            <a:ext cx="3338513" cy="37941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a:latin typeface="Courier New" pitchFamily="49" charset="0"/>
              </a:rPr>
              <a:t>weights=varFixed(~TIME)</a:t>
            </a:r>
          </a:p>
        </p:txBody>
      </p:sp>
    </p:spTree>
    <p:extLst>
      <p:ext uri="{BB962C8B-B14F-4D97-AF65-F5344CB8AC3E}">
        <p14:creationId xmlns:p14="http://schemas.microsoft.com/office/powerpoint/2010/main" val="319513008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9"/>
          <p:cNvSpPr>
            <a:spLocks noGrp="1" noChangeArrowheads="1"/>
          </p:cNvSpPr>
          <p:nvPr>
            <p:ph type="body" idx="1"/>
          </p:nvPr>
        </p:nvSpPr>
        <p:spPr>
          <a:xfrm>
            <a:off x="685800" y="1173163"/>
            <a:ext cx="7772400" cy="4826000"/>
          </a:xfrm>
        </p:spPr>
        <p:txBody>
          <a:bodyPr/>
          <a:lstStyle/>
          <a:p>
            <a:pPr>
              <a:lnSpc>
                <a:spcPct val="90000"/>
              </a:lnSpc>
            </a:pPr>
            <a:r>
              <a:rPr lang="en-US" altLang="en-US" smtClean="0">
                <a:cs typeface="Times New Roman" pitchFamily="18" charset="0"/>
              </a:rPr>
              <a:t>Final Level-1 model is:</a:t>
            </a:r>
          </a:p>
          <a:p>
            <a:pPr>
              <a:lnSpc>
                <a:spcPct val="90000"/>
              </a:lnSpc>
              <a:buFontTx/>
              <a:buNone/>
            </a:pPr>
            <a:endParaRPr lang="en-US" altLang="en-US" smtClean="0">
              <a:cs typeface="Times New Roman" pitchFamily="18" charset="0"/>
            </a:endParaRPr>
          </a:p>
        </p:txBody>
      </p:sp>
      <p:sp>
        <p:nvSpPr>
          <p:cNvPr id="9"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10" name="Footer Placeholder 4"/>
          <p:cNvSpPr>
            <a:spLocks noGrp="1"/>
          </p:cNvSpPr>
          <p:nvPr>
            <p:ph type="ftr" sz="quarter" idx="11"/>
          </p:nvPr>
        </p:nvSpPr>
        <p:spPr/>
        <p:txBody>
          <a:bodyPr/>
          <a:lstStyle/>
          <a:p>
            <a:pPr>
              <a:defRPr/>
            </a:pPr>
            <a:r>
              <a:rPr lang="en-US"/>
              <a:t>Copyright Paul D. Bliese</a:t>
            </a:r>
          </a:p>
        </p:txBody>
      </p:sp>
      <p:sp>
        <p:nvSpPr>
          <p:cNvPr id="295941"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E079F481-2F6F-4CDB-9757-733B1F6681A9}" type="slidenum">
              <a:rPr lang="en-US" altLang="en-US" sz="1000"/>
              <a:pPr>
                <a:spcBef>
                  <a:spcPct val="0"/>
                </a:spcBef>
                <a:buFontTx/>
                <a:buNone/>
              </a:pPr>
              <a:t>82</a:t>
            </a:fld>
            <a:endParaRPr lang="en-US" altLang="en-US" sz="1000"/>
          </a:p>
        </p:txBody>
      </p:sp>
      <p:sp>
        <p:nvSpPr>
          <p:cNvPr id="295942" name="Text Box 1028"/>
          <p:cNvSpPr txBox="1">
            <a:spLocks noChangeArrowheads="1"/>
          </p:cNvSpPr>
          <p:nvPr/>
        </p:nvSpPr>
        <p:spPr bwMode="auto">
          <a:xfrm>
            <a:off x="1203325" y="1838325"/>
            <a:ext cx="6626225" cy="2308324"/>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finlev1&lt;-</a:t>
            </a:r>
            <a:r>
              <a:rPr lang="en-US" altLang="en-US" sz="1800" dirty="0" err="1">
                <a:latin typeface="Courier New" pitchFamily="49" charset="0"/>
              </a:rPr>
              <a:t>lme</a:t>
            </a:r>
            <a:r>
              <a:rPr lang="en-US" altLang="en-US" sz="1800" dirty="0">
                <a:latin typeface="Courier New" pitchFamily="49" charset="0"/>
              </a:rPr>
              <a:t>(</a:t>
            </a:r>
            <a:r>
              <a:rPr lang="en-US" altLang="en-US" sz="1800" dirty="0" err="1">
                <a:latin typeface="Courier New" pitchFamily="49" charset="0"/>
              </a:rPr>
              <a:t>MULTDV~TIME,random</a:t>
            </a:r>
            <a:r>
              <a:rPr lang="en-US" altLang="en-US" sz="1800" dirty="0">
                <a:latin typeface="Courier New" pitchFamily="49" charset="0"/>
              </a:rPr>
              <a:t>=~TIME|SUBNUM,</a:t>
            </a:r>
          </a:p>
          <a:p>
            <a:pPr>
              <a:spcBef>
                <a:spcPct val="0"/>
              </a:spcBef>
              <a:buFontTx/>
              <a:buNone/>
            </a:pPr>
            <a:r>
              <a:rPr lang="en-US" altLang="en-US" sz="1800" dirty="0" smtClean="0">
                <a:latin typeface="Courier New" pitchFamily="49" charset="0"/>
              </a:rPr>
              <a:t> </a:t>
            </a:r>
            <a:r>
              <a:rPr lang="en-US" altLang="en-US" sz="1800" dirty="0">
                <a:latin typeface="Courier New" pitchFamily="49" charset="0"/>
              </a:rPr>
              <a:t>data=</a:t>
            </a:r>
            <a:r>
              <a:rPr lang="en-US" altLang="en-US" sz="1800" dirty="0" err="1">
                <a:latin typeface="Courier New" pitchFamily="49" charset="0"/>
              </a:rPr>
              <a:t>GROWSAT.UNIV,correlation</a:t>
            </a:r>
            <a:r>
              <a:rPr lang="en-US" altLang="en-US" sz="1800" dirty="0">
                <a:latin typeface="Courier New" pitchFamily="49" charset="0"/>
              </a:rPr>
              <a:t>=corAR1(),</a:t>
            </a:r>
          </a:p>
          <a:p>
            <a:pPr>
              <a:spcBef>
                <a:spcPct val="0"/>
              </a:spcBef>
              <a:buFontTx/>
              <a:buNone/>
            </a:pPr>
            <a:r>
              <a:rPr lang="en-US" altLang="en-US" sz="1800" dirty="0" smtClean="0">
                <a:latin typeface="Courier New" pitchFamily="49" charset="0"/>
              </a:rPr>
              <a:t> </a:t>
            </a:r>
            <a:r>
              <a:rPr lang="en-US" altLang="en-US" sz="1800" dirty="0" err="1" smtClean="0">
                <a:latin typeface="Courier New" pitchFamily="49" charset="0"/>
              </a:rPr>
              <a:t>na.action</a:t>
            </a:r>
            <a:r>
              <a:rPr lang="en-US" altLang="en-US" sz="1800" dirty="0" smtClean="0">
                <a:latin typeface="Courier New" pitchFamily="49" charset="0"/>
              </a:rPr>
              <a:t>=</a:t>
            </a:r>
            <a:r>
              <a:rPr lang="en-US" altLang="en-US" sz="1800" dirty="0" err="1" smtClean="0">
                <a:latin typeface="Courier New" pitchFamily="49" charset="0"/>
              </a:rPr>
              <a:t>na.omit</a:t>
            </a: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round(summary(finlev1)$</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3.219     0.044 903  72.398   0.000</a:t>
            </a:r>
          </a:p>
          <a:p>
            <a:pPr>
              <a:spcBef>
                <a:spcPct val="0"/>
              </a:spcBef>
              <a:buFontTx/>
              <a:buNone/>
            </a:pPr>
            <a:r>
              <a:rPr lang="en-US" altLang="en-US" sz="1800" dirty="0">
                <a:latin typeface="Courier New" pitchFamily="49" charset="0"/>
              </a:rPr>
              <a:t>TIME        0.053     0.024 903   2.213   0.027</a:t>
            </a:r>
          </a:p>
        </p:txBody>
      </p:sp>
      <p:sp>
        <p:nvSpPr>
          <p:cNvPr id="295943" name="Rectangle 2"/>
          <p:cNvSpPr>
            <a:spLocks noGrp="1" noChangeArrowheads="1"/>
          </p:cNvSpPr>
          <p:nvPr>
            <p:ph type="title"/>
          </p:nvPr>
        </p:nvSpPr>
        <p:spPr/>
        <p:txBody>
          <a:bodyPr/>
          <a:lstStyle/>
          <a:p>
            <a:r>
              <a:rPr lang="en-US" altLang="en-US" smtClean="0"/>
              <a:t>Final Level-1 Model</a:t>
            </a:r>
          </a:p>
        </p:txBody>
      </p:sp>
      <p:sp>
        <p:nvSpPr>
          <p:cNvPr id="295944" name="Text Box 5"/>
          <p:cNvSpPr txBox="1">
            <a:spLocks noChangeArrowheads="1"/>
          </p:cNvSpPr>
          <p:nvPr/>
        </p:nvSpPr>
        <p:spPr bwMode="auto">
          <a:xfrm>
            <a:off x="4953000" y="4646613"/>
            <a:ext cx="2482850" cy="1565275"/>
          </a:xfrm>
          <a:prstGeom prst="rect">
            <a:avLst/>
          </a:prstGeom>
          <a:solidFill>
            <a:srgbClr val="FFCC99"/>
          </a:solidFill>
          <a:ln w="12700">
            <a:solidFill>
              <a:schemeClr val="tx1"/>
            </a:solidFill>
            <a:miter lim="800000"/>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a:t>Average level of</a:t>
            </a:r>
          </a:p>
          <a:p>
            <a:pPr eaLnBrk="1" hangingPunct="1">
              <a:spcBef>
                <a:spcPct val="0"/>
              </a:spcBef>
              <a:buFontTx/>
              <a:buNone/>
            </a:pPr>
            <a:r>
              <a:rPr lang="en-US" altLang="en-US"/>
              <a:t>Satisfaction at </a:t>
            </a:r>
          </a:p>
          <a:p>
            <a:pPr eaLnBrk="1" hangingPunct="1">
              <a:spcBef>
                <a:spcPct val="0"/>
              </a:spcBef>
              <a:buFontTx/>
              <a:buNone/>
            </a:pPr>
            <a:r>
              <a:rPr lang="en-US" altLang="en-US"/>
              <a:t>Time 0 (first data</a:t>
            </a:r>
          </a:p>
          <a:p>
            <a:pPr eaLnBrk="1" hangingPunct="1">
              <a:spcBef>
                <a:spcPct val="0"/>
              </a:spcBef>
              <a:buFontTx/>
              <a:buNone/>
            </a:pPr>
            <a:r>
              <a:rPr lang="en-US" altLang="en-US"/>
              <a:t>collection time)</a:t>
            </a:r>
          </a:p>
        </p:txBody>
      </p:sp>
      <p:sp>
        <p:nvSpPr>
          <p:cNvPr id="295945" name="Line 6"/>
          <p:cNvSpPr>
            <a:spLocks noChangeShapeType="1"/>
          </p:cNvSpPr>
          <p:nvPr/>
        </p:nvSpPr>
        <p:spPr bwMode="auto">
          <a:xfrm flipH="1" flipV="1">
            <a:off x="3686175" y="3705225"/>
            <a:ext cx="1266825" cy="942975"/>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5946" name="Text Box 7"/>
          <p:cNvSpPr txBox="1">
            <a:spLocks noChangeArrowheads="1"/>
          </p:cNvSpPr>
          <p:nvPr/>
        </p:nvSpPr>
        <p:spPr bwMode="auto">
          <a:xfrm>
            <a:off x="838200" y="4799013"/>
            <a:ext cx="2992438" cy="1200150"/>
          </a:xfrm>
          <a:prstGeom prst="rect">
            <a:avLst/>
          </a:prstGeom>
          <a:solidFill>
            <a:srgbClr val="FFFF99"/>
          </a:solidFill>
          <a:ln w="12700">
            <a:solidFill>
              <a:schemeClr val="tx1"/>
            </a:solidFill>
            <a:miter lim="800000"/>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a:t>Amount Satisfaction </a:t>
            </a:r>
          </a:p>
          <a:p>
            <a:pPr eaLnBrk="1" hangingPunct="1">
              <a:spcBef>
                <a:spcPct val="0"/>
              </a:spcBef>
              <a:buFontTx/>
              <a:buNone/>
            </a:pPr>
            <a:r>
              <a:rPr lang="en-US" altLang="en-US"/>
              <a:t>increases with each</a:t>
            </a:r>
          </a:p>
          <a:p>
            <a:pPr eaLnBrk="1" hangingPunct="1">
              <a:spcBef>
                <a:spcPct val="0"/>
              </a:spcBef>
              <a:buFontTx/>
              <a:buNone/>
            </a:pPr>
            <a:r>
              <a:rPr lang="en-US" altLang="en-US"/>
              <a:t>increment of TIME</a:t>
            </a:r>
          </a:p>
        </p:txBody>
      </p:sp>
      <p:sp>
        <p:nvSpPr>
          <p:cNvPr id="295947" name="Line 8"/>
          <p:cNvSpPr>
            <a:spLocks noChangeShapeType="1"/>
          </p:cNvSpPr>
          <p:nvPr/>
        </p:nvSpPr>
        <p:spPr bwMode="auto">
          <a:xfrm flipV="1">
            <a:off x="838200" y="3971925"/>
            <a:ext cx="2047875" cy="828675"/>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2138570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29798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1DF2D29D-E1BA-4506-A15C-A9998312FC93}" type="slidenum">
              <a:rPr lang="en-US" altLang="en-US" sz="1000"/>
              <a:pPr>
                <a:spcBef>
                  <a:spcPct val="0"/>
                </a:spcBef>
                <a:buFontTx/>
                <a:buNone/>
              </a:pPr>
              <a:t>83</a:t>
            </a:fld>
            <a:endParaRPr lang="en-US" altLang="en-US" sz="1000"/>
          </a:p>
        </p:txBody>
      </p:sp>
      <p:sp>
        <p:nvSpPr>
          <p:cNvPr id="297989" name="Rectangle 3"/>
          <p:cNvSpPr>
            <a:spLocks noGrp="1" noChangeArrowheads="1"/>
          </p:cNvSpPr>
          <p:nvPr>
            <p:ph type="title"/>
          </p:nvPr>
        </p:nvSpPr>
        <p:spPr/>
        <p:txBody>
          <a:bodyPr/>
          <a:lstStyle/>
          <a:p>
            <a:r>
              <a:rPr lang="en-US" altLang="en-US" smtClean="0"/>
              <a:t>Level-2 Model</a:t>
            </a:r>
          </a:p>
        </p:txBody>
      </p:sp>
      <p:sp>
        <p:nvSpPr>
          <p:cNvPr id="297990" name="Rectangle 4"/>
          <p:cNvSpPr>
            <a:spLocks noGrp="1" noChangeArrowheads="1"/>
          </p:cNvSpPr>
          <p:nvPr>
            <p:ph type="body" idx="1"/>
          </p:nvPr>
        </p:nvSpPr>
        <p:spPr/>
        <p:txBody>
          <a:bodyPr/>
          <a:lstStyle/>
          <a:p>
            <a:r>
              <a:rPr lang="en-US" altLang="en-US" smtClean="0"/>
              <a:t>In Level-2 (Individual) we can now predict</a:t>
            </a:r>
          </a:p>
          <a:p>
            <a:pPr lvl="1"/>
            <a:r>
              <a:rPr lang="en-US" altLang="en-US" smtClean="0"/>
              <a:t>Intercept Differences (why mean satisfaction differs)</a:t>
            </a:r>
          </a:p>
          <a:p>
            <a:pPr lvl="1"/>
            <a:r>
              <a:rPr lang="en-US" altLang="en-US" smtClean="0"/>
              <a:t>Slope Differences (why growth patterns differ)</a:t>
            </a:r>
          </a:p>
          <a:p>
            <a:r>
              <a:rPr lang="en-US" altLang="en-US" smtClean="0"/>
              <a:t>Intercept Differences</a:t>
            </a:r>
          </a:p>
          <a:p>
            <a:pPr lvl="1"/>
            <a:endParaRPr lang="en-US" altLang="en-US" smtClean="0"/>
          </a:p>
        </p:txBody>
      </p:sp>
      <p:sp>
        <p:nvSpPr>
          <p:cNvPr id="297991" name="Text Box 2"/>
          <p:cNvSpPr txBox="1">
            <a:spLocks noChangeArrowheads="1"/>
          </p:cNvSpPr>
          <p:nvPr/>
        </p:nvSpPr>
        <p:spPr bwMode="auto">
          <a:xfrm>
            <a:off x="1260088" y="3371619"/>
            <a:ext cx="6902605" cy="286232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lev2mod1&lt;-</a:t>
            </a:r>
            <a:r>
              <a:rPr lang="en-US" altLang="en-US" sz="1800" dirty="0" err="1">
                <a:latin typeface="Courier New" pitchFamily="49" charset="0"/>
              </a:rPr>
              <a:t>lme</a:t>
            </a:r>
            <a:r>
              <a:rPr lang="en-US" altLang="en-US" sz="1800" dirty="0">
                <a:latin typeface="Courier New" pitchFamily="49" charset="0"/>
              </a:rPr>
              <a:t>(MULTDV~TIME+AGE,</a:t>
            </a:r>
          </a:p>
          <a:p>
            <a:pPr>
              <a:spcBef>
                <a:spcPct val="0"/>
              </a:spcBef>
              <a:buFontTx/>
              <a:buNone/>
            </a:pPr>
            <a:r>
              <a:rPr lang="en-US" altLang="en-US" sz="1800" dirty="0">
                <a:latin typeface="Courier New" pitchFamily="49" charset="0"/>
              </a:rPr>
              <a:t>random=~</a:t>
            </a:r>
            <a:r>
              <a:rPr lang="en-US" altLang="en-US" sz="1800" dirty="0" err="1">
                <a:latin typeface="Courier New" pitchFamily="49" charset="0"/>
              </a:rPr>
              <a:t>TIME|SUBNUM,data</a:t>
            </a:r>
            <a:r>
              <a:rPr lang="en-US" altLang="en-US" sz="1800" dirty="0">
                <a:latin typeface="Courier New" pitchFamily="49" charset="0"/>
              </a:rPr>
              <a:t>=GROWSAT.UNIV,</a:t>
            </a:r>
          </a:p>
          <a:p>
            <a:pPr>
              <a:spcBef>
                <a:spcPct val="0"/>
              </a:spcBef>
              <a:buFontTx/>
              <a:buNone/>
            </a:pPr>
            <a:r>
              <a:rPr lang="en-US" altLang="en-US" sz="1800" dirty="0">
                <a:latin typeface="Courier New" pitchFamily="49" charset="0"/>
              </a:rPr>
              <a:t>correlation=corAR1(),</a:t>
            </a:r>
            <a:r>
              <a:rPr lang="en-US" altLang="en-US" sz="1800" dirty="0" err="1" smtClean="0">
                <a:latin typeface="Courier New" pitchFamily="49" charset="0"/>
              </a:rPr>
              <a:t>na.action</a:t>
            </a:r>
            <a:r>
              <a:rPr lang="en-US" altLang="en-US" sz="1800" dirty="0" smtClean="0">
                <a:latin typeface="Courier New" pitchFamily="49" charset="0"/>
              </a:rPr>
              <a:t>=</a:t>
            </a:r>
            <a:r>
              <a:rPr lang="en-US" altLang="en-US" sz="1800" dirty="0" err="1" smtClean="0">
                <a:latin typeface="Courier New" pitchFamily="49" charset="0"/>
              </a:rPr>
              <a:t>na.omit</a:t>
            </a: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round(summary(lev2mod1)$</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2.347     0.146 897  16.086   0.000</a:t>
            </a:r>
          </a:p>
          <a:p>
            <a:pPr>
              <a:spcBef>
                <a:spcPct val="0"/>
              </a:spcBef>
              <a:buFontTx/>
              <a:buNone/>
            </a:pPr>
            <a:r>
              <a:rPr lang="en-US" altLang="en-US" sz="1800" dirty="0">
                <a:latin typeface="Courier New" pitchFamily="49" charset="0"/>
              </a:rPr>
              <a:t>TIME        0.053     0.024 897   2.205   0.028</a:t>
            </a:r>
          </a:p>
          <a:p>
            <a:pPr>
              <a:spcBef>
                <a:spcPct val="0"/>
              </a:spcBef>
              <a:buFontTx/>
              <a:buNone/>
            </a:pPr>
            <a:r>
              <a:rPr lang="en-US" altLang="en-US" sz="1800" dirty="0">
                <a:latin typeface="Courier New" pitchFamily="49" charset="0"/>
              </a:rPr>
              <a:t>AGE         0.034     0.005 486   6.241   </a:t>
            </a:r>
            <a:r>
              <a:rPr lang="en-US" altLang="en-US" sz="1800" dirty="0" smtClean="0">
                <a:latin typeface="Courier New" pitchFamily="49" charset="0"/>
              </a:rPr>
              <a:t>0.000</a:t>
            </a:r>
            <a:endParaRPr lang="en-US" altLang="en-US" sz="1800" dirty="0">
              <a:latin typeface="Courier New" pitchFamily="49" charset="0"/>
            </a:endParaRPr>
          </a:p>
        </p:txBody>
      </p:sp>
    </p:spTree>
    <p:extLst>
      <p:ext uri="{BB962C8B-B14F-4D97-AF65-F5344CB8AC3E}">
        <p14:creationId xmlns:p14="http://schemas.microsoft.com/office/powerpoint/2010/main" val="13197019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30003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EB38128B-80AD-4553-8A94-A39B5E578105}" type="slidenum">
              <a:rPr lang="en-US" altLang="en-US" sz="1000"/>
              <a:pPr>
                <a:spcBef>
                  <a:spcPct val="0"/>
                </a:spcBef>
                <a:buFontTx/>
                <a:buNone/>
              </a:pPr>
              <a:t>84</a:t>
            </a:fld>
            <a:endParaRPr lang="en-US" altLang="en-US" sz="1000"/>
          </a:p>
        </p:txBody>
      </p:sp>
      <p:sp>
        <p:nvSpPr>
          <p:cNvPr id="300037" name="Rectangle 2"/>
          <p:cNvSpPr>
            <a:spLocks noGrp="1" noChangeArrowheads="1"/>
          </p:cNvSpPr>
          <p:nvPr>
            <p:ph type="title"/>
          </p:nvPr>
        </p:nvSpPr>
        <p:spPr/>
        <p:txBody>
          <a:bodyPr/>
          <a:lstStyle/>
          <a:p>
            <a:r>
              <a:rPr lang="en-US" altLang="en-US" smtClean="0"/>
              <a:t>Level-2 Model</a:t>
            </a:r>
          </a:p>
        </p:txBody>
      </p:sp>
      <p:sp>
        <p:nvSpPr>
          <p:cNvPr id="300038" name="Rectangle 3"/>
          <p:cNvSpPr>
            <a:spLocks noGrp="1" noChangeArrowheads="1"/>
          </p:cNvSpPr>
          <p:nvPr>
            <p:ph type="body" idx="1"/>
          </p:nvPr>
        </p:nvSpPr>
        <p:spPr>
          <a:xfrm>
            <a:off x="685800" y="1295400"/>
            <a:ext cx="8077200" cy="4724400"/>
          </a:xfrm>
        </p:spPr>
        <p:txBody>
          <a:bodyPr/>
          <a:lstStyle/>
          <a:p>
            <a:pPr>
              <a:lnSpc>
                <a:spcPct val="90000"/>
              </a:lnSpc>
            </a:pPr>
            <a:r>
              <a:rPr lang="en-US" altLang="en-US" smtClean="0">
                <a:cs typeface="Times New Roman" pitchFamily="18" charset="0"/>
              </a:rPr>
              <a:t>Slope Differences</a:t>
            </a:r>
          </a:p>
          <a:p>
            <a:pPr lvl="1">
              <a:lnSpc>
                <a:spcPct val="90000"/>
              </a:lnSpc>
            </a:pPr>
            <a:endParaRPr lang="en-US" altLang="en-US" sz="2000" b="1" smtClean="0">
              <a:latin typeface="Courier New" pitchFamily="49" charset="0"/>
              <a:cs typeface="Times New Roman" pitchFamily="18" charset="0"/>
            </a:endParaRPr>
          </a:p>
        </p:txBody>
      </p:sp>
      <p:sp>
        <p:nvSpPr>
          <p:cNvPr id="300039" name="Text Box 4"/>
          <p:cNvSpPr txBox="1">
            <a:spLocks noChangeArrowheads="1"/>
          </p:cNvSpPr>
          <p:nvPr/>
        </p:nvSpPr>
        <p:spPr bwMode="auto">
          <a:xfrm>
            <a:off x="1136650" y="1743075"/>
            <a:ext cx="6786563" cy="202723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lev2mod2&lt;-update(lev2mod1,MULTDV~TIME*AGE)</a:t>
            </a:r>
          </a:p>
          <a:p>
            <a:pPr>
              <a:spcBef>
                <a:spcPct val="0"/>
              </a:spcBef>
              <a:buFontTx/>
              <a:buNone/>
            </a:pPr>
            <a:r>
              <a:rPr lang="en-US" altLang="en-US" sz="1800" dirty="0">
                <a:latin typeface="Courier New" pitchFamily="49" charset="0"/>
              </a:rPr>
              <a:t>&gt; round(summary(lev2mod2)$</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2.098     0.186 896  11.264   0.000</a:t>
            </a:r>
          </a:p>
          <a:p>
            <a:pPr>
              <a:spcBef>
                <a:spcPct val="0"/>
              </a:spcBef>
              <a:buFontTx/>
              <a:buNone/>
            </a:pPr>
            <a:r>
              <a:rPr lang="en-US" altLang="en-US" sz="1800" dirty="0">
                <a:latin typeface="Courier New" pitchFamily="49" charset="0"/>
              </a:rPr>
              <a:t>TIME         0.271     0.104 896   2.608   0.009</a:t>
            </a:r>
          </a:p>
          <a:p>
            <a:pPr>
              <a:spcBef>
                <a:spcPct val="0"/>
              </a:spcBef>
              <a:buFontTx/>
              <a:buNone/>
            </a:pPr>
            <a:r>
              <a:rPr lang="en-US" altLang="en-US" sz="1800" dirty="0">
                <a:latin typeface="Courier New" pitchFamily="49" charset="0"/>
              </a:rPr>
              <a:t>AGE          0.043     0.007 486   6.180   0.000</a:t>
            </a:r>
          </a:p>
          <a:p>
            <a:pPr>
              <a:spcBef>
                <a:spcPct val="0"/>
              </a:spcBef>
              <a:buFontTx/>
              <a:buNone/>
            </a:pPr>
            <a:r>
              <a:rPr lang="en-US" altLang="en-US" sz="1800" dirty="0">
                <a:latin typeface="Courier New" pitchFamily="49" charset="0"/>
              </a:rPr>
              <a:t>TIME:AGE    -0.008     0.004 896  -2.153   0.032</a:t>
            </a:r>
          </a:p>
        </p:txBody>
      </p:sp>
    </p:spTree>
    <p:extLst>
      <p:ext uri="{BB962C8B-B14F-4D97-AF65-F5344CB8AC3E}">
        <p14:creationId xmlns:p14="http://schemas.microsoft.com/office/powerpoint/2010/main" val="337596570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30208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F527D4E2-4E97-4FAD-A7CE-DF6B30C50096}" type="slidenum">
              <a:rPr lang="en-US" altLang="en-US" sz="1000"/>
              <a:pPr>
                <a:spcBef>
                  <a:spcPct val="0"/>
                </a:spcBef>
                <a:buFontTx/>
                <a:buNone/>
              </a:pPr>
              <a:t>85</a:t>
            </a:fld>
            <a:endParaRPr lang="en-US" altLang="en-US" sz="1000"/>
          </a:p>
        </p:txBody>
      </p:sp>
      <p:sp>
        <p:nvSpPr>
          <p:cNvPr id="302085" name="Rectangle 1026"/>
          <p:cNvSpPr>
            <a:spLocks noGrp="1" noChangeArrowheads="1"/>
          </p:cNvSpPr>
          <p:nvPr>
            <p:ph type="title"/>
          </p:nvPr>
        </p:nvSpPr>
        <p:spPr/>
        <p:txBody>
          <a:bodyPr/>
          <a:lstStyle/>
          <a:p>
            <a:r>
              <a:rPr lang="en-US" altLang="en-US" smtClean="0"/>
              <a:t>Level-2 Model</a:t>
            </a:r>
          </a:p>
        </p:txBody>
      </p:sp>
      <p:sp>
        <p:nvSpPr>
          <p:cNvPr id="302086" name="Rectangle 1027"/>
          <p:cNvSpPr>
            <a:spLocks noGrp="1" noChangeArrowheads="1"/>
          </p:cNvSpPr>
          <p:nvPr>
            <p:ph type="body" idx="1"/>
          </p:nvPr>
        </p:nvSpPr>
        <p:spPr>
          <a:xfrm>
            <a:off x="685800" y="1295400"/>
            <a:ext cx="8077200" cy="4724400"/>
          </a:xfrm>
        </p:spPr>
        <p:txBody>
          <a:bodyPr/>
          <a:lstStyle/>
          <a:p>
            <a:pPr>
              <a:lnSpc>
                <a:spcPct val="90000"/>
              </a:lnSpc>
            </a:pPr>
            <a:r>
              <a:rPr lang="en-US" altLang="en-US" smtClean="0">
                <a:cs typeface="Times New Roman" pitchFamily="18" charset="0"/>
              </a:rPr>
              <a:t>Plotting the Interaction by predicting four values</a:t>
            </a:r>
          </a:p>
        </p:txBody>
      </p:sp>
      <p:sp>
        <p:nvSpPr>
          <p:cNvPr id="302087" name="Text Box 1028"/>
          <p:cNvSpPr txBox="1">
            <a:spLocks noChangeArrowheads="1"/>
          </p:cNvSpPr>
          <p:nvPr/>
        </p:nvSpPr>
        <p:spPr bwMode="auto">
          <a:xfrm>
            <a:off x="765175" y="1876425"/>
            <a:ext cx="7699375" cy="3693319"/>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TDAT&lt;-</a:t>
            </a:r>
            <a:r>
              <a:rPr lang="en-US" altLang="en-US" sz="1800" dirty="0" err="1">
                <a:latin typeface="Courier New" pitchFamily="49" charset="0"/>
              </a:rPr>
              <a:t>data.frame</a:t>
            </a:r>
            <a:r>
              <a:rPr lang="en-US" altLang="en-US" sz="1800" dirty="0">
                <a:latin typeface="Courier New" pitchFamily="49" charset="0"/>
              </a:rPr>
              <a:t>(TIME=c(0,0,2,2),AGE=c(21,31,21,31))</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TDAT</a:t>
            </a:r>
          </a:p>
          <a:p>
            <a:pPr>
              <a:spcBef>
                <a:spcPct val="0"/>
              </a:spcBef>
              <a:buFontTx/>
              <a:buNone/>
            </a:pPr>
            <a:r>
              <a:rPr lang="en-US" altLang="en-US" sz="1800" dirty="0">
                <a:latin typeface="Courier New" pitchFamily="49" charset="0"/>
              </a:rPr>
              <a:t>  TIME AGE </a:t>
            </a:r>
          </a:p>
          <a:p>
            <a:pPr>
              <a:spcBef>
                <a:spcPct val="0"/>
              </a:spcBef>
              <a:buFontTx/>
              <a:buNone/>
            </a:pPr>
            <a:r>
              <a:rPr lang="en-US" altLang="en-US" sz="1800" dirty="0">
                <a:latin typeface="Courier New" pitchFamily="49" charset="0"/>
              </a:rPr>
              <a:t>1    0  21 </a:t>
            </a:r>
          </a:p>
          <a:p>
            <a:pPr>
              <a:spcBef>
                <a:spcPct val="0"/>
              </a:spcBef>
              <a:buFontTx/>
              <a:buNone/>
            </a:pPr>
            <a:r>
              <a:rPr lang="en-US" altLang="en-US" sz="1800" dirty="0">
                <a:latin typeface="Courier New" pitchFamily="49" charset="0"/>
              </a:rPr>
              <a:t>2    0  31 </a:t>
            </a:r>
          </a:p>
          <a:p>
            <a:pPr>
              <a:spcBef>
                <a:spcPct val="0"/>
              </a:spcBef>
              <a:buFontTx/>
              <a:buNone/>
            </a:pPr>
            <a:r>
              <a:rPr lang="en-US" altLang="en-US" sz="1800" dirty="0">
                <a:latin typeface="Courier New" pitchFamily="49" charset="0"/>
              </a:rPr>
              <a:t>3    2  21 </a:t>
            </a:r>
          </a:p>
          <a:p>
            <a:pPr>
              <a:spcBef>
                <a:spcPct val="0"/>
              </a:spcBef>
              <a:buFontTx/>
              <a:buNone/>
            </a:pPr>
            <a:r>
              <a:rPr lang="en-US" altLang="en-US" sz="1800" dirty="0">
                <a:latin typeface="Courier New" pitchFamily="49" charset="0"/>
              </a:rPr>
              <a:t>4    2  31 </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predict(lev2mod2,TDAT,level=0)</a:t>
            </a:r>
          </a:p>
          <a:p>
            <a:pPr>
              <a:spcBef>
                <a:spcPct val="0"/>
              </a:spcBef>
              <a:buFontTx/>
              <a:buNone/>
            </a:pPr>
            <a:r>
              <a:rPr lang="en-US" altLang="en-US" sz="1800" dirty="0">
                <a:latin typeface="Courier New" pitchFamily="49" charset="0"/>
              </a:rPr>
              <a:t>[1] 3.010151 3.444641 3.198073 3.463921</a:t>
            </a:r>
          </a:p>
          <a:p>
            <a:pPr>
              <a:spcBef>
                <a:spcPct val="0"/>
              </a:spcBef>
              <a:buFontTx/>
              <a:buNone/>
            </a:pPr>
            <a:r>
              <a:rPr lang="en-US" altLang="en-US" sz="1800" dirty="0" err="1">
                <a:latin typeface="Courier New" pitchFamily="49" charset="0"/>
              </a:rPr>
              <a:t>attr</a:t>
            </a:r>
            <a:r>
              <a:rPr lang="en-US" altLang="en-US" sz="1800" dirty="0">
                <a:latin typeface="Courier New" pitchFamily="49" charset="0"/>
              </a:rPr>
              <a:t>(,"label")</a:t>
            </a:r>
          </a:p>
          <a:p>
            <a:pPr>
              <a:spcBef>
                <a:spcPct val="0"/>
              </a:spcBef>
              <a:buFontTx/>
              <a:buNone/>
            </a:pPr>
            <a:r>
              <a:rPr lang="en-US" altLang="en-US" sz="1800" dirty="0">
                <a:latin typeface="Courier New" pitchFamily="49" charset="0"/>
              </a:rPr>
              <a:t>[1] "Predicted values"</a:t>
            </a:r>
          </a:p>
        </p:txBody>
      </p:sp>
    </p:spTree>
    <p:extLst>
      <p:ext uri="{BB962C8B-B14F-4D97-AF65-F5344CB8AC3E}">
        <p14:creationId xmlns:p14="http://schemas.microsoft.com/office/powerpoint/2010/main" val="305921089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7" name="Footer Placeholder 4"/>
          <p:cNvSpPr>
            <a:spLocks noGrp="1"/>
          </p:cNvSpPr>
          <p:nvPr>
            <p:ph type="ftr" sz="quarter" idx="11"/>
          </p:nvPr>
        </p:nvSpPr>
        <p:spPr/>
        <p:txBody>
          <a:bodyPr/>
          <a:lstStyle/>
          <a:p>
            <a:pPr>
              <a:defRPr/>
            </a:pPr>
            <a:r>
              <a:rPr lang="en-US"/>
              <a:t>Copyright Paul D. Bliese</a:t>
            </a:r>
          </a:p>
        </p:txBody>
      </p:sp>
      <p:sp>
        <p:nvSpPr>
          <p:cNvPr id="30413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3F0722D4-319A-4B0F-B906-084FBCC55F2D}" type="slidenum">
              <a:rPr lang="en-US" altLang="en-US" sz="1000"/>
              <a:pPr>
                <a:spcBef>
                  <a:spcPct val="0"/>
                </a:spcBef>
                <a:buFontTx/>
                <a:buNone/>
              </a:pPr>
              <a:t>86</a:t>
            </a:fld>
            <a:endParaRPr lang="en-US" altLang="en-US" sz="1000"/>
          </a:p>
        </p:txBody>
      </p:sp>
      <p:sp>
        <p:nvSpPr>
          <p:cNvPr id="304133" name="Rectangle 2"/>
          <p:cNvSpPr>
            <a:spLocks noGrp="1" noChangeArrowheads="1"/>
          </p:cNvSpPr>
          <p:nvPr>
            <p:ph type="title"/>
          </p:nvPr>
        </p:nvSpPr>
        <p:spPr/>
        <p:txBody>
          <a:bodyPr/>
          <a:lstStyle/>
          <a:p>
            <a:r>
              <a:rPr lang="en-US" altLang="en-US" smtClean="0"/>
              <a:t>Level-2 Model</a:t>
            </a:r>
          </a:p>
        </p:txBody>
      </p:sp>
      <p:sp>
        <p:nvSpPr>
          <p:cNvPr id="304134" name="Rectangle 3"/>
          <p:cNvSpPr>
            <a:spLocks noGrp="1" noChangeArrowheads="1"/>
          </p:cNvSpPr>
          <p:nvPr>
            <p:ph type="body" idx="1"/>
          </p:nvPr>
        </p:nvSpPr>
        <p:spPr>
          <a:xfrm>
            <a:off x="533400" y="1295400"/>
            <a:ext cx="8382000" cy="4724400"/>
          </a:xfrm>
        </p:spPr>
        <p:txBody>
          <a:bodyPr/>
          <a:lstStyle/>
          <a:p>
            <a:pPr>
              <a:lnSpc>
                <a:spcPct val="90000"/>
              </a:lnSpc>
            </a:pPr>
            <a:r>
              <a:rPr lang="en-US" altLang="en-US" smtClean="0">
                <a:cs typeface="Times New Roman" pitchFamily="18" charset="0"/>
              </a:rPr>
              <a:t>Plotting the Total Sample Interaction</a:t>
            </a:r>
          </a:p>
        </p:txBody>
      </p:sp>
      <p:graphicFrame>
        <p:nvGraphicFramePr>
          <p:cNvPr id="304135" name="Object 4"/>
          <p:cNvGraphicFramePr>
            <a:graphicFrameLocks noChangeAspect="1"/>
          </p:cNvGraphicFramePr>
          <p:nvPr/>
        </p:nvGraphicFramePr>
        <p:xfrm>
          <a:off x="2149475" y="2171700"/>
          <a:ext cx="4729163" cy="4124325"/>
        </p:xfrm>
        <a:graphic>
          <a:graphicData uri="http://schemas.openxmlformats.org/presentationml/2006/ole">
            <mc:AlternateContent xmlns:mc="http://schemas.openxmlformats.org/markup-compatibility/2006">
              <mc:Choice xmlns:v="urn:schemas-microsoft-com:vml" Requires="v">
                <p:oleObj spid="_x0000_s267347" name="Chart" r:id="rId4" imgW="4686266" imgH="4067280" progId="MSGraph.Chart.8">
                  <p:embed followColorScheme="full"/>
                </p:oleObj>
              </mc:Choice>
              <mc:Fallback>
                <p:oleObj name="Chart" r:id="rId4" imgW="4686266" imgH="4067280" progId="MSGraph.Chart.8">
                  <p:embed followColorScheme="full"/>
                  <p:pic>
                    <p:nvPicPr>
                      <p:cNvPr id="0" name=""/>
                      <p:cNvPicPr>
                        <a:picLocks noChangeAspect="1" noChangeArrowheads="1"/>
                      </p:cNvPicPr>
                      <p:nvPr/>
                    </p:nvPicPr>
                    <p:blipFill>
                      <a:blip r:embed="rId5"/>
                      <a:srcRect/>
                      <a:stretch>
                        <a:fillRect/>
                      </a:stretch>
                    </p:blipFill>
                    <p:spPr bwMode="auto">
                      <a:xfrm>
                        <a:off x="2149475" y="2171700"/>
                        <a:ext cx="4729163" cy="412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4136" name="Text Box 5"/>
          <p:cNvSpPr txBox="1">
            <a:spLocks noChangeArrowheads="1"/>
          </p:cNvSpPr>
          <p:nvPr/>
        </p:nvSpPr>
        <p:spPr bwMode="auto">
          <a:xfrm>
            <a:off x="1784350" y="1819275"/>
            <a:ext cx="5584825" cy="646331"/>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predict(lev2mod2,TDAT,level=0)</a:t>
            </a:r>
          </a:p>
          <a:p>
            <a:pPr>
              <a:spcBef>
                <a:spcPct val="0"/>
              </a:spcBef>
              <a:buFontTx/>
              <a:buNone/>
            </a:pPr>
            <a:r>
              <a:rPr lang="en-US" altLang="en-US" sz="1800" dirty="0">
                <a:latin typeface="Courier New" pitchFamily="49" charset="0"/>
              </a:rPr>
              <a:t>[1] 3.010151 3.444641 3.198073 </a:t>
            </a:r>
            <a:r>
              <a:rPr lang="en-US" altLang="en-US" sz="1800" dirty="0" smtClean="0">
                <a:latin typeface="Courier New" pitchFamily="49" charset="0"/>
              </a:rPr>
              <a:t>3.463921</a:t>
            </a:r>
            <a:endParaRPr lang="en-US" altLang="en-US" sz="1800" dirty="0">
              <a:latin typeface="Courier New" pitchFamily="49" charset="0"/>
            </a:endParaRPr>
          </a:p>
        </p:txBody>
      </p:sp>
    </p:spTree>
    <p:extLst>
      <p:ext uri="{BB962C8B-B14F-4D97-AF65-F5344CB8AC3E}">
        <p14:creationId xmlns:p14="http://schemas.microsoft.com/office/powerpoint/2010/main" val="975891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30208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F527D4E2-4E97-4FAD-A7CE-DF6B30C50096}" type="slidenum">
              <a:rPr lang="en-US" altLang="en-US" sz="1000"/>
              <a:pPr>
                <a:spcBef>
                  <a:spcPct val="0"/>
                </a:spcBef>
                <a:buFontTx/>
                <a:buNone/>
              </a:pPr>
              <a:t>87</a:t>
            </a:fld>
            <a:endParaRPr lang="en-US" altLang="en-US" sz="1000"/>
          </a:p>
        </p:txBody>
      </p:sp>
      <p:sp>
        <p:nvSpPr>
          <p:cNvPr id="302085" name="Rectangle 1026"/>
          <p:cNvSpPr>
            <a:spLocks noGrp="1" noChangeArrowheads="1"/>
          </p:cNvSpPr>
          <p:nvPr>
            <p:ph type="title"/>
          </p:nvPr>
        </p:nvSpPr>
        <p:spPr/>
        <p:txBody>
          <a:bodyPr/>
          <a:lstStyle/>
          <a:p>
            <a:r>
              <a:rPr lang="en-US" altLang="en-US" smtClean="0"/>
              <a:t>Level-2 Model</a:t>
            </a:r>
          </a:p>
        </p:txBody>
      </p:sp>
      <p:sp>
        <p:nvSpPr>
          <p:cNvPr id="302086" name="Rectangle 1027"/>
          <p:cNvSpPr>
            <a:spLocks noGrp="1" noChangeArrowheads="1"/>
          </p:cNvSpPr>
          <p:nvPr>
            <p:ph type="body" idx="1"/>
          </p:nvPr>
        </p:nvSpPr>
        <p:spPr>
          <a:xfrm>
            <a:off x="685800" y="1311500"/>
            <a:ext cx="8077200" cy="4724400"/>
          </a:xfrm>
        </p:spPr>
        <p:txBody>
          <a:bodyPr/>
          <a:lstStyle/>
          <a:p>
            <a:pPr>
              <a:lnSpc>
                <a:spcPct val="90000"/>
              </a:lnSpc>
            </a:pPr>
            <a:r>
              <a:rPr lang="en-US" altLang="en-US" dirty="0" smtClean="0">
                <a:cs typeface="Times New Roman" pitchFamily="18" charset="0"/>
              </a:rPr>
              <a:t>Plotting in R for quick visualization</a:t>
            </a:r>
          </a:p>
        </p:txBody>
      </p:sp>
      <p:sp>
        <p:nvSpPr>
          <p:cNvPr id="302087" name="Text Box 1028"/>
          <p:cNvSpPr txBox="1">
            <a:spLocks noChangeArrowheads="1"/>
          </p:cNvSpPr>
          <p:nvPr/>
        </p:nvSpPr>
        <p:spPr bwMode="auto">
          <a:xfrm>
            <a:off x="765175" y="1876425"/>
            <a:ext cx="7865869" cy="92333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TDAT&lt;-</a:t>
            </a:r>
            <a:r>
              <a:rPr lang="en-US" altLang="en-US" sz="1800" dirty="0" err="1">
                <a:latin typeface="Courier New" pitchFamily="49" charset="0"/>
              </a:rPr>
              <a:t>data.frame</a:t>
            </a:r>
            <a:r>
              <a:rPr lang="en-US" altLang="en-US" sz="1800" dirty="0">
                <a:latin typeface="Courier New" pitchFamily="49" charset="0"/>
              </a:rPr>
              <a:t>(TIME=c(0,0,2,2),AGE=c(21,31,21,31))</a:t>
            </a:r>
          </a:p>
          <a:p>
            <a:pPr>
              <a:spcBef>
                <a:spcPct val="0"/>
              </a:spcBef>
              <a:buFontTx/>
              <a:buNone/>
            </a:pPr>
            <a:r>
              <a:rPr lang="en-US" altLang="en-US" sz="1800" dirty="0" smtClean="0">
                <a:latin typeface="Courier New" pitchFamily="49" charset="0"/>
              </a:rPr>
              <a:t>&gt; TDAT$JSAT</a:t>
            </a:r>
            <a:r>
              <a:rPr lang="en-US" altLang="en-US" sz="1800" dirty="0">
                <a:latin typeface="Courier New" pitchFamily="49" charset="0"/>
              </a:rPr>
              <a:t>&lt;-predict(lev2mod2,TDAT,level=0</a:t>
            </a:r>
            <a:r>
              <a:rPr lang="en-US" altLang="en-US" sz="1800" dirty="0" smtClean="0">
                <a:latin typeface="Courier New" pitchFamily="49" charset="0"/>
              </a:rPr>
              <a:t>)</a:t>
            </a:r>
          </a:p>
          <a:p>
            <a:pPr>
              <a:spcBef>
                <a:spcPct val="0"/>
              </a:spcBef>
              <a:buFontTx/>
              <a:buNone/>
            </a:pPr>
            <a:r>
              <a:rPr lang="en-US" altLang="en-US" sz="1800" dirty="0">
                <a:latin typeface="Courier New" pitchFamily="49" charset="0"/>
              </a:rPr>
              <a:t>&gt; with(</a:t>
            </a:r>
            <a:r>
              <a:rPr lang="en-US" altLang="en-US" sz="1800" dirty="0" err="1">
                <a:latin typeface="Courier New" pitchFamily="49" charset="0"/>
              </a:rPr>
              <a:t>TDAT,interaction.plot</a:t>
            </a:r>
            <a:r>
              <a:rPr lang="en-US" altLang="en-US" sz="1800" dirty="0">
                <a:latin typeface="Courier New" pitchFamily="49" charset="0"/>
              </a:rPr>
              <a:t>(</a:t>
            </a:r>
            <a:r>
              <a:rPr lang="en-US" altLang="en-US" sz="1800" dirty="0" err="1">
                <a:latin typeface="Courier New" pitchFamily="49" charset="0"/>
              </a:rPr>
              <a:t>TIME,AGE,JSAT,ylim</a:t>
            </a:r>
            <a:r>
              <a:rPr lang="en-US" altLang="en-US" sz="1800" dirty="0">
                <a:latin typeface="Courier New" pitchFamily="49" charset="0"/>
              </a:rPr>
              <a:t>=c(2,4</a:t>
            </a:r>
            <a:r>
              <a:rPr lang="en-US" altLang="en-US" sz="1800" dirty="0" smtClean="0">
                <a:latin typeface="Courier New" pitchFamily="49" charset="0"/>
              </a:rPr>
              <a:t>)))</a:t>
            </a:r>
            <a:endParaRPr lang="en-US" altLang="en-US" sz="1800" dirty="0">
              <a:latin typeface="Courier New" pitchFamily="49" charset="0"/>
            </a:endParaRPr>
          </a:p>
        </p:txBody>
      </p:sp>
      <p:pic>
        <p:nvPicPr>
          <p:cNvPr id="3" name="Picture 2"/>
          <p:cNvPicPr>
            <a:picLocks noChangeAspect="1"/>
          </p:cNvPicPr>
          <p:nvPr/>
        </p:nvPicPr>
        <p:blipFill rotWithShape="1">
          <a:blip r:embed="rId3"/>
          <a:srcRect r="34623" b="35415"/>
          <a:stretch/>
        </p:blipFill>
        <p:spPr>
          <a:xfrm>
            <a:off x="2451411" y="2308307"/>
            <a:ext cx="3995023" cy="3940834"/>
          </a:xfrm>
          <a:prstGeom prst="rect">
            <a:avLst/>
          </a:prstGeom>
        </p:spPr>
      </p:pic>
    </p:spTree>
    <p:extLst>
      <p:ext uri="{BB962C8B-B14F-4D97-AF65-F5344CB8AC3E}">
        <p14:creationId xmlns:p14="http://schemas.microsoft.com/office/powerpoint/2010/main" val="31222270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3"/>
          <p:cNvSpPr>
            <a:spLocks noGrp="1"/>
          </p:cNvSpPr>
          <p:nvPr>
            <p:ph type="ftr" sz="quarter" idx="11"/>
          </p:nvPr>
        </p:nvSpPr>
        <p:spPr/>
        <p:txBody>
          <a:bodyPr/>
          <a:lstStyle/>
          <a:p>
            <a:pPr>
              <a:defRPr/>
            </a:pPr>
            <a:r>
              <a:rPr lang="en-US"/>
              <a:t>Copyright Paul D. Bliese</a:t>
            </a:r>
          </a:p>
        </p:txBody>
      </p:sp>
      <p:sp>
        <p:nvSpPr>
          <p:cNvPr id="310276"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157C281F-8B45-42EB-B58B-F2B40422E356}" type="slidenum">
              <a:rPr lang="en-US" altLang="en-US" sz="1000"/>
              <a:pPr>
                <a:spcBef>
                  <a:spcPct val="0"/>
                </a:spcBef>
                <a:buFontTx/>
                <a:buNone/>
              </a:pPr>
              <a:t>88</a:t>
            </a:fld>
            <a:endParaRPr lang="en-US" altLang="en-US" sz="1000"/>
          </a:p>
        </p:txBody>
      </p:sp>
      <p:sp>
        <p:nvSpPr>
          <p:cNvPr id="310277" name="Rectangle 2"/>
          <p:cNvSpPr>
            <a:spLocks noGrp="1" noChangeArrowheads="1"/>
          </p:cNvSpPr>
          <p:nvPr>
            <p:ph type="title"/>
          </p:nvPr>
        </p:nvSpPr>
        <p:spPr/>
        <p:txBody>
          <a:bodyPr/>
          <a:lstStyle/>
          <a:p>
            <a:r>
              <a:rPr lang="en-US" altLang="en-US" smtClean="0"/>
              <a:t>Step Summary (part 1)</a:t>
            </a:r>
          </a:p>
        </p:txBody>
      </p:sp>
      <p:pic>
        <p:nvPicPr>
          <p:cNvPr id="310278" name="Picture 71"/>
          <p:cNvPicPr>
            <a:picLocks noChangeAspect="1" noChangeArrowheads="1"/>
          </p:cNvPicPr>
          <p:nvPr/>
        </p:nvPicPr>
        <p:blipFill>
          <a:blip r:embed="rId2" cstate="print">
            <a:extLst>
              <a:ext uri="{28A0092B-C50C-407E-A947-70E740481C1C}">
                <a14:useLocalDpi xmlns:a14="http://schemas.microsoft.com/office/drawing/2010/main" val="0"/>
              </a:ext>
            </a:extLst>
          </a:blip>
          <a:srcRect t="4483"/>
          <a:stretch>
            <a:fillRect/>
          </a:stretch>
        </p:blipFill>
        <p:spPr bwMode="auto">
          <a:xfrm>
            <a:off x="965200" y="1092200"/>
            <a:ext cx="6970713" cy="527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617174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3"/>
          <p:cNvSpPr>
            <a:spLocks noGrp="1"/>
          </p:cNvSpPr>
          <p:nvPr>
            <p:ph type="ftr" sz="quarter" idx="11"/>
          </p:nvPr>
        </p:nvSpPr>
        <p:spPr/>
        <p:txBody>
          <a:bodyPr/>
          <a:lstStyle/>
          <a:p>
            <a:pPr>
              <a:defRPr/>
            </a:pPr>
            <a:r>
              <a:rPr lang="en-US"/>
              <a:t>Copyright Paul D. Bliese</a:t>
            </a:r>
          </a:p>
        </p:txBody>
      </p:sp>
      <p:sp>
        <p:nvSpPr>
          <p:cNvPr id="311300"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F361CB72-25F1-4879-9B93-56C72546462A}" type="slidenum">
              <a:rPr lang="en-US" altLang="en-US" sz="1000"/>
              <a:pPr>
                <a:spcBef>
                  <a:spcPct val="0"/>
                </a:spcBef>
                <a:buFontTx/>
                <a:buNone/>
              </a:pPr>
              <a:t>89</a:t>
            </a:fld>
            <a:endParaRPr lang="en-US" altLang="en-US" sz="1000"/>
          </a:p>
        </p:txBody>
      </p:sp>
      <p:sp>
        <p:nvSpPr>
          <p:cNvPr id="311301" name="Rectangle 2"/>
          <p:cNvSpPr>
            <a:spLocks noGrp="1" noChangeArrowheads="1"/>
          </p:cNvSpPr>
          <p:nvPr>
            <p:ph type="title"/>
          </p:nvPr>
        </p:nvSpPr>
        <p:spPr/>
        <p:txBody>
          <a:bodyPr/>
          <a:lstStyle/>
          <a:p>
            <a:r>
              <a:rPr lang="en-US" altLang="en-US" smtClean="0"/>
              <a:t>Step Summary (part 2)</a:t>
            </a:r>
          </a:p>
        </p:txBody>
      </p:sp>
      <p:pic>
        <p:nvPicPr>
          <p:cNvPr id="31130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4113" y="1358900"/>
            <a:ext cx="6964362"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73209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1"/>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9" name="Footer Placeholder 2"/>
          <p:cNvSpPr>
            <a:spLocks noGrp="1"/>
          </p:cNvSpPr>
          <p:nvPr>
            <p:ph type="ftr" sz="quarter" idx="11"/>
          </p:nvPr>
        </p:nvSpPr>
        <p:spPr/>
        <p:txBody>
          <a:bodyPr/>
          <a:lstStyle/>
          <a:p>
            <a:pPr>
              <a:defRPr/>
            </a:pPr>
            <a:r>
              <a:rPr lang="en-US"/>
              <a:t>Copyright Paul D. Bliese</a:t>
            </a:r>
          </a:p>
        </p:txBody>
      </p:sp>
      <p:sp>
        <p:nvSpPr>
          <p:cNvPr id="10" name="Slide Number Placeholder 3"/>
          <p:cNvSpPr>
            <a:spLocks noGrp="1"/>
          </p:cNvSpPr>
          <p:nvPr>
            <p:ph type="sldNum" sz="quarter" idx="12"/>
          </p:nvPr>
        </p:nvSpPr>
        <p:spPr/>
        <p:txBody>
          <a:bodyPr/>
          <a:lstStyle/>
          <a:p>
            <a:pPr>
              <a:defRPr/>
            </a:pPr>
            <a:fld id="{161DEAD0-996F-485C-9DE2-4A26DAFFB170}" type="slidenum">
              <a:rPr lang="en-US"/>
              <a:pPr>
                <a:defRPr/>
              </a:pPr>
              <a:t>9</a:t>
            </a:fld>
            <a:endParaRPr lang="en-US"/>
          </a:p>
        </p:txBody>
      </p:sp>
      <p:sp>
        <p:nvSpPr>
          <p:cNvPr id="21509" name="Slide Number Placeholder 4"/>
          <p:cNvSpPr txBox="1">
            <a:spLocks noGrp="1"/>
          </p:cNvSpPr>
          <p:nvPr/>
        </p:nvSpPr>
        <p:spPr bwMode="auto">
          <a:xfrm>
            <a:off x="7353300" y="6496050"/>
            <a:ext cx="16383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r">
              <a:spcBef>
                <a:spcPct val="0"/>
              </a:spcBef>
              <a:buFontTx/>
              <a:buNone/>
            </a:pPr>
            <a:r>
              <a:rPr lang="en-US" altLang="en-US" sz="1000">
                <a:solidFill>
                  <a:srgbClr val="800000"/>
                </a:solidFill>
              </a:rPr>
              <a:t>Page </a:t>
            </a:r>
            <a:fld id="{51FDDB26-FD0F-4A70-A022-20D86DB63455}" type="slidenum">
              <a:rPr lang="en-US" altLang="en-US" sz="1000">
                <a:solidFill>
                  <a:srgbClr val="800000"/>
                </a:solidFill>
              </a:rPr>
              <a:pPr algn="r">
                <a:spcBef>
                  <a:spcPct val="0"/>
                </a:spcBef>
                <a:buFontTx/>
                <a:buNone/>
              </a:pPr>
              <a:t>9</a:t>
            </a:fld>
            <a:endParaRPr lang="en-US" altLang="en-US" sz="1000">
              <a:solidFill>
                <a:srgbClr val="800000"/>
              </a:solidFill>
            </a:endParaRPr>
          </a:p>
        </p:txBody>
      </p:sp>
      <p:sp>
        <p:nvSpPr>
          <p:cNvPr id="2401282" name="Rectangle 2"/>
          <p:cNvSpPr>
            <a:spLocks noGrp="1" noChangeArrowheads="1"/>
          </p:cNvSpPr>
          <p:nvPr>
            <p:ph type="title" idx="4294967295"/>
          </p:nvPr>
        </p:nvSpPr>
        <p:spPr/>
        <p:txBody>
          <a:bodyPr lIns="91440" tIns="45720" rIns="91440" bIns="45720"/>
          <a:lstStyle/>
          <a:p>
            <a:pPr>
              <a:defRPr/>
            </a:pPr>
            <a:r>
              <a:rPr lang="en-US" smtClean="0">
                <a:effectLst>
                  <a:outerShdw blurRad="38100" dist="38100" dir="2700000" algn="tl">
                    <a:srgbClr val="FFFFFF"/>
                  </a:outerShdw>
                </a:effectLst>
              </a:rPr>
              <a:t>Soldier Resiliency</a:t>
            </a:r>
          </a:p>
        </p:txBody>
      </p:sp>
      <p:grpSp>
        <p:nvGrpSpPr>
          <p:cNvPr id="21511" name="Group 6"/>
          <p:cNvGrpSpPr>
            <a:grpSpLocks/>
          </p:cNvGrpSpPr>
          <p:nvPr/>
        </p:nvGrpSpPr>
        <p:grpSpPr bwMode="auto">
          <a:xfrm>
            <a:off x="1208088" y="1062038"/>
            <a:ext cx="6434137" cy="4403725"/>
            <a:chOff x="754" y="705"/>
            <a:chExt cx="4448" cy="3368"/>
          </a:xfrm>
        </p:grpSpPr>
        <p:pic>
          <p:nvPicPr>
            <p:cNvPr id="2151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 y="972"/>
              <a:ext cx="4448" cy="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Text Box 8"/>
            <p:cNvSpPr txBox="1">
              <a:spLocks noChangeArrowheads="1"/>
            </p:cNvSpPr>
            <p:nvPr/>
          </p:nvSpPr>
          <p:spPr bwMode="auto">
            <a:xfrm>
              <a:off x="1144" y="705"/>
              <a:ext cx="382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200"/>
                <a:t>Platoon-Level Variation in the Relationship Between Combat Exposures and Acute Stress</a:t>
              </a:r>
            </a:p>
          </p:txBody>
        </p:sp>
      </p:grpSp>
      <p:graphicFrame>
        <p:nvGraphicFramePr>
          <p:cNvPr id="21512" name="Object 9"/>
          <p:cNvGraphicFramePr>
            <a:graphicFrameLocks noGrp="1" noChangeAspect="1"/>
          </p:cNvGraphicFramePr>
          <p:nvPr>
            <p:ph sz="half" idx="4294967295"/>
          </p:nvPr>
        </p:nvGraphicFramePr>
        <p:xfrm>
          <a:off x="4156075" y="3378200"/>
          <a:ext cx="3856038" cy="2763838"/>
        </p:xfrm>
        <a:graphic>
          <a:graphicData uri="http://schemas.openxmlformats.org/presentationml/2006/ole">
            <mc:AlternateContent xmlns:mc="http://schemas.openxmlformats.org/markup-compatibility/2006">
              <mc:Choice xmlns:v="urn:schemas-microsoft-com:vml" Requires="v">
                <p:oleObj spid="_x0000_s21601" name="Chart" r:id="rId5" imgW="5210021" imgH="3733680" progId="MSGraph.Chart.8">
                  <p:embed followColorScheme="full"/>
                </p:oleObj>
              </mc:Choice>
              <mc:Fallback>
                <p:oleObj name="Chart" r:id="rId5" imgW="5210021" imgH="3733680" progId="MSGraph.Chart.8">
                  <p:embed followColorScheme="full"/>
                  <p:pic>
                    <p:nvPicPr>
                      <p:cNvPr id="0" name="Object 9"/>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6075" y="3378200"/>
                        <a:ext cx="3856038" cy="276383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31232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69FF44B6-39C7-4EBD-8BC8-24DE88DB268E}" type="slidenum">
              <a:rPr lang="en-US" altLang="en-US" sz="1000"/>
              <a:pPr>
                <a:spcBef>
                  <a:spcPct val="0"/>
                </a:spcBef>
                <a:buFontTx/>
                <a:buNone/>
              </a:pPr>
              <a:t>90</a:t>
            </a:fld>
            <a:endParaRPr lang="en-US" altLang="en-US" sz="1000"/>
          </a:p>
        </p:txBody>
      </p:sp>
      <p:sp>
        <p:nvSpPr>
          <p:cNvPr id="312325" name="Rectangle 2"/>
          <p:cNvSpPr>
            <a:spLocks noGrp="1" noChangeArrowheads="1"/>
          </p:cNvSpPr>
          <p:nvPr>
            <p:ph type="title"/>
          </p:nvPr>
        </p:nvSpPr>
        <p:spPr/>
        <p:txBody>
          <a:bodyPr/>
          <a:lstStyle/>
          <a:p>
            <a:r>
              <a:rPr lang="en-US" altLang="en-US" smtClean="0"/>
              <a:t>Growth Modeling</a:t>
            </a:r>
          </a:p>
        </p:txBody>
      </p:sp>
      <p:sp>
        <p:nvSpPr>
          <p:cNvPr id="312326" name="Rectangle 3"/>
          <p:cNvSpPr>
            <a:spLocks noGrp="1" noChangeArrowheads="1"/>
          </p:cNvSpPr>
          <p:nvPr>
            <p:ph type="body" idx="1"/>
          </p:nvPr>
        </p:nvSpPr>
        <p:spPr/>
        <p:txBody>
          <a:bodyPr/>
          <a:lstStyle/>
          <a:p>
            <a:r>
              <a:rPr lang="en-US" altLang="en-US" dirty="0" smtClean="0"/>
              <a:t>Exercise 3:  Conduct a growth modeling analysis.</a:t>
            </a:r>
          </a:p>
          <a:p>
            <a:pPr lvl="1"/>
            <a:r>
              <a:rPr lang="en-US" altLang="en-US" dirty="0" smtClean="0"/>
              <a:t>If time permits, show how to combine two DVs into one analysis (see notes below)</a:t>
            </a:r>
          </a:p>
        </p:txBody>
      </p:sp>
    </p:spTree>
    <p:extLst>
      <p:ext uri="{BB962C8B-B14F-4D97-AF65-F5344CB8AC3E}">
        <p14:creationId xmlns:p14="http://schemas.microsoft.com/office/powerpoint/2010/main" val="299284311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p>
            <a:pPr>
              <a:defRPr/>
            </a:pPr>
            <a:fld id="{BB29618B-D395-4622-9304-B7F21BBA54E8}" type="slidenum">
              <a:rPr lang="en-US"/>
              <a:pPr>
                <a:defRPr/>
              </a:pPr>
              <a:t>91</a:t>
            </a:fld>
            <a:endParaRPr lang="en-US"/>
          </a:p>
        </p:txBody>
      </p:sp>
      <p:sp>
        <p:nvSpPr>
          <p:cNvPr id="202757" name="Rectangle 2"/>
          <p:cNvSpPr>
            <a:spLocks noGrp="1" noChangeArrowheads="1"/>
          </p:cNvSpPr>
          <p:nvPr>
            <p:ph type="ctrTitle"/>
          </p:nvPr>
        </p:nvSpPr>
        <p:spPr>
          <a:xfrm>
            <a:off x="685800" y="2286000"/>
            <a:ext cx="7772400" cy="1143000"/>
          </a:xfrm>
        </p:spPr>
        <p:txBody>
          <a:bodyPr/>
          <a:lstStyle/>
          <a:p>
            <a:r>
              <a:rPr lang="en-US" altLang="en-US" dirty="0" smtClean="0"/>
              <a:t>Part III</a:t>
            </a:r>
          </a:p>
        </p:txBody>
      </p:sp>
      <p:sp>
        <p:nvSpPr>
          <p:cNvPr id="202758" name="Rectangle 3"/>
          <p:cNvSpPr>
            <a:spLocks noGrp="1" noChangeArrowheads="1"/>
          </p:cNvSpPr>
          <p:nvPr>
            <p:ph type="subTitle" idx="1"/>
          </p:nvPr>
        </p:nvSpPr>
        <p:spPr/>
        <p:txBody>
          <a:bodyPr/>
          <a:lstStyle/>
          <a:p>
            <a:r>
              <a:rPr lang="en-US" altLang="en-US" dirty="0" smtClean="0"/>
              <a:t>Discontinuous Growth Models</a:t>
            </a:r>
          </a:p>
        </p:txBody>
      </p:sp>
    </p:spTree>
    <p:extLst>
      <p:ext uri="{BB962C8B-B14F-4D97-AF65-F5344CB8AC3E}">
        <p14:creationId xmlns:p14="http://schemas.microsoft.com/office/powerpoint/2010/main" val="159868630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2048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DE6BBA0C-70BB-45F4-AA28-38991B93494A}" type="slidenum">
              <a:rPr lang="en-US" altLang="en-US" sz="1000"/>
              <a:pPr>
                <a:spcBef>
                  <a:spcPct val="0"/>
                </a:spcBef>
                <a:buFontTx/>
                <a:buNone/>
              </a:pPr>
              <a:t>92</a:t>
            </a:fld>
            <a:endParaRPr lang="en-US" altLang="en-US" sz="1000"/>
          </a:p>
        </p:txBody>
      </p:sp>
      <p:sp>
        <p:nvSpPr>
          <p:cNvPr id="20485" name="Rectangle 4"/>
          <p:cNvSpPr>
            <a:spLocks noGrp="1" noChangeArrowheads="1"/>
          </p:cNvSpPr>
          <p:nvPr>
            <p:ph type="title"/>
          </p:nvPr>
        </p:nvSpPr>
        <p:spPr/>
        <p:txBody>
          <a:bodyPr/>
          <a:lstStyle/>
          <a:p>
            <a:r>
              <a:rPr lang="en-US" altLang="en-US" smtClean="0"/>
              <a:t>Discontinuous Growth Models</a:t>
            </a:r>
          </a:p>
        </p:txBody>
      </p:sp>
      <p:sp>
        <p:nvSpPr>
          <p:cNvPr id="20486" name="Rectangle 5"/>
          <p:cNvSpPr>
            <a:spLocks noGrp="1" noChangeArrowheads="1"/>
          </p:cNvSpPr>
          <p:nvPr>
            <p:ph type="body" idx="1"/>
          </p:nvPr>
        </p:nvSpPr>
        <p:spPr/>
        <p:txBody>
          <a:bodyPr/>
          <a:lstStyle/>
          <a:p>
            <a:r>
              <a:rPr lang="en-US" altLang="en-US" smtClean="0"/>
              <a:t>Allows one to build upon traditional growth models to incorporate events associated with abrupt changes</a:t>
            </a:r>
          </a:p>
          <a:p>
            <a:pPr lvl="1"/>
            <a:r>
              <a:rPr lang="en-US" altLang="en-US" smtClean="0"/>
              <a:t>Unanticipated events such as financial shocks (State-level GDP and the Great Recession)</a:t>
            </a:r>
          </a:p>
          <a:p>
            <a:pPr lvl="1"/>
            <a:r>
              <a:rPr lang="en-US" altLang="en-US" smtClean="0"/>
              <a:t>Anticipated events in field data collections (measuring sleep in different settings)</a:t>
            </a:r>
          </a:p>
          <a:p>
            <a:pPr lvl="1"/>
            <a:r>
              <a:rPr lang="en-US" altLang="en-US" smtClean="0"/>
              <a:t>Anticipated events in laboratory experiments (adaptability and the task-change paradigm)</a:t>
            </a:r>
          </a:p>
          <a:p>
            <a:pPr lvl="1"/>
            <a:endParaRPr lang="en-US" altLang="en-US" smtClean="0"/>
          </a:p>
          <a:p>
            <a:pPr lvl="1"/>
            <a:endParaRPr lang="en-US" altLang="en-US" smtClean="0"/>
          </a:p>
        </p:txBody>
      </p:sp>
    </p:spTree>
    <p:extLst>
      <p:ext uri="{BB962C8B-B14F-4D97-AF65-F5344CB8AC3E}">
        <p14:creationId xmlns:p14="http://schemas.microsoft.com/office/powerpoint/2010/main" val="344820857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p:txBody>
          <a:bodyPr/>
          <a:lstStyle/>
          <a:p>
            <a:r>
              <a:rPr lang="en-US" altLang="en-US" smtClean="0"/>
              <a:t>State-Level GDP Change</a:t>
            </a:r>
          </a:p>
        </p:txBody>
      </p:sp>
      <p:sp>
        <p:nvSpPr>
          <p:cNvPr id="4"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21509"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994DB254-79FF-42A3-BD52-3E715F007BB7}" type="slidenum">
              <a:rPr lang="en-US" altLang="en-US" sz="1000"/>
              <a:pPr>
                <a:spcBef>
                  <a:spcPct val="0"/>
                </a:spcBef>
                <a:buFontTx/>
                <a:buNone/>
              </a:pPr>
              <a:t>93</a:t>
            </a:fld>
            <a:endParaRPr lang="en-US" altLang="en-US" sz="1000"/>
          </a:p>
        </p:txBody>
      </p:sp>
      <p:pic>
        <p:nvPicPr>
          <p:cNvPr id="215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5" y="760413"/>
            <a:ext cx="7954963" cy="560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17267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2"/>
          <p:cNvGraphicFramePr>
            <a:graphicFrameLocks noChangeAspect="1"/>
          </p:cNvGraphicFramePr>
          <p:nvPr/>
        </p:nvGraphicFramePr>
        <p:xfrm>
          <a:off x="962025" y="1014413"/>
          <a:ext cx="7243763" cy="5394325"/>
        </p:xfrm>
        <a:graphic>
          <a:graphicData uri="http://schemas.openxmlformats.org/presentationml/2006/ole">
            <mc:AlternateContent xmlns:mc="http://schemas.openxmlformats.org/markup-compatibility/2006">
              <mc:Choice xmlns:v="urn:schemas-microsoft-com:vml" Requires="v">
                <p:oleObj spid="_x0000_s269392" r:id="rId4" imgW="7242676" imgH="5389331" progId="Excel.Chart.8">
                  <p:embed/>
                </p:oleObj>
              </mc:Choice>
              <mc:Fallback>
                <p:oleObj r:id="rId4" imgW="7242676" imgH="5389331"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025" y="1014413"/>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1" name="Rectangle 3"/>
          <p:cNvSpPr>
            <a:spLocks noGrp="1" noChangeArrowheads="1"/>
          </p:cNvSpPr>
          <p:nvPr>
            <p:ph type="title"/>
          </p:nvPr>
        </p:nvSpPr>
        <p:spPr/>
        <p:txBody>
          <a:bodyPr/>
          <a:lstStyle/>
          <a:p>
            <a:r>
              <a:rPr lang="en-US" altLang="en-US" smtClean="0"/>
              <a:t>State-Level GDP Change</a:t>
            </a:r>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
        <p:nvSpPr>
          <p:cNvPr id="4" name="Slide Number Placeholder 3"/>
          <p:cNvSpPr>
            <a:spLocks noGrp="1"/>
          </p:cNvSpPr>
          <p:nvPr>
            <p:ph type="sldNum" sz="quarter" idx="12"/>
          </p:nvPr>
        </p:nvSpPr>
        <p:spPr/>
        <p:txBody>
          <a:bodyPr/>
          <a:lstStyle/>
          <a:p>
            <a:pPr>
              <a:defRPr/>
            </a:pPr>
            <a:fld id="{F47C902F-E146-4E0D-B065-520C146C0C24}" type="slidenum">
              <a:rPr lang="en-US" smtClean="0"/>
              <a:pPr>
                <a:defRPr/>
              </a:pPr>
              <a:t>94</a:t>
            </a:fld>
            <a:endParaRPr lang="en-US"/>
          </a:p>
        </p:txBody>
      </p:sp>
    </p:spTree>
    <p:extLst>
      <p:ext uri="{BB962C8B-B14F-4D97-AF65-F5344CB8AC3E}">
        <p14:creationId xmlns:p14="http://schemas.microsoft.com/office/powerpoint/2010/main" val="132375992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p:cNvGraphicFramePr>
            <a:graphicFrameLocks noChangeAspect="1"/>
          </p:cNvGraphicFramePr>
          <p:nvPr/>
        </p:nvGraphicFramePr>
        <p:xfrm>
          <a:off x="962025" y="1014413"/>
          <a:ext cx="7243763" cy="5394325"/>
        </p:xfrm>
        <a:graphic>
          <a:graphicData uri="http://schemas.openxmlformats.org/presentationml/2006/ole">
            <mc:AlternateContent xmlns:mc="http://schemas.openxmlformats.org/markup-compatibility/2006">
              <mc:Choice xmlns:v="urn:schemas-microsoft-com:vml" Requires="v">
                <p:oleObj spid="_x0000_s270416" r:id="rId4" imgW="7242676" imgH="5389331" progId="Excel.Chart.8">
                  <p:embed/>
                </p:oleObj>
              </mc:Choice>
              <mc:Fallback>
                <p:oleObj r:id="rId4" imgW="7242676" imgH="5389331"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025" y="1014413"/>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5" name="Rectangle 3"/>
          <p:cNvSpPr>
            <a:spLocks noGrp="1" noChangeArrowheads="1"/>
          </p:cNvSpPr>
          <p:nvPr>
            <p:ph type="title"/>
          </p:nvPr>
        </p:nvSpPr>
        <p:spPr/>
        <p:txBody>
          <a:bodyPr/>
          <a:lstStyle/>
          <a:p>
            <a:r>
              <a:rPr lang="en-US" altLang="en-US" smtClean="0"/>
              <a:t>State-Level GDP Change</a:t>
            </a:r>
          </a:p>
        </p:txBody>
      </p:sp>
      <p:cxnSp>
        <p:nvCxnSpPr>
          <p:cNvPr id="23556" name="Straight Connector 3"/>
          <p:cNvCxnSpPr>
            <a:cxnSpLocks noChangeShapeType="1"/>
          </p:cNvCxnSpPr>
          <p:nvPr/>
        </p:nvCxnSpPr>
        <p:spPr bwMode="auto">
          <a:xfrm flipV="1">
            <a:off x="2941638" y="2522538"/>
            <a:ext cx="4440237" cy="2236787"/>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ight Arrow 5"/>
          <p:cNvSpPr/>
          <p:nvPr/>
        </p:nvSpPr>
        <p:spPr bwMode="auto">
          <a:xfrm rot="16200000">
            <a:off x="3899694" y="4453731"/>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7" name="Right Arrow 6"/>
          <p:cNvSpPr/>
          <p:nvPr/>
        </p:nvSpPr>
        <p:spPr bwMode="auto">
          <a:xfrm rot="16200000">
            <a:off x="6795294" y="3277394"/>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8" name="Right Arrow 7"/>
          <p:cNvSpPr/>
          <p:nvPr/>
        </p:nvSpPr>
        <p:spPr bwMode="auto">
          <a:xfrm rot="10800000">
            <a:off x="6280150" y="3087688"/>
            <a:ext cx="495300" cy="115887"/>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
        <p:nvSpPr>
          <p:cNvPr id="4" name="Slide Number Placeholder 3"/>
          <p:cNvSpPr>
            <a:spLocks noGrp="1"/>
          </p:cNvSpPr>
          <p:nvPr>
            <p:ph type="sldNum" sz="quarter" idx="12"/>
          </p:nvPr>
        </p:nvSpPr>
        <p:spPr/>
        <p:txBody>
          <a:bodyPr/>
          <a:lstStyle/>
          <a:p>
            <a:pPr>
              <a:defRPr/>
            </a:pPr>
            <a:fld id="{F47C902F-E146-4E0D-B065-520C146C0C24}" type="slidenum">
              <a:rPr lang="en-US" smtClean="0"/>
              <a:pPr>
                <a:defRPr/>
              </a:pPr>
              <a:t>95</a:t>
            </a:fld>
            <a:endParaRPr lang="en-US"/>
          </a:p>
        </p:txBody>
      </p:sp>
    </p:spTree>
    <p:extLst>
      <p:ext uri="{BB962C8B-B14F-4D97-AF65-F5344CB8AC3E}">
        <p14:creationId xmlns:p14="http://schemas.microsoft.com/office/powerpoint/2010/main" val="362190465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ChangeAspect="1"/>
          </p:cNvGraphicFramePr>
          <p:nvPr/>
        </p:nvGraphicFramePr>
        <p:xfrm>
          <a:off x="962025" y="1014413"/>
          <a:ext cx="7243763" cy="5394325"/>
        </p:xfrm>
        <a:graphic>
          <a:graphicData uri="http://schemas.openxmlformats.org/presentationml/2006/ole">
            <mc:AlternateContent xmlns:mc="http://schemas.openxmlformats.org/markup-compatibility/2006">
              <mc:Choice xmlns:v="urn:schemas-microsoft-com:vml" Requires="v">
                <p:oleObj spid="_x0000_s271440" r:id="rId4" imgW="7242676" imgH="5389331" progId="Excel.Chart.8">
                  <p:embed/>
                </p:oleObj>
              </mc:Choice>
              <mc:Fallback>
                <p:oleObj r:id="rId4" imgW="7242676" imgH="5389331"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025" y="1014413"/>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79" name="Rectangle 3"/>
          <p:cNvSpPr>
            <a:spLocks noGrp="1" noChangeArrowheads="1"/>
          </p:cNvSpPr>
          <p:nvPr>
            <p:ph type="title"/>
          </p:nvPr>
        </p:nvSpPr>
        <p:spPr/>
        <p:txBody>
          <a:bodyPr/>
          <a:lstStyle/>
          <a:p>
            <a:r>
              <a:rPr lang="en-US" altLang="en-US" smtClean="0"/>
              <a:t>State-Level GDP Change</a:t>
            </a:r>
          </a:p>
        </p:txBody>
      </p:sp>
      <p:cxnSp>
        <p:nvCxnSpPr>
          <p:cNvPr id="24580" name="Straight Connector 3"/>
          <p:cNvCxnSpPr>
            <a:cxnSpLocks noChangeShapeType="1"/>
          </p:cNvCxnSpPr>
          <p:nvPr/>
        </p:nvCxnSpPr>
        <p:spPr bwMode="auto">
          <a:xfrm flipV="1">
            <a:off x="2941638" y="2522538"/>
            <a:ext cx="4440237" cy="2236787"/>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ight Arrow 5"/>
          <p:cNvSpPr/>
          <p:nvPr/>
        </p:nvSpPr>
        <p:spPr bwMode="auto">
          <a:xfrm rot="16200000">
            <a:off x="3899694" y="4453731"/>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7" name="Right Arrow 6"/>
          <p:cNvSpPr/>
          <p:nvPr/>
        </p:nvSpPr>
        <p:spPr bwMode="auto">
          <a:xfrm rot="16200000">
            <a:off x="6795294" y="3277394"/>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8" name="Right Arrow 7"/>
          <p:cNvSpPr/>
          <p:nvPr/>
        </p:nvSpPr>
        <p:spPr bwMode="auto">
          <a:xfrm rot="10800000">
            <a:off x="6280150" y="3087688"/>
            <a:ext cx="495300" cy="115887"/>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24584" name="Rectangle 2"/>
          <p:cNvSpPr>
            <a:spLocks noChangeArrowheads="1"/>
          </p:cNvSpPr>
          <p:nvPr/>
        </p:nvSpPr>
        <p:spPr bwMode="auto">
          <a:xfrm>
            <a:off x="300038" y="1041400"/>
            <a:ext cx="5522912" cy="2892425"/>
          </a:xfrm>
          <a:prstGeom prst="rect">
            <a:avLst/>
          </a:prstGeom>
          <a:solidFill>
            <a:schemeClr val="bg1">
              <a:alpha val="9803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8D051C"/>
                </a:solidFill>
              </a:rPr>
              <a:t>Questions we can ask</a:t>
            </a:r>
          </a:p>
          <a:p>
            <a:pPr eaLnBrk="1" hangingPunct="1">
              <a:spcBef>
                <a:spcPct val="0"/>
              </a:spcBef>
              <a:buFontTx/>
              <a:buNone/>
            </a:pPr>
            <a:endParaRPr lang="en-US" altLang="en-US" sz="1800">
              <a:solidFill>
                <a:srgbClr val="8D051C"/>
              </a:solidFill>
            </a:endParaRPr>
          </a:p>
          <a:p>
            <a:pPr eaLnBrk="1" hangingPunct="1">
              <a:spcBef>
                <a:spcPct val="0"/>
              </a:spcBef>
              <a:buFontTx/>
              <a:buNone/>
            </a:pPr>
            <a:r>
              <a:rPr lang="en-US" altLang="en-US" sz="1800">
                <a:solidFill>
                  <a:srgbClr val="8D051C"/>
                </a:solidFill>
              </a:rPr>
              <a:t>1.  What is the overall pattern (pre-transition slope, transition change, post-transition slope) over time?</a:t>
            </a:r>
          </a:p>
          <a:p>
            <a:pPr eaLnBrk="1" hangingPunct="1">
              <a:spcBef>
                <a:spcPct val="0"/>
              </a:spcBef>
              <a:buFontTx/>
              <a:buNone/>
            </a:pPr>
            <a:r>
              <a:rPr lang="en-US" altLang="en-US" sz="1800">
                <a:solidFill>
                  <a:srgbClr val="8D051C"/>
                </a:solidFill>
              </a:rPr>
              <a:t>2.  Are there differences in overall levels of GDP (intercept)?</a:t>
            </a:r>
          </a:p>
          <a:p>
            <a:pPr eaLnBrk="1" hangingPunct="1">
              <a:spcBef>
                <a:spcPct val="0"/>
              </a:spcBef>
              <a:buFontTx/>
              <a:buNone/>
            </a:pPr>
            <a:r>
              <a:rPr lang="en-US" altLang="en-US" sz="1800">
                <a:solidFill>
                  <a:srgbClr val="8D051C"/>
                </a:solidFill>
              </a:rPr>
              <a:t>3.  Do States differ on pre-transition slopes, transition change, post-transition slopes?</a:t>
            </a:r>
          </a:p>
          <a:p>
            <a:pPr eaLnBrk="1" hangingPunct="1">
              <a:spcBef>
                <a:spcPct val="0"/>
              </a:spcBef>
              <a:buFontTx/>
              <a:buNone/>
            </a:pPr>
            <a:r>
              <a:rPr lang="en-US" altLang="en-US" sz="1800">
                <a:solidFill>
                  <a:srgbClr val="8D051C"/>
                </a:solidFill>
              </a:rPr>
              <a:t>4.  What State-level variables predict pre-transition slope, transition change, post-transition slope?</a:t>
            </a:r>
          </a:p>
        </p:txBody>
      </p:sp>
      <p:sp>
        <p:nvSpPr>
          <p:cNvPr id="2" name="Date Placeholder 1"/>
          <p:cNvSpPr>
            <a:spLocks noGrp="1"/>
          </p:cNvSpPr>
          <p:nvPr>
            <p:ph type="dt" sz="half" idx="10"/>
          </p:nvPr>
        </p:nvSpPr>
        <p:spPr/>
        <p:txBody>
          <a:bodyPr/>
          <a:lstStyle/>
          <a:p>
            <a:pPr>
              <a:defRPr/>
            </a:pPr>
            <a:r>
              <a:rPr lang="en-US" smtClean="0"/>
              <a:t>May 30, 2015 Version</a:t>
            </a:r>
            <a:endParaRPr lang="en-US">
              <a:latin typeface="Times New Roman" pitchFamily="18" charset="0"/>
            </a:endParaRP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
        <p:nvSpPr>
          <p:cNvPr id="4" name="Slide Number Placeholder 3"/>
          <p:cNvSpPr>
            <a:spLocks noGrp="1"/>
          </p:cNvSpPr>
          <p:nvPr>
            <p:ph type="sldNum" sz="quarter" idx="12"/>
          </p:nvPr>
        </p:nvSpPr>
        <p:spPr/>
        <p:txBody>
          <a:bodyPr/>
          <a:lstStyle/>
          <a:p>
            <a:pPr>
              <a:defRPr/>
            </a:pPr>
            <a:fld id="{F47C902F-E146-4E0D-B065-520C146C0C24}" type="slidenum">
              <a:rPr lang="en-US" smtClean="0"/>
              <a:pPr>
                <a:defRPr/>
              </a:pPr>
              <a:t>96</a:t>
            </a:fld>
            <a:endParaRPr lang="en-US"/>
          </a:p>
        </p:txBody>
      </p:sp>
    </p:spTree>
    <p:extLst>
      <p:ext uri="{BB962C8B-B14F-4D97-AF65-F5344CB8AC3E}">
        <p14:creationId xmlns:p14="http://schemas.microsoft.com/office/powerpoint/2010/main" val="159260188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2560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21E9F625-C3D0-41E4-B7B1-71DECC849F6E}" type="slidenum">
              <a:rPr lang="en-US" altLang="en-US" sz="1000"/>
              <a:pPr>
                <a:spcBef>
                  <a:spcPct val="0"/>
                </a:spcBef>
                <a:buFontTx/>
                <a:buNone/>
              </a:pPr>
              <a:t>97</a:t>
            </a:fld>
            <a:endParaRPr lang="en-US" altLang="en-US" sz="1000"/>
          </a:p>
        </p:txBody>
      </p:sp>
      <p:sp>
        <p:nvSpPr>
          <p:cNvPr id="25605" name="Rectangle 2"/>
          <p:cNvSpPr>
            <a:spLocks noGrp="1" noChangeArrowheads="1"/>
          </p:cNvSpPr>
          <p:nvPr>
            <p:ph type="title"/>
          </p:nvPr>
        </p:nvSpPr>
        <p:spPr/>
        <p:txBody>
          <a:bodyPr/>
          <a:lstStyle/>
          <a:p>
            <a:r>
              <a:rPr lang="en-US" altLang="en-US" smtClean="0"/>
              <a:t>Sleep Example</a:t>
            </a:r>
          </a:p>
        </p:txBody>
      </p:sp>
      <p:graphicFrame>
        <p:nvGraphicFramePr>
          <p:cNvPr id="25606" name="Object 11"/>
          <p:cNvGraphicFramePr>
            <a:graphicFrameLocks noGrp="1" noChangeAspect="1"/>
          </p:cNvGraphicFramePr>
          <p:nvPr>
            <p:ph idx="1"/>
          </p:nvPr>
        </p:nvGraphicFramePr>
        <p:xfrm>
          <a:off x="1101725" y="1087438"/>
          <a:ext cx="6962775" cy="4826000"/>
        </p:xfrm>
        <a:graphic>
          <a:graphicData uri="http://schemas.openxmlformats.org/presentationml/2006/ole">
            <mc:AlternateContent xmlns:mc="http://schemas.openxmlformats.org/markup-compatibility/2006">
              <mc:Choice xmlns:v="urn:schemas-microsoft-com:vml" Requires="v">
                <p:oleObj spid="_x0000_s272464" name="Chart" r:id="rId3" imgW="7448499" imgH="5162378" progId="MSGraph.Chart.8">
                  <p:embed/>
                </p:oleObj>
              </mc:Choice>
              <mc:Fallback>
                <p:oleObj name="Chart" r:id="rId3" imgW="7448499" imgH="5162378" progId="MSGraph.Chart.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25" y="1087438"/>
                        <a:ext cx="6962775" cy="482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7" name="Rectangle 12"/>
          <p:cNvSpPr>
            <a:spLocks noChangeArrowheads="1"/>
          </p:cNvSpPr>
          <p:nvPr/>
        </p:nvSpPr>
        <p:spPr bwMode="auto">
          <a:xfrm>
            <a:off x="2097088" y="5883275"/>
            <a:ext cx="5581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buFontTx/>
              <a:buNone/>
            </a:pPr>
            <a:r>
              <a:rPr lang="en-US" altLang="en-US" sz="1800"/>
              <a:t>Bliese, McGurk, Thomas, Balkin &amp; Wesensten (2007)</a:t>
            </a:r>
          </a:p>
        </p:txBody>
      </p:sp>
    </p:spTree>
    <p:extLst>
      <p:ext uri="{BB962C8B-B14F-4D97-AF65-F5344CB8AC3E}">
        <p14:creationId xmlns:p14="http://schemas.microsoft.com/office/powerpoint/2010/main" val="123814232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3"/>
          <p:cNvSpPr>
            <a:spLocks noGrp="1"/>
          </p:cNvSpPr>
          <p:nvPr>
            <p:ph type="ftr" sz="quarter" idx="11"/>
          </p:nvPr>
        </p:nvSpPr>
        <p:spPr/>
        <p:txBody>
          <a:bodyPr/>
          <a:lstStyle/>
          <a:p>
            <a:pPr>
              <a:defRPr/>
            </a:pPr>
            <a:r>
              <a:rPr lang="en-US"/>
              <a:t>Copyright Paul D. Bliese</a:t>
            </a:r>
          </a:p>
        </p:txBody>
      </p:sp>
      <p:sp>
        <p:nvSpPr>
          <p:cNvPr id="26628"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2148C357-6298-4D81-A4D7-1DE9FEDE1DD9}" type="slidenum">
              <a:rPr lang="en-US" altLang="en-US" sz="1000"/>
              <a:pPr>
                <a:spcBef>
                  <a:spcPct val="0"/>
                </a:spcBef>
                <a:buFontTx/>
                <a:buNone/>
              </a:pPr>
              <a:t>98</a:t>
            </a:fld>
            <a:endParaRPr lang="en-US" altLang="en-US" sz="1000"/>
          </a:p>
        </p:txBody>
      </p:sp>
      <p:graphicFrame>
        <p:nvGraphicFramePr>
          <p:cNvPr id="26629" name="Object 2"/>
          <p:cNvGraphicFramePr>
            <a:graphicFrameLocks noChangeAspect="1"/>
          </p:cNvGraphicFramePr>
          <p:nvPr/>
        </p:nvGraphicFramePr>
        <p:xfrm>
          <a:off x="1400175" y="1454150"/>
          <a:ext cx="6054725" cy="4043363"/>
        </p:xfrm>
        <a:graphic>
          <a:graphicData uri="http://schemas.openxmlformats.org/presentationml/2006/ole">
            <mc:AlternateContent xmlns:mc="http://schemas.openxmlformats.org/markup-compatibility/2006">
              <mc:Choice xmlns:v="urn:schemas-microsoft-com:vml" Requires="v">
                <p:oleObj spid="_x0000_s273488" name="Chart" r:id="rId4" imgW="5791110" imgH="3867210" progId="MSGraph.Chart.8">
                  <p:embed followColorScheme="full"/>
                </p:oleObj>
              </mc:Choice>
              <mc:Fallback>
                <p:oleObj name="Chart" r:id="rId4" imgW="5791110" imgH="3867210" progId="MSGraph.Chart.8">
                  <p:embed followColorScheme="full"/>
                  <p:pic>
                    <p:nvPicPr>
                      <p:cNvPr id="0" name=""/>
                      <p:cNvPicPr>
                        <a:picLocks noChangeAspect="1" noChangeArrowheads="1"/>
                      </p:cNvPicPr>
                      <p:nvPr/>
                    </p:nvPicPr>
                    <p:blipFill>
                      <a:blip r:embed="rId5"/>
                      <a:srcRect/>
                      <a:stretch>
                        <a:fillRect/>
                      </a:stretch>
                    </p:blipFill>
                    <p:spPr bwMode="auto">
                      <a:xfrm>
                        <a:off x="1400175" y="1454150"/>
                        <a:ext cx="6054725"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0" name="Rectangle 3"/>
          <p:cNvSpPr>
            <a:spLocks noGrp="1" noChangeArrowheads="1"/>
          </p:cNvSpPr>
          <p:nvPr>
            <p:ph type="title"/>
          </p:nvPr>
        </p:nvSpPr>
        <p:spPr/>
        <p:txBody>
          <a:bodyPr/>
          <a:lstStyle/>
          <a:p>
            <a:r>
              <a:rPr lang="en-US" altLang="en-US" smtClean="0"/>
              <a:t>Adaptability &amp; Task-Change Paradigm</a:t>
            </a:r>
          </a:p>
        </p:txBody>
      </p:sp>
      <p:sp>
        <p:nvSpPr>
          <p:cNvPr id="26631" name="Rectangle 4"/>
          <p:cNvSpPr>
            <a:spLocks noChangeArrowheads="1"/>
          </p:cNvSpPr>
          <p:nvPr/>
        </p:nvSpPr>
        <p:spPr bwMode="auto">
          <a:xfrm>
            <a:off x="3765550" y="5851525"/>
            <a:ext cx="2317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a:solidFill>
                  <a:schemeClr val="tx2"/>
                </a:solidFill>
              </a:rPr>
              <a:t>Lang &amp; Bliese (2009)</a:t>
            </a:r>
          </a:p>
        </p:txBody>
      </p:sp>
    </p:spTree>
    <p:extLst>
      <p:ext uri="{BB962C8B-B14F-4D97-AF65-F5344CB8AC3E}">
        <p14:creationId xmlns:p14="http://schemas.microsoft.com/office/powerpoint/2010/main" val="69201817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smtClean="0"/>
              <a:t>May 30, 2015 Version</a:t>
            </a:r>
            <a:endParaRPr lang="en-US">
              <a:latin typeface="Times New Roman" pitchFamily="18" charset="0"/>
            </a:endParaRPr>
          </a:p>
        </p:txBody>
      </p:sp>
      <p:sp>
        <p:nvSpPr>
          <p:cNvPr id="6" name="Footer Placeholder 3"/>
          <p:cNvSpPr>
            <a:spLocks noGrp="1"/>
          </p:cNvSpPr>
          <p:nvPr>
            <p:ph type="ftr" sz="quarter" idx="11"/>
          </p:nvPr>
        </p:nvSpPr>
        <p:spPr/>
        <p:txBody>
          <a:bodyPr/>
          <a:lstStyle/>
          <a:p>
            <a:pPr>
              <a:defRPr/>
            </a:pPr>
            <a:r>
              <a:rPr lang="en-US"/>
              <a:t>Copyright Paul D. Bliese</a:t>
            </a:r>
          </a:p>
        </p:txBody>
      </p:sp>
      <p:sp>
        <p:nvSpPr>
          <p:cNvPr id="27652"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42BD12BA-2E72-4A8D-BBC7-D667E1DA0216}" type="slidenum">
              <a:rPr lang="en-US" altLang="en-US" sz="1000"/>
              <a:pPr>
                <a:spcBef>
                  <a:spcPct val="0"/>
                </a:spcBef>
                <a:buFontTx/>
                <a:buNone/>
              </a:pPr>
              <a:t>99</a:t>
            </a:fld>
            <a:endParaRPr lang="en-US" altLang="en-US" sz="1000"/>
          </a:p>
        </p:txBody>
      </p:sp>
      <p:sp>
        <p:nvSpPr>
          <p:cNvPr id="27653" name="Rectangle 4"/>
          <p:cNvSpPr>
            <a:spLocks noGrp="1" noChangeArrowheads="1"/>
          </p:cNvSpPr>
          <p:nvPr>
            <p:ph type="title"/>
          </p:nvPr>
        </p:nvSpPr>
        <p:spPr/>
        <p:txBody>
          <a:bodyPr/>
          <a:lstStyle/>
          <a:p>
            <a:r>
              <a:rPr lang="en-US" altLang="en-US" smtClean="0"/>
              <a:t>Banking Sleep</a:t>
            </a:r>
          </a:p>
        </p:txBody>
      </p:sp>
      <p:pic>
        <p:nvPicPr>
          <p:cNvPr id="27654"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5863" y="1806575"/>
            <a:ext cx="630237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Rectangle 13"/>
          <p:cNvSpPr>
            <a:spLocks noChangeArrowheads="1"/>
          </p:cNvSpPr>
          <p:nvPr/>
        </p:nvSpPr>
        <p:spPr bwMode="auto">
          <a:xfrm>
            <a:off x="2725738" y="5900738"/>
            <a:ext cx="437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a:solidFill>
                  <a:schemeClr val="tx2"/>
                </a:solidFill>
              </a:rPr>
              <a:t>Rupp, Wesensten, Bliese &amp; Balkin (2009)</a:t>
            </a:r>
          </a:p>
        </p:txBody>
      </p:sp>
    </p:spTree>
    <p:extLst>
      <p:ext uri="{BB962C8B-B14F-4D97-AF65-F5344CB8AC3E}">
        <p14:creationId xmlns:p14="http://schemas.microsoft.com/office/powerpoint/2010/main" val="3879950423"/>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59728</TotalTime>
  <Words>28631</Words>
  <Application>Microsoft Office PowerPoint</Application>
  <PresentationFormat>On-screen Show (4:3)</PresentationFormat>
  <Paragraphs>5779</Paragraphs>
  <Slides>372</Slides>
  <Notes>92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5</vt:i4>
      </vt:variant>
      <vt:variant>
        <vt:lpstr>Slide Titles</vt:lpstr>
      </vt:variant>
      <vt:variant>
        <vt:i4>372</vt:i4>
      </vt:variant>
    </vt:vector>
  </HeadingPairs>
  <TitlesOfParts>
    <vt:vector size="384" baseType="lpstr">
      <vt:lpstr>Arial</vt:lpstr>
      <vt:lpstr>Calibri</vt:lpstr>
      <vt:lpstr>Courier New</vt:lpstr>
      <vt:lpstr>Symbol</vt:lpstr>
      <vt:lpstr>Times New Roman</vt:lpstr>
      <vt:lpstr>Wingdings</vt:lpstr>
      <vt:lpstr>Default Design</vt:lpstr>
      <vt:lpstr>Document</vt:lpstr>
      <vt:lpstr>Chart</vt:lpstr>
      <vt:lpstr>Worksheet</vt:lpstr>
      <vt:lpstr>Microsoft Excel Chart</vt:lpstr>
      <vt:lpstr>Graph Sheet</vt:lpstr>
      <vt:lpstr>Advanced Mixed-Effects Analyses  Presented at CARMA June 9-11, 2016   Paul D. Bliese</vt:lpstr>
      <vt:lpstr>Introduction</vt:lpstr>
      <vt:lpstr>Course Overview</vt:lpstr>
      <vt:lpstr>Course Overview</vt:lpstr>
      <vt:lpstr>Course Outline</vt:lpstr>
      <vt:lpstr>Intro:  Basic Models</vt:lpstr>
      <vt:lpstr>Intro:  Model Context</vt:lpstr>
      <vt:lpstr>Intro:  Model Context</vt:lpstr>
      <vt:lpstr>Soldier Resiliency</vt:lpstr>
      <vt:lpstr>Intro:  Model Context and Time</vt:lpstr>
      <vt:lpstr>Intro:  Model Context and Time</vt:lpstr>
      <vt:lpstr>Intro:  Model Context and Time</vt:lpstr>
      <vt:lpstr>Adaptability &amp; Task-Change Paradigm</vt:lpstr>
      <vt:lpstr>Banking Sleep</vt:lpstr>
      <vt:lpstr>Intro:  Model Context</vt:lpstr>
      <vt:lpstr>Intro:  Account for variance</vt:lpstr>
      <vt:lpstr>Intro:  Account for Variance</vt:lpstr>
      <vt:lpstr>Intro:  Account for variance</vt:lpstr>
      <vt:lpstr>Intro:  Account for variance</vt:lpstr>
      <vt:lpstr>Intro:  Account for variance</vt:lpstr>
      <vt:lpstr>Case Study:  Account for Variance</vt:lpstr>
      <vt:lpstr>Data Structure</vt:lpstr>
      <vt:lpstr>Case Study:  Account for Variance</vt:lpstr>
      <vt:lpstr>Case Study:  Account for Variance</vt:lpstr>
      <vt:lpstr>Case Study:  Account for Variance</vt:lpstr>
      <vt:lpstr>Data Structure</vt:lpstr>
      <vt:lpstr>Case Study:  Account for Variance</vt:lpstr>
      <vt:lpstr>Case Study:  Account for Variance</vt:lpstr>
      <vt:lpstr>Case Study:  Account for Variance</vt:lpstr>
      <vt:lpstr>Intro:  Overall Summary</vt:lpstr>
      <vt:lpstr>Part I</vt:lpstr>
      <vt:lpstr>Introduction to R</vt:lpstr>
      <vt:lpstr>New York Times:  January 6, 2009</vt:lpstr>
      <vt:lpstr>Introduction to R</vt:lpstr>
      <vt:lpstr>Introduction to R</vt:lpstr>
      <vt:lpstr>Introduction to R</vt:lpstr>
      <vt:lpstr>Introduction to R</vt:lpstr>
      <vt:lpstr>Introduction to R</vt:lpstr>
      <vt:lpstr>Introduction to R</vt:lpstr>
      <vt:lpstr>Introduction to R</vt:lpstr>
      <vt:lpstr>Introduction to R</vt:lpstr>
      <vt:lpstr>Introduction to R</vt:lpstr>
      <vt:lpstr>Introduction to R</vt:lpstr>
      <vt:lpstr>Introduction to R</vt:lpstr>
      <vt:lpstr>Introduction to R</vt:lpstr>
      <vt:lpstr>Introduction to R</vt:lpstr>
      <vt:lpstr>Part II</vt:lpstr>
      <vt:lpstr>Purpose</vt:lpstr>
      <vt:lpstr>Outline</vt:lpstr>
      <vt:lpstr>Growth Modeling Defined</vt:lpstr>
      <vt:lpstr>Growth Modeling Defined</vt:lpstr>
      <vt:lpstr>Growth Modeling Defined</vt:lpstr>
      <vt:lpstr>Setting up the Data</vt:lpstr>
      <vt:lpstr>Setting up the Data (cont.)</vt:lpstr>
      <vt:lpstr>Setting up the Data (cont.)</vt:lpstr>
      <vt:lpstr>Setting up the Data (cont.)</vt:lpstr>
      <vt:lpstr>Growth Modeling Setup</vt:lpstr>
      <vt:lpstr>Modeling Steps</vt:lpstr>
      <vt:lpstr>Optimization</vt:lpstr>
      <vt:lpstr>Step 1 in Modeling</vt:lpstr>
      <vt:lpstr>Step 2 in Modeling</vt:lpstr>
      <vt:lpstr>Step 2 in Modeling</vt:lpstr>
      <vt:lpstr>Step 2 in Modeling</vt:lpstr>
      <vt:lpstr>Step 3 in Modeling</vt:lpstr>
      <vt:lpstr>Step 3 in Modeling</vt:lpstr>
      <vt:lpstr>Step 3 in Modeling</vt:lpstr>
      <vt:lpstr>Step 4 in Modeling</vt:lpstr>
      <vt:lpstr>Step 4 in Modeling</vt:lpstr>
      <vt:lpstr>Step 4 in Modeling</vt:lpstr>
      <vt:lpstr>Step 4 in Modeling</vt:lpstr>
      <vt:lpstr>Step 4 in Modeling</vt:lpstr>
      <vt:lpstr>Step 4 in Modeling</vt:lpstr>
      <vt:lpstr>Step 4 in Modeling</vt:lpstr>
      <vt:lpstr>Step 4 in Modeling</vt:lpstr>
      <vt:lpstr>Step 4 in Modeling</vt:lpstr>
      <vt:lpstr>Step 4 in Modeling</vt:lpstr>
      <vt:lpstr>Step 4 in Modeling</vt:lpstr>
      <vt:lpstr>Step 4 in Modeling</vt:lpstr>
      <vt:lpstr>Step 4 in Modeling</vt:lpstr>
      <vt:lpstr>Step 4 in Modeling</vt:lpstr>
      <vt:lpstr>Step 4 in Modeling</vt:lpstr>
      <vt:lpstr>Final Level-1 Model</vt:lpstr>
      <vt:lpstr>Level-2 Model</vt:lpstr>
      <vt:lpstr>Level-2 Model</vt:lpstr>
      <vt:lpstr>Level-2 Model</vt:lpstr>
      <vt:lpstr>Level-2 Model</vt:lpstr>
      <vt:lpstr>Level-2 Model</vt:lpstr>
      <vt:lpstr>Step Summary (part 1)</vt:lpstr>
      <vt:lpstr>Step Summary (part 2)</vt:lpstr>
      <vt:lpstr>Growth Modeling</vt:lpstr>
      <vt:lpstr>Part III</vt:lpstr>
      <vt:lpstr>Discontinuous Growth Models</vt:lpstr>
      <vt:lpstr>State-Level GDP Change</vt:lpstr>
      <vt:lpstr>State-Level GDP Change</vt:lpstr>
      <vt:lpstr>State-Level GDP Change</vt:lpstr>
      <vt:lpstr>State-Level GDP Change</vt:lpstr>
      <vt:lpstr>Sleep Example</vt:lpstr>
      <vt:lpstr>Adaptability &amp; Task-Change Paradigm</vt:lpstr>
      <vt:lpstr>Banking Sleep</vt:lpstr>
      <vt:lpstr>Firm Productivity: Great Recession</vt:lpstr>
      <vt:lpstr>Firm Productivity: Great Recession</vt:lpstr>
      <vt:lpstr>GDP Example</vt:lpstr>
      <vt:lpstr>Growth Modeling Setup</vt:lpstr>
      <vt:lpstr>Convert Data to Univariate Form</vt:lpstr>
      <vt:lpstr>gdp 1997-2011: Alabama</vt:lpstr>
      <vt:lpstr>Growth Modeling Setup</vt:lpstr>
      <vt:lpstr>Coding for discontinuity</vt:lpstr>
      <vt:lpstr>Coding for Discontinuity</vt:lpstr>
      <vt:lpstr>Make GDP more Manageable by Dividing by 1000</vt:lpstr>
      <vt:lpstr>State-Level GDP Change</vt:lpstr>
      <vt:lpstr>Create Time-Related Covariates</vt:lpstr>
      <vt:lpstr>16 States:  Linear</vt:lpstr>
      <vt:lpstr>Create Time-Related Covariates</vt:lpstr>
      <vt:lpstr>Create Time-Related Covariates</vt:lpstr>
      <vt:lpstr>Create Time-Related Covariates</vt:lpstr>
      <vt:lpstr>Create Time-Related Covariates</vt:lpstr>
      <vt:lpstr>Create Time-Related Covariates</vt:lpstr>
      <vt:lpstr>Creating Time-Related Covariates</vt:lpstr>
      <vt:lpstr>Analyzing and interpreting models </vt:lpstr>
      <vt:lpstr>Analyzing and Interpreting Models</vt:lpstr>
      <vt:lpstr>Model Building Steps</vt:lpstr>
      <vt:lpstr>Optimization</vt:lpstr>
      <vt:lpstr>Step 1:  ICC estimate</vt:lpstr>
      <vt:lpstr>Step 2 in Modeling</vt:lpstr>
      <vt:lpstr>Interpreting Step 2</vt:lpstr>
      <vt:lpstr>Create Time-Related Covariates</vt:lpstr>
      <vt:lpstr>Step 3:  Modeling State Variability</vt:lpstr>
      <vt:lpstr>State-Level GDP Change</vt:lpstr>
      <vt:lpstr>Step 3:  Modeling State Variability</vt:lpstr>
      <vt:lpstr>Step 4:  Testing for Autocorrelation</vt:lpstr>
      <vt:lpstr>Step 4:  Testing for Autocorrelation</vt:lpstr>
      <vt:lpstr>Step 4:  Testing for Autocorrelation</vt:lpstr>
      <vt:lpstr>Step 4:  Testing for Autocorrelation</vt:lpstr>
      <vt:lpstr>Steps 1 to 4</vt:lpstr>
      <vt:lpstr>Step 5:  Contrasting Alternative Models</vt:lpstr>
      <vt:lpstr>Step 5:  Contrasting Alternative Models</vt:lpstr>
      <vt:lpstr>State-Level GDP Change</vt:lpstr>
      <vt:lpstr>State-Level GDP Change</vt:lpstr>
      <vt:lpstr>Step 5:  Contrasting Alternative Models</vt:lpstr>
      <vt:lpstr>State-Level GDP Change</vt:lpstr>
      <vt:lpstr>State-Level GDP Change</vt:lpstr>
      <vt:lpstr>State-Level GDP Change</vt:lpstr>
      <vt:lpstr>Step 5:  Picking Alternative Models</vt:lpstr>
      <vt:lpstr>Step 5:  Picking Alternative Models</vt:lpstr>
      <vt:lpstr>Step 5:  Picking Alternative Models</vt:lpstr>
      <vt:lpstr>Step 5:  Picking Alternative Models</vt:lpstr>
      <vt:lpstr>Step 5 Exercise</vt:lpstr>
      <vt:lpstr>Step 6:  Adding Level-2 Predictors</vt:lpstr>
      <vt:lpstr>Step 6:  Modeling State Variability</vt:lpstr>
      <vt:lpstr>Visualizing State-Level Variability</vt:lpstr>
      <vt:lpstr>Step 6:  Modeling State Variability</vt:lpstr>
      <vt:lpstr>Step 6:  Modeling State Variability</vt:lpstr>
      <vt:lpstr>Step 6:  Modeling State Variability</vt:lpstr>
      <vt:lpstr>Step 6:  Modeling Variability in Time-Based Parameters</vt:lpstr>
      <vt:lpstr>Step 6:  Modeling Variability in Time-Based Parameters</vt:lpstr>
      <vt:lpstr>Step 6:  Modeling Variability in Time-Based Parameters</vt:lpstr>
      <vt:lpstr>Step 6: Predicted Versus Observed</vt:lpstr>
      <vt:lpstr>Step 6 Exercise</vt:lpstr>
      <vt:lpstr>Some Extensions</vt:lpstr>
      <vt:lpstr>Create Time-Related Covariates</vt:lpstr>
      <vt:lpstr>Interpreting Step 2</vt:lpstr>
      <vt:lpstr>Create Time-Related Covariates</vt:lpstr>
      <vt:lpstr>Examining Absolute Change</vt:lpstr>
      <vt:lpstr>Create Time-Related Covariates</vt:lpstr>
      <vt:lpstr>Interpreting Step 2</vt:lpstr>
      <vt:lpstr>Some Extensions</vt:lpstr>
      <vt:lpstr>Part IV</vt:lpstr>
      <vt:lpstr>Basic Mediation Model</vt:lpstr>
      <vt:lpstr>Baron and Kenny (1986)</vt:lpstr>
      <vt:lpstr>Baron and Kenny (1986) Alternatives</vt:lpstr>
      <vt:lpstr>Indirect Effect Tests</vt:lpstr>
      <vt:lpstr>Indirect Tests</vt:lpstr>
      <vt:lpstr>Indirect Tests</vt:lpstr>
      <vt:lpstr>Indirect Tests</vt:lpstr>
      <vt:lpstr>Indirect Test: The Bootstrap</vt:lpstr>
      <vt:lpstr>Indirect Tests</vt:lpstr>
      <vt:lpstr>Indirect Tests</vt:lpstr>
      <vt:lpstr>MonteCarlo Method: http://www.quantpsy.org/medmc/medmc.htm</vt:lpstr>
      <vt:lpstr>Background for Preacher, Zyphur &amp; Zhang (2010)</vt:lpstr>
      <vt:lpstr>What's the problem with our 1-1-1 example?</vt:lpstr>
      <vt:lpstr>Some fixes to 1-1-1</vt:lpstr>
      <vt:lpstr>Some fixes to 1-1-1</vt:lpstr>
      <vt:lpstr>Some fixes to 1-1-1</vt:lpstr>
      <vt:lpstr>What's the problem with any mediation containing a 2 (e.g., 2-1-1)</vt:lpstr>
      <vt:lpstr>What's the problem with any mediation containing a 2 (e.g., 2-1-1)</vt:lpstr>
      <vt:lpstr>What's the problem with any mediation containing a 2 (e.g., 2-1-1)</vt:lpstr>
      <vt:lpstr>Main Take-Away</vt:lpstr>
      <vt:lpstr>Part V</vt:lpstr>
      <vt:lpstr>Purpose</vt:lpstr>
      <vt:lpstr>Outline</vt:lpstr>
      <vt:lpstr>Empirical Bayes Estimates</vt:lpstr>
      <vt:lpstr>Empirical Bayes Estimates</vt:lpstr>
      <vt:lpstr>Empirical Bayes Estimates</vt:lpstr>
      <vt:lpstr>Empirical Bayes Estimates</vt:lpstr>
      <vt:lpstr>Empirical Bayes Estimate Examples</vt:lpstr>
      <vt:lpstr>Empirical Bayes Estimate Examples</vt:lpstr>
      <vt:lpstr>Empirical Bayes Estimates</vt:lpstr>
      <vt:lpstr>Empirical Bayes Estimates</vt:lpstr>
      <vt:lpstr>Empirical Bayes Estimates</vt:lpstr>
      <vt:lpstr>Empirical Bayes Calculations</vt:lpstr>
      <vt:lpstr>Working through Some Calculations</vt:lpstr>
      <vt:lpstr>Detailed Calculations in lme</vt:lpstr>
      <vt:lpstr>Illustrating Chen et al., (2011)</vt:lpstr>
      <vt:lpstr>Illustrating Chen et al., (2011)</vt:lpstr>
      <vt:lpstr>Illustrating Chen et al., (2011)</vt:lpstr>
      <vt:lpstr>Illustrating Chen et al., (2011)</vt:lpstr>
      <vt:lpstr>Illustrating Chen et al., (2011)</vt:lpstr>
      <vt:lpstr>Illustrating Chen et al., (2011)</vt:lpstr>
      <vt:lpstr>Illustrating Chen et al., (2011)</vt:lpstr>
      <vt:lpstr>Illustrating Chen et al., (2011)</vt:lpstr>
      <vt:lpstr>Illustrating Chen et al., (2011)</vt:lpstr>
      <vt:lpstr>Another Example: Individual Differences</vt:lpstr>
      <vt:lpstr>Modeling Individual Differences</vt:lpstr>
      <vt:lpstr>Modeling Individual Differences</vt:lpstr>
      <vt:lpstr>Modeling Individual Differences</vt:lpstr>
      <vt:lpstr>PowerPoint Presentation</vt:lpstr>
      <vt:lpstr>Modeling Individual Differences</vt:lpstr>
      <vt:lpstr>Modeling Individual Differences</vt:lpstr>
      <vt:lpstr>Modeling Individual Differences</vt:lpstr>
      <vt:lpstr>Modeling Individual Differences</vt:lpstr>
      <vt:lpstr>Empirical Bayes Summary</vt:lpstr>
      <vt:lpstr>Empirical Bayes with ICC(1) of .94</vt:lpstr>
      <vt:lpstr>Empirical Bayes Exercise</vt:lpstr>
      <vt:lpstr>Empirical Bayes Exercise</vt:lpstr>
      <vt:lpstr>Empirical Bayes Exercise</vt:lpstr>
      <vt:lpstr>Empirical Bayes Exercise</vt:lpstr>
      <vt:lpstr>Part VI</vt:lpstr>
      <vt:lpstr>Purpose</vt:lpstr>
      <vt:lpstr>Outline</vt:lpstr>
      <vt:lpstr>Introduction: Dichotomous Outcomes</vt:lpstr>
      <vt:lpstr>Introduction:  Dichotomous Outcomes</vt:lpstr>
      <vt:lpstr>Introduction: Dichotomous Outcomes</vt:lpstr>
      <vt:lpstr>Introduction: Logistic Regression</vt:lpstr>
      <vt:lpstr>Introduction: Logistic Regression</vt:lpstr>
      <vt:lpstr>Introduction: Logistic Regression</vt:lpstr>
      <vt:lpstr>Introduction: Logistic Regression</vt:lpstr>
      <vt:lpstr>Introduction: Logistic Regression</vt:lpstr>
      <vt:lpstr>Introduction: Logistic Regression</vt:lpstr>
      <vt:lpstr>Introduction: Logistic Regression</vt:lpstr>
      <vt:lpstr>Introduction: Logistic Regression</vt:lpstr>
      <vt:lpstr>Introduction: Logistic Regression</vt:lpstr>
      <vt:lpstr>Introduction: Logistic Regression</vt:lpstr>
      <vt:lpstr>Introduction: Logistic Regression</vt:lpstr>
      <vt:lpstr>Introduction: Logistic Regression</vt:lpstr>
      <vt:lpstr>Introduction: Logistic Regression</vt:lpstr>
      <vt:lpstr>Introduction: Logistic Regression</vt:lpstr>
      <vt:lpstr>Introduction: Logistic Regression</vt:lpstr>
      <vt:lpstr>Introduction: Logistic Regression</vt:lpstr>
      <vt:lpstr>Introduction: Logistic Regression</vt:lpstr>
      <vt:lpstr>Introduction: Logistic Regression</vt:lpstr>
      <vt:lpstr>Introduction: Logistic Regression</vt:lpstr>
      <vt:lpstr>Introduction: Logistic Regression</vt:lpstr>
      <vt:lpstr>Introduction:  Logistic Regression</vt:lpstr>
      <vt:lpstr>Introduction:  Logistic Regression</vt:lpstr>
      <vt:lpstr>ICC(1) estimation and lme4</vt:lpstr>
      <vt:lpstr>ICC(1) estimation and lme4</vt:lpstr>
      <vt:lpstr>ICC(1) estimation and lme4</vt:lpstr>
      <vt:lpstr>ICC(1) estimation and lme4</vt:lpstr>
      <vt:lpstr>ICC(1) estimation and lme4</vt:lpstr>
      <vt:lpstr>ICC(1) estimation and lme4</vt:lpstr>
      <vt:lpstr>ICC(1) estimation and lme4</vt:lpstr>
      <vt:lpstr>ICC(1) estimation and lme4</vt:lpstr>
      <vt:lpstr>ICC(1) estimation and lme4</vt:lpstr>
      <vt:lpstr>ICC(1) estimation and lme4</vt:lpstr>
      <vt:lpstr>ICC(1) estimation and lme4</vt:lpstr>
      <vt:lpstr>ICC(1) Estimation and lme4</vt:lpstr>
      <vt:lpstr>Level-1 predictors and slope variability</vt:lpstr>
      <vt:lpstr>Level-1 Predictors</vt:lpstr>
      <vt:lpstr>Level-1 Predictors</vt:lpstr>
      <vt:lpstr>Level-1 Predictors</vt:lpstr>
      <vt:lpstr>Level-1 Predictors</vt:lpstr>
      <vt:lpstr>Level-1 Predictors</vt:lpstr>
      <vt:lpstr>Level-1 Predictors</vt:lpstr>
      <vt:lpstr>Level-1 Predictors</vt:lpstr>
      <vt:lpstr>Level-1 Predictors</vt:lpstr>
      <vt:lpstr>Level-1 Predictors</vt:lpstr>
      <vt:lpstr>Level-1 Predictors</vt:lpstr>
      <vt:lpstr>Level-1 Predictors</vt:lpstr>
      <vt:lpstr>Error Rate:  Logistic</vt:lpstr>
      <vt:lpstr>Error Rate:  GLMM</vt:lpstr>
      <vt:lpstr>Level-1 Predictors</vt:lpstr>
      <vt:lpstr>Level-2 predictors and Cross-level interactions</vt:lpstr>
      <vt:lpstr>Level-2 Predictors</vt:lpstr>
      <vt:lpstr>Theoretical Proposition</vt:lpstr>
      <vt:lpstr>Linear Mixed Effects Model</vt:lpstr>
      <vt:lpstr>Linear Mixed-Effects Model</vt:lpstr>
      <vt:lpstr>Linear Mixed Effects Model</vt:lpstr>
      <vt:lpstr>Level-2 Predictors</vt:lpstr>
      <vt:lpstr>Level-2 Predictors</vt:lpstr>
      <vt:lpstr>Level-2 Predictors</vt:lpstr>
      <vt:lpstr>Level-2 Predictors</vt:lpstr>
      <vt:lpstr>Level-2 Predictors</vt:lpstr>
      <vt:lpstr>Level-2 Predictors</vt:lpstr>
      <vt:lpstr>Part VII</vt:lpstr>
      <vt:lpstr>A Four-Level Model</vt:lpstr>
      <vt:lpstr>A Four-Level Model</vt:lpstr>
      <vt:lpstr>A Four-Level Model</vt:lpstr>
      <vt:lpstr>A Four-Level Model</vt:lpstr>
      <vt:lpstr>A Four-Level Model</vt:lpstr>
      <vt:lpstr>A Four-Level Model</vt:lpstr>
      <vt:lpstr>A Four-Level Model</vt:lpstr>
      <vt:lpstr>A Four-Level Model</vt:lpstr>
      <vt:lpstr>A Four-Level Model</vt:lpstr>
      <vt:lpstr>A Four-Level Model</vt:lpstr>
      <vt:lpstr>Centering Backup Slides</vt:lpstr>
      <vt:lpstr>Centering</vt:lpstr>
      <vt:lpstr>Centering:  Mathematical Issues</vt:lpstr>
      <vt:lpstr>Centering:  Theory Issues</vt:lpstr>
      <vt:lpstr>Grand Mean Centering</vt:lpstr>
      <vt:lpstr>Grand Mean Centering</vt:lpstr>
      <vt:lpstr>Centering: Slope-Int Correlation</vt:lpstr>
      <vt:lpstr>Centering: Slope-Int Correlation</vt:lpstr>
      <vt:lpstr>Leadership and Well-Being Example</vt:lpstr>
      <vt:lpstr>Leadership and Well-Being Example</vt:lpstr>
      <vt:lpstr>Leadership and Well-Being Example</vt:lpstr>
      <vt:lpstr>Leadership and Well-Being Example</vt:lpstr>
      <vt:lpstr>Leadership and Well-Being Example</vt:lpstr>
      <vt:lpstr>Leadership and Well-Being Example</vt:lpstr>
      <vt:lpstr>Leadership and Well-Being Example</vt:lpstr>
      <vt:lpstr>Leadership and Well-Being Example</vt:lpstr>
      <vt:lpstr>Leadership and Well-Being Example</vt:lpstr>
      <vt:lpstr>Centering:  Interpreting Intercepts</vt:lpstr>
      <vt:lpstr>Centering:  Grand Mean</vt:lpstr>
      <vt:lpstr>Grand-Mean Centering</vt:lpstr>
      <vt:lpstr>Grand-Mean Centering</vt:lpstr>
      <vt:lpstr>Grand-Mean Centering</vt:lpstr>
      <vt:lpstr>Grand-Mean Centering</vt:lpstr>
      <vt:lpstr>Grand-Mean:  Level-2 Models</vt:lpstr>
      <vt:lpstr>Grand-Mean Centering</vt:lpstr>
      <vt:lpstr>Grand-Mean Centering</vt:lpstr>
      <vt:lpstr>Grand-Mean: Level-2 Variables</vt:lpstr>
      <vt:lpstr>Grand-Mean: Level-2 Variables</vt:lpstr>
      <vt:lpstr>Grand Mean: Level-2 Variables</vt:lpstr>
      <vt:lpstr>Grand Mean: Level-2 Variables</vt:lpstr>
      <vt:lpstr>Grand-Mean: Level-2 Variables</vt:lpstr>
      <vt:lpstr>Grand-Mean:  Level-2 Variables</vt:lpstr>
      <vt:lpstr>Grand-Mean:  Level-2 Variables</vt:lpstr>
      <vt:lpstr>Grand Mean: Level-2 Variables</vt:lpstr>
      <vt:lpstr>Grand-Mean: Level-2 Variables</vt:lpstr>
      <vt:lpstr>Grand-Mean:  Level-2 Variables</vt:lpstr>
      <vt:lpstr>Grand-Mean:  Level-2 Variables</vt:lpstr>
      <vt:lpstr>Grand-Mean:  Level-2 Variables</vt:lpstr>
      <vt:lpstr>Grand-Mean:  Level 2 Variables</vt:lpstr>
      <vt:lpstr>Grand-Mean:  Level-2 Variables</vt:lpstr>
      <vt:lpstr>Centering: Grand Mean</vt:lpstr>
      <vt:lpstr>Centering:  Group Mean</vt:lpstr>
      <vt:lpstr>Centering:  Group Mean</vt:lpstr>
      <vt:lpstr>Group-Mean:  Interpretation</vt:lpstr>
      <vt:lpstr>Group-Mean:  Interpretation</vt:lpstr>
      <vt:lpstr>Group-Mean Centering</vt:lpstr>
      <vt:lpstr>Group-Mean Centering</vt:lpstr>
      <vt:lpstr>Group-Mean: Intercept Variance</vt:lpstr>
      <vt:lpstr>Group-Mean:  Intercept-Slope Corr</vt:lpstr>
      <vt:lpstr>Group Mean: Within Group Slope</vt:lpstr>
      <vt:lpstr>Group-Mean: Level-2 Variables</vt:lpstr>
      <vt:lpstr>Grand Mean: Level-2 Variables</vt:lpstr>
      <vt:lpstr>Group-Mean Centering</vt:lpstr>
      <vt:lpstr>Group-Mean Centering</vt:lpstr>
      <vt:lpstr>Centering: Group Mean</vt:lpstr>
      <vt:lpstr>Group-Mean:  Level-2 Variables</vt:lpstr>
      <vt:lpstr>Grand Mean: Level-2 Variables</vt:lpstr>
      <vt:lpstr>Group-Mean: Level-2 Variables</vt:lpstr>
      <vt:lpstr>Grand-Mean:  Level-2 Variables</vt:lpstr>
      <vt:lpstr>Grand-Mean:  Level-2 Variables</vt:lpstr>
      <vt:lpstr>Centering: Group Mean</vt:lpstr>
      <vt:lpstr>Choosing Centering Options</vt:lpstr>
      <vt:lpstr>Choosing Centering Options</vt:lpstr>
      <vt:lpstr>Choosing Centering Options</vt:lpstr>
      <vt:lpstr>Choosing Centering Options</vt:lpstr>
      <vt:lpstr>Choosing Centering Options</vt:lpstr>
      <vt:lpstr>Choosing Centering Options</vt:lpstr>
      <vt:lpstr>Centering Options 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Levels issues in Stress Research</dc:title>
  <dc:creator>CPT Bliese</dc:creator>
  <cp:lastModifiedBy>paul bliese</cp:lastModifiedBy>
  <cp:revision>729</cp:revision>
  <cp:lastPrinted>2014-05-10T15:18:52Z</cp:lastPrinted>
  <dcterms:created xsi:type="dcterms:W3CDTF">1997-04-24T12:16:36Z</dcterms:created>
  <dcterms:modified xsi:type="dcterms:W3CDTF">2017-03-17T17:24:27Z</dcterms:modified>
</cp:coreProperties>
</file>